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9" r:id="rId2"/>
  </p:sldMasterIdLst>
  <p:notesMasterIdLst>
    <p:notesMasterId r:id="rId35"/>
  </p:notesMasterIdLst>
  <p:handoutMasterIdLst>
    <p:handoutMasterId r:id="rId36"/>
  </p:handoutMasterIdLst>
  <p:sldIdLst>
    <p:sldId id="1283" r:id="rId3"/>
    <p:sldId id="1425" r:id="rId4"/>
    <p:sldId id="1742" r:id="rId5"/>
    <p:sldId id="1757" r:id="rId6"/>
    <p:sldId id="1762" r:id="rId7"/>
    <p:sldId id="1733" r:id="rId8"/>
    <p:sldId id="1764" r:id="rId9"/>
    <p:sldId id="1583" r:id="rId10"/>
    <p:sldId id="1743" r:id="rId11"/>
    <p:sldId id="1484" r:id="rId12"/>
    <p:sldId id="1768" r:id="rId13"/>
    <p:sldId id="1747" r:id="rId14"/>
    <p:sldId id="1752" r:id="rId15"/>
    <p:sldId id="1765" r:id="rId16"/>
    <p:sldId id="1623" r:id="rId17"/>
    <p:sldId id="1766" r:id="rId18"/>
    <p:sldId id="1669" r:id="rId19"/>
    <p:sldId id="1607" r:id="rId20"/>
    <p:sldId id="1754" r:id="rId21"/>
    <p:sldId id="1744" r:id="rId22"/>
    <p:sldId id="1578" r:id="rId23"/>
    <p:sldId id="1763" r:id="rId24"/>
    <p:sldId id="1758" r:id="rId25"/>
    <p:sldId id="1613" r:id="rId26"/>
    <p:sldId id="1760" r:id="rId27"/>
    <p:sldId id="1755" r:id="rId28"/>
    <p:sldId id="1579" r:id="rId29"/>
    <p:sldId id="1761" r:id="rId30"/>
    <p:sldId id="1756" r:id="rId31"/>
    <p:sldId id="1748" r:id="rId32"/>
    <p:sldId id="1767" r:id="rId33"/>
    <p:sldId id="1400" r:id="rId34"/>
  </p:sldIdLst>
  <p:sldSz cx="12192000" cy="6858000"/>
  <p:notesSz cx="6858000" cy="99472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a:srgbClr val="FFC000"/>
    <a:srgbClr val="8FE2FF"/>
    <a:srgbClr val="ECD285"/>
    <a:srgbClr val="EFD1BC"/>
    <a:srgbClr val="C9E0BB"/>
    <a:srgbClr val="C7D9EA"/>
    <a:srgbClr val="C8E9C5"/>
    <a:srgbClr val="00B0F0"/>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69" autoAdjust="0"/>
    <p:restoredTop sz="95988" autoAdjust="0"/>
  </p:normalViewPr>
  <p:slideViewPr>
    <p:cSldViewPr snapToGrid="0">
      <p:cViewPr varScale="1">
        <p:scale>
          <a:sx n="89" d="100"/>
          <a:sy n="89" d="100"/>
        </p:scale>
        <p:origin x="48" y="124"/>
      </p:cViewPr>
      <p:guideLst>
        <p:guide orient="horz" pos="2160"/>
        <p:guide pos="3840"/>
      </p:guideLst>
    </p:cSldViewPr>
  </p:slideViewPr>
  <p:outlineViewPr>
    <p:cViewPr>
      <p:scale>
        <a:sx n="33" d="100"/>
        <a:sy n="33" d="100"/>
      </p:scale>
      <p:origin x="0" y="-6038"/>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66" d="100"/>
          <a:sy n="66" d="100"/>
        </p:scale>
        <p:origin x="313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accent2_2#13">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13">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13">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740FD1F-CC0F-4C08-8614-22A2399A6551}" type="doc">
      <dgm:prSet loTypeId="urn:microsoft.com/office/officeart/2005/8/layout/list1#13" loCatId="list" qsTypeId="urn:microsoft.com/office/officeart/2005/8/quickstyle/simple1#13" qsCatId="simple" csTypeId="urn:microsoft.com/office/officeart/2005/8/colors/accent2_2#13" csCatId="accent2" phldr="1"/>
      <dgm:spPr/>
      <dgm:t>
        <a:bodyPr/>
        <a:lstStyle/>
        <a:p>
          <a:endParaRPr lang="zh-CN" altLang="en-US"/>
        </a:p>
      </dgm:t>
    </dgm:pt>
    <dgm:pt modelId="{1BC57EE1-5495-4726-9260-DE046F22FF89}">
      <dgm:prSet custT="1"/>
      <dgm:spPr>
        <a:solidFill>
          <a:srgbClr val="002060"/>
        </a:solidFill>
      </dgm:spPr>
      <dgm:t>
        <a:bodyPr/>
        <a:lstStyle/>
        <a:p>
          <a:pPr algn="l" rtl="0"/>
          <a:r>
            <a:rPr lang="zh-CN" altLang="en-US" sz="2400" b="1" dirty="0">
              <a:solidFill>
                <a:schemeClr val="bg1"/>
              </a:solidFill>
            </a:rPr>
            <a:t>（一）研究所介绍及资源</a:t>
          </a:r>
        </a:p>
      </dgm:t>
    </dgm:pt>
    <dgm:pt modelId="{DFC156DB-7685-4201-B4AA-CA4854C9ED10}" type="parTrans" cxnId="{C03622A0-86CD-46EF-AB6B-0083C08587E3}">
      <dgm:prSet/>
      <dgm:spPr/>
      <dgm:t>
        <a:bodyPr/>
        <a:lstStyle/>
        <a:p>
          <a:pPr algn="l"/>
          <a:endParaRPr lang="zh-CN" altLang="en-US" sz="2800" b="1"/>
        </a:p>
      </dgm:t>
    </dgm:pt>
    <dgm:pt modelId="{3A6A29F4-1463-4DA5-B0BA-A674C4979332}" type="sibTrans" cxnId="{C03622A0-86CD-46EF-AB6B-0083C08587E3}">
      <dgm:prSet/>
      <dgm:spPr/>
      <dgm:t>
        <a:bodyPr/>
        <a:lstStyle/>
        <a:p>
          <a:pPr algn="l"/>
          <a:endParaRPr lang="zh-CN" altLang="en-US" sz="2800" b="1"/>
        </a:p>
      </dgm:t>
    </dgm:pt>
    <dgm:pt modelId="{B030AC49-72CA-4CFE-9402-4010B7D89E36}">
      <dgm:prSet custT="1"/>
      <dgm:spPr>
        <a:solidFill>
          <a:srgbClr val="002060"/>
        </a:solidFill>
      </dgm:spPr>
      <dgm:t>
        <a:bodyPr/>
        <a:lstStyle/>
        <a:p>
          <a:pPr algn="l" rtl="0"/>
          <a:r>
            <a:rPr lang="zh-CN" altLang="en-US" sz="2400" b="1" dirty="0"/>
            <a:t>（二）研究所教学与科研</a:t>
          </a:r>
        </a:p>
      </dgm:t>
    </dgm:pt>
    <dgm:pt modelId="{E36ED7F8-608F-4E56-BD4E-52CD17E5B19D}" type="parTrans" cxnId="{867CC962-1BD2-4C23-93B6-42A599794D67}">
      <dgm:prSet/>
      <dgm:spPr/>
      <dgm:t>
        <a:bodyPr/>
        <a:lstStyle/>
        <a:p>
          <a:endParaRPr lang="zh-CN" altLang="en-US"/>
        </a:p>
      </dgm:t>
    </dgm:pt>
    <dgm:pt modelId="{A7DB845E-F769-44FD-8BA8-71C9F6CAF929}" type="sibTrans" cxnId="{867CC962-1BD2-4C23-93B6-42A599794D67}">
      <dgm:prSet/>
      <dgm:spPr/>
      <dgm:t>
        <a:bodyPr/>
        <a:lstStyle/>
        <a:p>
          <a:endParaRPr lang="zh-CN" altLang="en-US"/>
        </a:p>
      </dgm:t>
    </dgm:pt>
    <dgm:pt modelId="{7C687BDA-4D0F-4B19-9267-44B992A8EDEB}">
      <dgm:prSet custT="1"/>
      <dgm:spPr>
        <a:solidFill>
          <a:srgbClr val="002060"/>
        </a:solidFill>
      </dgm:spPr>
      <dgm:t>
        <a:bodyPr/>
        <a:lstStyle/>
        <a:p>
          <a:pPr algn="l" rtl="0"/>
          <a:r>
            <a:rPr lang="zh-CN" altLang="en-US" sz="2400" b="1" dirty="0"/>
            <a:t>（三）研究所成员及方向</a:t>
          </a:r>
        </a:p>
      </dgm:t>
    </dgm:pt>
    <dgm:pt modelId="{6F83E33C-EDD2-455B-B6B6-572CBC849D23}" type="parTrans" cxnId="{6C300293-2361-4CC2-8120-208284F3431C}">
      <dgm:prSet/>
      <dgm:spPr/>
      <dgm:t>
        <a:bodyPr/>
        <a:lstStyle/>
        <a:p>
          <a:endParaRPr lang="zh-CN" altLang="en-US"/>
        </a:p>
      </dgm:t>
    </dgm:pt>
    <dgm:pt modelId="{FEE28041-0B29-4759-B72B-8C2E50718ADB}" type="sibTrans" cxnId="{6C300293-2361-4CC2-8120-208284F3431C}">
      <dgm:prSet/>
      <dgm:spPr/>
      <dgm:t>
        <a:bodyPr/>
        <a:lstStyle/>
        <a:p>
          <a:endParaRPr lang="zh-CN" altLang="en-US"/>
        </a:p>
      </dgm:t>
    </dgm:pt>
    <dgm:pt modelId="{F3CEEE3A-9D79-4B09-BA46-259D228E78D8}" type="pres">
      <dgm:prSet presAssocID="{1740FD1F-CC0F-4C08-8614-22A2399A6551}" presName="linear" presStyleCnt="0">
        <dgm:presLayoutVars>
          <dgm:dir/>
          <dgm:animLvl val="lvl"/>
          <dgm:resizeHandles val="exact"/>
        </dgm:presLayoutVars>
      </dgm:prSet>
      <dgm:spPr/>
    </dgm:pt>
    <dgm:pt modelId="{13B6F9F4-E9CA-43F8-86B3-BE3258D09B42}" type="pres">
      <dgm:prSet presAssocID="{1BC57EE1-5495-4726-9260-DE046F22FF89}" presName="parentLin" presStyleCnt="0"/>
      <dgm:spPr/>
    </dgm:pt>
    <dgm:pt modelId="{DB69AC9F-FB90-4703-8C4A-B9CD7B1B5D6E}" type="pres">
      <dgm:prSet presAssocID="{1BC57EE1-5495-4726-9260-DE046F22FF89}" presName="parentLeftMargin" presStyleLbl="node1" presStyleIdx="0" presStyleCnt="3"/>
      <dgm:spPr/>
    </dgm:pt>
    <dgm:pt modelId="{B09B3FE7-ED9F-4975-8A41-EDCE78DF875F}" type="pres">
      <dgm:prSet presAssocID="{1BC57EE1-5495-4726-9260-DE046F22FF89}" presName="parentText" presStyleLbl="node1" presStyleIdx="0" presStyleCnt="3" custScaleX="115028" custLinFactX="441" custLinFactNeighborX="100000">
        <dgm:presLayoutVars>
          <dgm:chMax val="0"/>
          <dgm:bulletEnabled val="1"/>
        </dgm:presLayoutVars>
      </dgm:prSet>
      <dgm:spPr/>
    </dgm:pt>
    <dgm:pt modelId="{37520777-05EA-4512-9D78-A8AA8D2DB124}" type="pres">
      <dgm:prSet presAssocID="{1BC57EE1-5495-4726-9260-DE046F22FF89}" presName="negativeSpace" presStyleCnt="0"/>
      <dgm:spPr/>
    </dgm:pt>
    <dgm:pt modelId="{73B7634A-E94E-4817-ADB4-178EA1321E6F}" type="pres">
      <dgm:prSet presAssocID="{1BC57EE1-5495-4726-9260-DE046F22FF89}" presName="childText" presStyleLbl="conFgAcc1" presStyleIdx="0" presStyleCnt="3">
        <dgm:presLayoutVars>
          <dgm:bulletEnabled val="1"/>
        </dgm:presLayoutVars>
      </dgm:prSet>
      <dgm:spPr>
        <a:ln>
          <a:solidFill>
            <a:srgbClr val="002060"/>
          </a:solidFill>
        </a:ln>
      </dgm:spPr>
    </dgm:pt>
    <dgm:pt modelId="{63F21F05-0098-4762-85CF-F3550387D3C9}" type="pres">
      <dgm:prSet presAssocID="{3A6A29F4-1463-4DA5-B0BA-A674C4979332}" presName="spaceBetweenRectangles" presStyleCnt="0"/>
      <dgm:spPr/>
    </dgm:pt>
    <dgm:pt modelId="{7EE46ECF-113F-49DE-B2FC-E565EC8C9723}" type="pres">
      <dgm:prSet presAssocID="{B030AC49-72CA-4CFE-9402-4010B7D89E36}" presName="parentLin" presStyleCnt="0"/>
      <dgm:spPr/>
    </dgm:pt>
    <dgm:pt modelId="{D1C32B6D-03F7-44C8-986A-23148C4011BF}" type="pres">
      <dgm:prSet presAssocID="{B030AC49-72CA-4CFE-9402-4010B7D89E36}" presName="parentLeftMargin" presStyleLbl="node1" presStyleIdx="0" presStyleCnt="3"/>
      <dgm:spPr/>
    </dgm:pt>
    <dgm:pt modelId="{2F3FAC80-20A0-4AD4-AE33-AEF0A275022B}" type="pres">
      <dgm:prSet presAssocID="{B030AC49-72CA-4CFE-9402-4010B7D89E36}" presName="parentText" presStyleLbl="node1" presStyleIdx="1" presStyleCnt="3" custScaleX="115028" custLinFactX="441" custLinFactNeighborX="100000">
        <dgm:presLayoutVars>
          <dgm:chMax val="0"/>
          <dgm:bulletEnabled val="1"/>
        </dgm:presLayoutVars>
      </dgm:prSet>
      <dgm:spPr/>
    </dgm:pt>
    <dgm:pt modelId="{E9788375-D8D4-4D1E-A892-22B835D81BFB}" type="pres">
      <dgm:prSet presAssocID="{B030AC49-72CA-4CFE-9402-4010B7D89E36}" presName="negativeSpace" presStyleCnt="0"/>
      <dgm:spPr/>
    </dgm:pt>
    <dgm:pt modelId="{DF48ACBB-42DF-4643-B950-434BC39DF644}" type="pres">
      <dgm:prSet presAssocID="{B030AC49-72CA-4CFE-9402-4010B7D89E36}" presName="childText" presStyleLbl="conFgAcc1" presStyleIdx="1" presStyleCnt="3">
        <dgm:presLayoutVars>
          <dgm:bulletEnabled val="1"/>
        </dgm:presLayoutVars>
      </dgm:prSet>
      <dgm:spPr>
        <a:xfrm>
          <a:off x="0" y="1121109"/>
          <a:ext cx="6627156" cy="428400"/>
        </a:xfrm>
        <a:prstGeom prst="rect">
          <a:avLst/>
        </a:prstGeom>
        <a:solidFill>
          <a:srgbClr val="FFFFFF">
            <a:alpha val="90000"/>
            <a:hueOff val="0"/>
            <a:satOff val="0"/>
            <a:lumOff val="0"/>
            <a:alphaOff val="0"/>
          </a:srgbClr>
        </a:solidFill>
        <a:ln w="25400" cap="flat" cmpd="sng" algn="ctr">
          <a:solidFill>
            <a:srgbClr val="002060"/>
          </a:solidFill>
          <a:prstDash val="solid"/>
        </a:ln>
        <a:effectLst/>
      </dgm:spPr>
    </dgm:pt>
    <dgm:pt modelId="{7B480274-8F64-4A71-B649-67C0C9F4AD85}" type="pres">
      <dgm:prSet presAssocID="{A7DB845E-F769-44FD-8BA8-71C9F6CAF929}" presName="spaceBetweenRectangles" presStyleCnt="0"/>
      <dgm:spPr/>
    </dgm:pt>
    <dgm:pt modelId="{7DEE0DED-B95D-47AF-80DB-C5C8FC39508C}" type="pres">
      <dgm:prSet presAssocID="{7C687BDA-4D0F-4B19-9267-44B992A8EDEB}" presName="parentLin" presStyleCnt="0"/>
      <dgm:spPr/>
    </dgm:pt>
    <dgm:pt modelId="{B8CA1D9B-40A2-42BE-8E18-A116CBF213E2}" type="pres">
      <dgm:prSet presAssocID="{7C687BDA-4D0F-4B19-9267-44B992A8EDEB}" presName="parentLeftMargin" presStyleLbl="node1" presStyleIdx="1" presStyleCnt="3"/>
      <dgm:spPr/>
    </dgm:pt>
    <dgm:pt modelId="{4A4B68DC-110E-4206-81A8-67AFB4658127}" type="pres">
      <dgm:prSet presAssocID="{7C687BDA-4D0F-4B19-9267-44B992A8EDEB}" presName="parentText" presStyleLbl="node1" presStyleIdx="2" presStyleCnt="3" custScaleX="112944" custLinFactX="1685" custLinFactNeighborX="100000" custLinFactNeighborY="762">
        <dgm:presLayoutVars>
          <dgm:chMax val="0"/>
          <dgm:bulletEnabled val="1"/>
        </dgm:presLayoutVars>
      </dgm:prSet>
      <dgm:spPr/>
    </dgm:pt>
    <dgm:pt modelId="{B33B309E-5AA9-4560-91AA-66B8EBE92701}" type="pres">
      <dgm:prSet presAssocID="{7C687BDA-4D0F-4B19-9267-44B992A8EDEB}" presName="negativeSpace" presStyleCnt="0"/>
      <dgm:spPr/>
    </dgm:pt>
    <dgm:pt modelId="{EDBC243D-D5C4-425F-827C-81E44024A69C}" type="pres">
      <dgm:prSet presAssocID="{7C687BDA-4D0F-4B19-9267-44B992A8EDEB}" presName="childText" presStyleLbl="conFgAcc1" presStyleIdx="2" presStyleCnt="3">
        <dgm:presLayoutVars>
          <dgm:bulletEnabled val="1"/>
        </dgm:presLayoutVars>
      </dgm:prSet>
      <dgm:spPr/>
    </dgm:pt>
  </dgm:ptLst>
  <dgm:cxnLst>
    <dgm:cxn modelId="{F36C9E28-FD68-1742-9EB2-B847EB261BCC}" type="presOf" srcId="{B030AC49-72CA-4CFE-9402-4010B7D89E36}" destId="{D1C32B6D-03F7-44C8-986A-23148C4011BF}" srcOrd="0" destOrd="0" presId="urn:microsoft.com/office/officeart/2005/8/layout/list1#13"/>
    <dgm:cxn modelId="{6DB57D35-8669-ED4A-A091-2A7A070E4120}" type="presOf" srcId="{1BC57EE1-5495-4726-9260-DE046F22FF89}" destId="{DB69AC9F-FB90-4703-8C4A-B9CD7B1B5D6E}" srcOrd="0" destOrd="0" presId="urn:microsoft.com/office/officeart/2005/8/layout/list1#13"/>
    <dgm:cxn modelId="{B7D8B260-061E-4AF9-B647-0EB71BD897DA}" type="presOf" srcId="{7C687BDA-4D0F-4B19-9267-44B992A8EDEB}" destId="{B8CA1D9B-40A2-42BE-8E18-A116CBF213E2}" srcOrd="0" destOrd="0" presId="urn:microsoft.com/office/officeart/2005/8/layout/list1#13"/>
    <dgm:cxn modelId="{867CC962-1BD2-4C23-93B6-42A599794D67}" srcId="{1740FD1F-CC0F-4C08-8614-22A2399A6551}" destId="{B030AC49-72CA-4CFE-9402-4010B7D89E36}" srcOrd="1" destOrd="0" parTransId="{E36ED7F8-608F-4E56-BD4E-52CD17E5B19D}" sibTransId="{A7DB845E-F769-44FD-8BA8-71C9F6CAF929}"/>
    <dgm:cxn modelId="{95280254-1D39-9645-A96C-B7CA12FC210D}" type="presOf" srcId="{1BC57EE1-5495-4726-9260-DE046F22FF89}" destId="{B09B3FE7-ED9F-4975-8A41-EDCE78DF875F}" srcOrd="1" destOrd="0" presId="urn:microsoft.com/office/officeart/2005/8/layout/list1#13"/>
    <dgm:cxn modelId="{F7ADDD5A-AADC-445D-A42F-24BA670F6A30}" type="presOf" srcId="{7C687BDA-4D0F-4B19-9267-44B992A8EDEB}" destId="{4A4B68DC-110E-4206-81A8-67AFB4658127}" srcOrd="1" destOrd="0" presId="urn:microsoft.com/office/officeart/2005/8/layout/list1#13"/>
    <dgm:cxn modelId="{040FD87D-0B41-7A42-B7C7-96DDE65742CC}" type="presOf" srcId="{B030AC49-72CA-4CFE-9402-4010B7D89E36}" destId="{2F3FAC80-20A0-4AD4-AE33-AEF0A275022B}" srcOrd="1" destOrd="0" presId="urn:microsoft.com/office/officeart/2005/8/layout/list1#13"/>
    <dgm:cxn modelId="{6C300293-2361-4CC2-8120-208284F3431C}" srcId="{1740FD1F-CC0F-4C08-8614-22A2399A6551}" destId="{7C687BDA-4D0F-4B19-9267-44B992A8EDEB}" srcOrd="2" destOrd="0" parTransId="{6F83E33C-EDD2-455B-B6B6-572CBC849D23}" sibTransId="{FEE28041-0B29-4759-B72B-8C2E50718ADB}"/>
    <dgm:cxn modelId="{CA8B3A97-142C-4AB9-AB58-45172F8BD9C4}" type="presOf" srcId="{1740FD1F-CC0F-4C08-8614-22A2399A6551}" destId="{F3CEEE3A-9D79-4B09-BA46-259D228E78D8}" srcOrd="0" destOrd="0" presId="urn:microsoft.com/office/officeart/2005/8/layout/list1#13"/>
    <dgm:cxn modelId="{C03622A0-86CD-46EF-AB6B-0083C08587E3}" srcId="{1740FD1F-CC0F-4C08-8614-22A2399A6551}" destId="{1BC57EE1-5495-4726-9260-DE046F22FF89}" srcOrd="0" destOrd="0" parTransId="{DFC156DB-7685-4201-B4AA-CA4854C9ED10}" sibTransId="{3A6A29F4-1463-4DA5-B0BA-A674C4979332}"/>
    <dgm:cxn modelId="{769DE2EB-3175-504D-829C-890D9A515D59}" type="presParOf" srcId="{F3CEEE3A-9D79-4B09-BA46-259D228E78D8}" destId="{13B6F9F4-E9CA-43F8-86B3-BE3258D09B42}" srcOrd="0" destOrd="0" presId="urn:microsoft.com/office/officeart/2005/8/layout/list1#13"/>
    <dgm:cxn modelId="{5E7CA51D-9C92-8D4D-95DF-463CA5C03A91}" type="presParOf" srcId="{13B6F9F4-E9CA-43F8-86B3-BE3258D09B42}" destId="{DB69AC9F-FB90-4703-8C4A-B9CD7B1B5D6E}" srcOrd="0" destOrd="0" presId="urn:microsoft.com/office/officeart/2005/8/layout/list1#13"/>
    <dgm:cxn modelId="{EFF6D5ED-6C5D-6E41-BCA4-EEC5FFA6C779}" type="presParOf" srcId="{13B6F9F4-E9CA-43F8-86B3-BE3258D09B42}" destId="{B09B3FE7-ED9F-4975-8A41-EDCE78DF875F}" srcOrd="1" destOrd="0" presId="urn:microsoft.com/office/officeart/2005/8/layout/list1#13"/>
    <dgm:cxn modelId="{17062FB1-2E26-EC47-A974-52D85314FE19}" type="presParOf" srcId="{F3CEEE3A-9D79-4B09-BA46-259D228E78D8}" destId="{37520777-05EA-4512-9D78-A8AA8D2DB124}" srcOrd="1" destOrd="0" presId="urn:microsoft.com/office/officeart/2005/8/layout/list1#13"/>
    <dgm:cxn modelId="{6CAF5E6A-4F16-C84A-BEF1-67FB0094433F}" type="presParOf" srcId="{F3CEEE3A-9D79-4B09-BA46-259D228E78D8}" destId="{73B7634A-E94E-4817-ADB4-178EA1321E6F}" srcOrd="2" destOrd="0" presId="urn:microsoft.com/office/officeart/2005/8/layout/list1#13"/>
    <dgm:cxn modelId="{DD6F6977-2F1C-F14D-A47F-50E715F8314C}" type="presParOf" srcId="{F3CEEE3A-9D79-4B09-BA46-259D228E78D8}" destId="{63F21F05-0098-4762-85CF-F3550387D3C9}" srcOrd="3" destOrd="0" presId="urn:microsoft.com/office/officeart/2005/8/layout/list1#13"/>
    <dgm:cxn modelId="{A3FB474E-E9A6-0E4F-9C6B-3E64A4708D02}" type="presParOf" srcId="{F3CEEE3A-9D79-4B09-BA46-259D228E78D8}" destId="{7EE46ECF-113F-49DE-B2FC-E565EC8C9723}" srcOrd="4" destOrd="0" presId="urn:microsoft.com/office/officeart/2005/8/layout/list1#13"/>
    <dgm:cxn modelId="{B5FB68DE-708B-6248-9099-48BAE6D2448E}" type="presParOf" srcId="{7EE46ECF-113F-49DE-B2FC-E565EC8C9723}" destId="{D1C32B6D-03F7-44C8-986A-23148C4011BF}" srcOrd="0" destOrd="0" presId="urn:microsoft.com/office/officeart/2005/8/layout/list1#13"/>
    <dgm:cxn modelId="{58042BCE-B010-2143-AFFC-388B49E27DB1}" type="presParOf" srcId="{7EE46ECF-113F-49DE-B2FC-E565EC8C9723}" destId="{2F3FAC80-20A0-4AD4-AE33-AEF0A275022B}" srcOrd="1" destOrd="0" presId="urn:microsoft.com/office/officeart/2005/8/layout/list1#13"/>
    <dgm:cxn modelId="{3CFBFAC3-520E-D34F-AE65-50A0613B1EA4}" type="presParOf" srcId="{F3CEEE3A-9D79-4B09-BA46-259D228E78D8}" destId="{E9788375-D8D4-4D1E-A892-22B835D81BFB}" srcOrd="5" destOrd="0" presId="urn:microsoft.com/office/officeart/2005/8/layout/list1#13"/>
    <dgm:cxn modelId="{CE46B3F7-A8B9-8246-95E5-4B16F6253E65}" type="presParOf" srcId="{F3CEEE3A-9D79-4B09-BA46-259D228E78D8}" destId="{DF48ACBB-42DF-4643-B950-434BC39DF644}" srcOrd="6" destOrd="0" presId="urn:microsoft.com/office/officeart/2005/8/layout/list1#13"/>
    <dgm:cxn modelId="{2BDBB508-01E1-AF49-96AE-FE7A9DD1D0BE}" type="presParOf" srcId="{F3CEEE3A-9D79-4B09-BA46-259D228E78D8}" destId="{7B480274-8F64-4A71-B649-67C0C9F4AD85}" srcOrd="7" destOrd="0" presId="urn:microsoft.com/office/officeart/2005/8/layout/list1#13"/>
    <dgm:cxn modelId="{3B94D052-B92A-4CB1-80DC-F6D2D0F5FD01}" type="presParOf" srcId="{F3CEEE3A-9D79-4B09-BA46-259D228E78D8}" destId="{7DEE0DED-B95D-47AF-80DB-C5C8FC39508C}" srcOrd="8" destOrd="0" presId="urn:microsoft.com/office/officeart/2005/8/layout/list1#13"/>
    <dgm:cxn modelId="{CA2B3697-C9FE-4D16-8ED6-4B503C0D5BDA}" type="presParOf" srcId="{7DEE0DED-B95D-47AF-80DB-C5C8FC39508C}" destId="{B8CA1D9B-40A2-42BE-8E18-A116CBF213E2}" srcOrd="0" destOrd="0" presId="urn:microsoft.com/office/officeart/2005/8/layout/list1#13"/>
    <dgm:cxn modelId="{2503432A-BC03-49F6-97E1-9CFFB79350C9}" type="presParOf" srcId="{7DEE0DED-B95D-47AF-80DB-C5C8FC39508C}" destId="{4A4B68DC-110E-4206-81A8-67AFB4658127}" srcOrd="1" destOrd="0" presId="urn:microsoft.com/office/officeart/2005/8/layout/list1#13"/>
    <dgm:cxn modelId="{C0EE869F-388B-43D2-9D45-A386C292A4DC}" type="presParOf" srcId="{F3CEEE3A-9D79-4B09-BA46-259D228E78D8}" destId="{B33B309E-5AA9-4560-91AA-66B8EBE92701}" srcOrd="9" destOrd="0" presId="urn:microsoft.com/office/officeart/2005/8/layout/list1#13"/>
    <dgm:cxn modelId="{5171256A-51D7-4B9E-A7DA-79A8D98A9A58}" type="presParOf" srcId="{F3CEEE3A-9D79-4B09-BA46-259D228E78D8}" destId="{EDBC243D-D5C4-425F-827C-81E44024A69C}" srcOrd="10" destOrd="0" presId="urn:microsoft.com/office/officeart/2005/8/layout/list1#1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3130E7-74C7-434F-A3B4-CC30E234375A}" type="doc">
      <dgm:prSet loTypeId="urn:microsoft.com/office/officeart/2008/layout/CaptionedPictures" loCatId="" qsTypeId="urn:microsoft.com/office/officeart/2005/8/quickstyle/simple1" qsCatId="simple" csTypeId="urn:microsoft.com/office/officeart/2005/8/colors/accent1_2" csCatId="accent1" phldr="1"/>
      <dgm:spPr/>
      <dgm:t>
        <a:bodyPr/>
        <a:lstStyle/>
        <a:p>
          <a:endParaRPr lang="zh-CN" altLang="en-US"/>
        </a:p>
      </dgm:t>
    </dgm:pt>
    <dgm:pt modelId="{6221B2C9-E693-6D4C-81CB-417F128D4A83}">
      <dgm:prSet phldrT="[文本]"/>
      <dgm:spPr/>
      <dgm:t>
        <a:bodyPr/>
        <a:lstStyle/>
        <a:p>
          <a:r>
            <a:rPr lang="zh-CN" altLang="en-US" dirty="0">
              <a:latin typeface="SimHei" panose="02010609060101010101" pitchFamily="49" charset="-122"/>
              <a:ea typeface="SimHei" panose="02010609060101010101" pitchFamily="49" charset="-122"/>
            </a:rPr>
            <a:t>编程是实现想法的基础</a:t>
          </a:r>
        </a:p>
      </dgm:t>
    </dgm:pt>
    <dgm:pt modelId="{54D5C8B4-2C8D-5943-90D5-9F918A375534}" type="parTrans" cxnId="{6A3ECED5-0308-EA4C-99D4-4EFD511F4799}">
      <dgm:prSet/>
      <dgm:spPr/>
      <dgm:t>
        <a:bodyPr/>
        <a:lstStyle/>
        <a:p>
          <a:endParaRPr lang="zh-CN" altLang="en-US"/>
        </a:p>
      </dgm:t>
    </dgm:pt>
    <dgm:pt modelId="{AAD08148-80F3-F341-8B22-5F78A995EDD9}" type="sibTrans" cxnId="{6A3ECED5-0308-EA4C-99D4-4EFD511F4799}">
      <dgm:prSet/>
      <dgm:spPr/>
      <dgm:t>
        <a:bodyPr/>
        <a:lstStyle/>
        <a:p>
          <a:endParaRPr lang="zh-CN" altLang="en-US"/>
        </a:p>
      </dgm:t>
    </dgm:pt>
    <dgm:pt modelId="{834BA6CD-1FAA-A74E-A514-EB0AD21A551E}">
      <dgm:prSet phldrT="[文本]" custT="1"/>
      <dgm:spPr>
        <a:solidFill>
          <a:srgbClr val="92D050"/>
        </a:solidFill>
      </dgm:spPr>
      <dgm:t>
        <a:bodyPr/>
        <a:lstStyle/>
        <a:p>
          <a:r>
            <a:rPr lang="zh-CN" altLang="en-US" sz="1800" b="1" dirty="0">
              <a:latin typeface="Microsoft YaHei" panose="020B0503020204020204" pitchFamily="34" charset="-122"/>
              <a:ea typeface="Microsoft YaHei" panose="020B0503020204020204" pitchFamily="34" charset="-122"/>
            </a:rPr>
            <a:t>编程能力技术大牛</a:t>
          </a:r>
        </a:p>
      </dgm:t>
    </dgm:pt>
    <dgm:pt modelId="{89F19DB2-8691-1841-AAF3-5C094AE055EE}" type="parTrans" cxnId="{B6D46E85-2B50-9043-B02B-3E61F7D3BF32}">
      <dgm:prSet/>
      <dgm:spPr/>
      <dgm:t>
        <a:bodyPr/>
        <a:lstStyle/>
        <a:p>
          <a:endParaRPr lang="zh-CN" altLang="en-US"/>
        </a:p>
      </dgm:t>
    </dgm:pt>
    <dgm:pt modelId="{7EA9D23F-A9BD-4D4C-94EA-B70230848AF1}" type="sibTrans" cxnId="{B6D46E85-2B50-9043-B02B-3E61F7D3BF32}">
      <dgm:prSet/>
      <dgm:spPr/>
      <dgm:t>
        <a:bodyPr/>
        <a:lstStyle/>
        <a:p>
          <a:endParaRPr lang="zh-CN" altLang="en-US"/>
        </a:p>
      </dgm:t>
    </dgm:pt>
    <dgm:pt modelId="{C3467DF9-C1A7-1549-9520-E0F312083B98}">
      <dgm:prSet phldrT="[文本]"/>
      <dgm:spPr/>
      <dgm:t>
        <a:bodyPr/>
        <a:lstStyle/>
        <a:p>
          <a:r>
            <a:rPr lang="zh-CN" altLang="en-US" dirty="0">
              <a:latin typeface="SimHei" panose="02010609060101010101" pitchFamily="49" charset="-122"/>
              <a:ea typeface="SimHei" panose="02010609060101010101" pitchFamily="49" charset="-122"/>
            </a:rPr>
            <a:t>大家合作沟通才能干成大事</a:t>
          </a:r>
        </a:p>
      </dgm:t>
    </dgm:pt>
    <dgm:pt modelId="{8E1A8A99-5EBF-E94F-9C05-7F378D7029FB}" type="parTrans" cxnId="{0088FE3B-A3F5-1E46-8498-46AC198010A0}">
      <dgm:prSet/>
      <dgm:spPr/>
      <dgm:t>
        <a:bodyPr/>
        <a:lstStyle/>
        <a:p>
          <a:endParaRPr lang="zh-CN" altLang="en-US"/>
        </a:p>
      </dgm:t>
    </dgm:pt>
    <dgm:pt modelId="{A02E8B60-3DD7-6840-B060-03FB434E499D}" type="sibTrans" cxnId="{0088FE3B-A3F5-1E46-8498-46AC198010A0}">
      <dgm:prSet/>
      <dgm:spPr/>
      <dgm:t>
        <a:bodyPr/>
        <a:lstStyle/>
        <a:p>
          <a:endParaRPr lang="zh-CN" altLang="en-US"/>
        </a:p>
      </dgm:t>
    </dgm:pt>
    <dgm:pt modelId="{3F50F00D-844C-D34D-97E3-259FE52565D3}">
      <dgm:prSet phldrT="[文本]" custT="1"/>
      <dgm:spPr>
        <a:solidFill>
          <a:srgbClr val="00B0F0"/>
        </a:solidFill>
      </dgm:spPr>
      <dgm:t>
        <a:bodyPr/>
        <a:lstStyle/>
        <a:p>
          <a:r>
            <a:rPr lang="zh-CN" altLang="en-US" sz="1800" b="1" dirty="0">
              <a:latin typeface="Microsoft YaHei" panose="020B0503020204020204" pitchFamily="34" charset="-122"/>
              <a:ea typeface="Microsoft YaHei" panose="020B0503020204020204" pitchFamily="34" charset="-122"/>
            </a:rPr>
            <a:t>团队协作解决问题</a:t>
          </a:r>
        </a:p>
      </dgm:t>
    </dgm:pt>
    <dgm:pt modelId="{F966BD74-5721-E849-996F-AEE1F14292A5}" type="parTrans" cxnId="{35D27FC9-4651-3C48-949B-C60A50F8350C}">
      <dgm:prSet/>
      <dgm:spPr/>
      <dgm:t>
        <a:bodyPr/>
        <a:lstStyle/>
        <a:p>
          <a:endParaRPr lang="zh-CN" altLang="en-US"/>
        </a:p>
      </dgm:t>
    </dgm:pt>
    <dgm:pt modelId="{72762EA9-64BA-E749-93C1-62F8629A2084}" type="sibTrans" cxnId="{35D27FC9-4651-3C48-949B-C60A50F8350C}">
      <dgm:prSet/>
      <dgm:spPr/>
      <dgm:t>
        <a:bodyPr/>
        <a:lstStyle/>
        <a:p>
          <a:endParaRPr lang="zh-CN" altLang="en-US"/>
        </a:p>
      </dgm:t>
    </dgm:pt>
    <dgm:pt modelId="{661B6ED4-55E2-6A49-8D16-36D5CAF744A0}">
      <dgm:prSet phldrT="[文本]"/>
      <dgm:spPr/>
      <dgm:t>
        <a:bodyPr/>
        <a:lstStyle/>
        <a:p>
          <a:r>
            <a:rPr lang="zh-CN" altLang="en-US" dirty="0">
              <a:latin typeface="SimHei" panose="02010609060101010101" pitchFamily="49" charset="-122"/>
              <a:ea typeface="SimHei" panose="02010609060101010101" pitchFamily="49" charset="-122"/>
            </a:rPr>
            <a:t>理论是论文的基石</a:t>
          </a:r>
        </a:p>
      </dgm:t>
    </dgm:pt>
    <dgm:pt modelId="{64D1DB07-35FF-5A48-8BF2-403B367076DB}" type="parTrans" cxnId="{9BAAAE9A-184C-D549-88EC-8F22A56AE072}">
      <dgm:prSet/>
      <dgm:spPr/>
      <dgm:t>
        <a:bodyPr/>
        <a:lstStyle/>
        <a:p>
          <a:endParaRPr lang="zh-CN" altLang="en-US"/>
        </a:p>
      </dgm:t>
    </dgm:pt>
    <dgm:pt modelId="{E865C911-5026-1943-9C5B-4B2D7D45D44A}" type="sibTrans" cxnId="{9BAAAE9A-184C-D549-88EC-8F22A56AE072}">
      <dgm:prSet/>
      <dgm:spPr/>
      <dgm:t>
        <a:bodyPr/>
        <a:lstStyle/>
        <a:p>
          <a:endParaRPr lang="zh-CN" altLang="en-US"/>
        </a:p>
      </dgm:t>
    </dgm:pt>
    <dgm:pt modelId="{15B2B1C0-F792-8049-AE40-A31B63BC565A}">
      <dgm:prSet phldrT="[文本]" custT="1"/>
      <dgm:spPr>
        <a:solidFill>
          <a:srgbClr val="FFC000"/>
        </a:solidFill>
      </dgm:spPr>
      <dgm:t>
        <a:bodyPr/>
        <a:lstStyle/>
        <a:p>
          <a:r>
            <a:rPr lang="zh-CN" altLang="en-US" sz="1800" b="1" dirty="0">
              <a:latin typeface="Microsoft YaHei" panose="020B0503020204020204" pitchFamily="34" charset="-122"/>
              <a:ea typeface="Microsoft YaHei" panose="020B0503020204020204" pitchFamily="34" charset="-122"/>
            </a:rPr>
            <a:t>数学能力理论大咖</a:t>
          </a:r>
        </a:p>
      </dgm:t>
    </dgm:pt>
    <dgm:pt modelId="{CCFC4546-29BB-2D4B-A993-8CF9E92A12BD}" type="parTrans" cxnId="{7461B60A-54DD-0B4E-BFBD-8A0AC671A4AB}">
      <dgm:prSet/>
      <dgm:spPr/>
      <dgm:t>
        <a:bodyPr/>
        <a:lstStyle/>
        <a:p>
          <a:endParaRPr lang="zh-CN" altLang="en-US"/>
        </a:p>
      </dgm:t>
    </dgm:pt>
    <dgm:pt modelId="{184878E4-53BD-DB41-88C6-746A64DCE52F}" type="sibTrans" cxnId="{7461B60A-54DD-0B4E-BFBD-8A0AC671A4AB}">
      <dgm:prSet/>
      <dgm:spPr/>
      <dgm:t>
        <a:bodyPr/>
        <a:lstStyle/>
        <a:p>
          <a:endParaRPr lang="zh-CN" altLang="en-US"/>
        </a:p>
      </dgm:t>
    </dgm:pt>
    <dgm:pt modelId="{E38F0AE6-F0CC-DF48-984A-29AF84BC1E91}">
      <dgm:prSet/>
      <dgm:spPr/>
      <dgm:t>
        <a:bodyPr/>
        <a:lstStyle/>
        <a:p>
          <a:r>
            <a:rPr lang="zh-CN" altLang="en-US" dirty="0">
              <a:latin typeface="SimHei" panose="02010609060101010101" pitchFamily="49" charset="-122"/>
              <a:ea typeface="SimHei" panose="02010609060101010101" pitchFamily="49" charset="-122"/>
            </a:rPr>
            <a:t>研究不能闭门造车</a:t>
          </a:r>
        </a:p>
      </dgm:t>
    </dgm:pt>
    <dgm:pt modelId="{75C8A140-84D3-4A40-B8F6-93CC3D211DCE}" type="parTrans" cxnId="{7DEF0E75-0FAB-174C-AA7B-AEA7B31FB083}">
      <dgm:prSet/>
      <dgm:spPr/>
      <dgm:t>
        <a:bodyPr/>
        <a:lstStyle/>
        <a:p>
          <a:endParaRPr lang="zh-CN" altLang="en-US"/>
        </a:p>
      </dgm:t>
    </dgm:pt>
    <dgm:pt modelId="{5C04E1ED-AB41-1F4B-A6A3-B14420122347}" type="sibTrans" cxnId="{7DEF0E75-0FAB-174C-AA7B-AEA7B31FB083}">
      <dgm:prSet/>
      <dgm:spPr/>
      <dgm:t>
        <a:bodyPr/>
        <a:lstStyle/>
        <a:p>
          <a:endParaRPr lang="zh-CN" altLang="en-US"/>
        </a:p>
      </dgm:t>
    </dgm:pt>
    <dgm:pt modelId="{8407D24B-0BE1-064D-B5AD-E23F417E7A62}">
      <dgm:prSet custT="1"/>
      <dgm:spPr>
        <a:solidFill>
          <a:srgbClr val="7030A0"/>
        </a:solidFill>
      </dgm:spPr>
      <dgm:t>
        <a:bodyPr/>
        <a:lstStyle/>
        <a:p>
          <a:r>
            <a:rPr lang="zh-CN" altLang="en-US" sz="1800" b="1" dirty="0">
              <a:latin typeface="Microsoft YaHei" panose="020B0503020204020204" pitchFamily="34" charset="-122"/>
              <a:ea typeface="Microsoft YaHei" panose="020B0503020204020204" pitchFamily="34" charset="-122"/>
            </a:rPr>
            <a:t>交流互访社交能力</a:t>
          </a:r>
        </a:p>
      </dgm:t>
    </dgm:pt>
    <dgm:pt modelId="{37886666-D766-C048-9494-6A8005B44EB1}" type="parTrans" cxnId="{0BA4B906-F220-4E40-B515-04F3A076D6F2}">
      <dgm:prSet/>
      <dgm:spPr/>
      <dgm:t>
        <a:bodyPr/>
        <a:lstStyle/>
        <a:p>
          <a:endParaRPr lang="zh-CN" altLang="en-US"/>
        </a:p>
      </dgm:t>
    </dgm:pt>
    <dgm:pt modelId="{76DF8AD5-0573-DF4A-9ABB-31C9333A4BDD}" type="sibTrans" cxnId="{0BA4B906-F220-4E40-B515-04F3A076D6F2}">
      <dgm:prSet/>
      <dgm:spPr/>
      <dgm:t>
        <a:bodyPr/>
        <a:lstStyle/>
        <a:p>
          <a:endParaRPr lang="zh-CN" altLang="en-US"/>
        </a:p>
      </dgm:t>
    </dgm:pt>
    <dgm:pt modelId="{8548465E-CB09-9047-A5D9-A86FBFBE3EEE}" type="pres">
      <dgm:prSet presAssocID="{5B3130E7-74C7-434F-A3B4-CC30E234375A}" presName="Name0" presStyleCnt="0">
        <dgm:presLayoutVars>
          <dgm:chMax/>
          <dgm:chPref/>
          <dgm:dir/>
        </dgm:presLayoutVars>
      </dgm:prSet>
      <dgm:spPr/>
    </dgm:pt>
    <dgm:pt modelId="{CA45FFD2-D081-BF46-AEC8-DE0A5C11EB5C}" type="pres">
      <dgm:prSet presAssocID="{6221B2C9-E693-6D4C-81CB-417F128D4A83}" presName="composite" presStyleCnt="0">
        <dgm:presLayoutVars>
          <dgm:chMax val="1"/>
          <dgm:chPref val="1"/>
        </dgm:presLayoutVars>
      </dgm:prSet>
      <dgm:spPr/>
    </dgm:pt>
    <dgm:pt modelId="{BB52E056-506A-B74A-956D-592A4F48D6C7}" type="pres">
      <dgm:prSet presAssocID="{6221B2C9-E693-6D4C-81CB-417F128D4A83}" presName="Accent" presStyleLbl="trAlignAcc1" presStyleIdx="0" presStyleCnt="4">
        <dgm:presLayoutVars>
          <dgm:chMax val="0"/>
          <dgm:chPref val="0"/>
        </dgm:presLayoutVars>
      </dgm:prSet>
      <dgm:spPr>
        <a:ln>
          <a:noFill/>
        </a:ln>
      </dgm:spPr>
    </dgm:pt>
    <dgm:pt modelId="{81B6E05C-470F-2A4A-9DBE-AC8C31F7EF91}" type="pres">
      <dgm:prSet presAssocID="{6221B2C9-E693-6D4C-81CB-417F128D4A83}" presName="Image" presStyleLbl="alignImgPlace1" presStyleIdx="0" presStyleCnt="4" custLinFactNeighborX="8415">
        <dgm:presLayoutVars>
          <dgm:chMax val="0"/>
          <dgm:chPref val="0"/>
        </dgm:presLayoutVars>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2000" r="-42000"/>
          </a:stretch>
        </a:blipFill>
      </dgm:spPr>
    </dgm:pt>
    <dgm:pt modelId="{C3A662BF-AE5E-4349-9053-7C3A04ADC9C3}" type="pres">
      <dgm:prSet presAssocID="{6221B2C9-E693-6D4C-81CB-417F128D4A83}" presName="ChildComposite" presStyleCnt="0"/>
      <dgm:spPr/>
    </dgm:pt>
    <dgm:pt modelId="{9E5CF7F2-FC0D-5849-8873-AE686E57341E}" type="pres">
      <dgm:prSet presAssocID="{6221B2C9-E693-6D4C-81CB-417F128D4A83}" presName="Child" presStyleLbl="node1" presStyleIdx="0" presStyleCnt="4" custLinFactNeighborX="8415">
        <dgm:presLayoutVars>
          <dgm:chMax val="0"/>
          <dgm:chPref val="0"/>
          <dgm:bulletEnabled val="1"/>
        </dgm:presLayoutVars>
      </dgm:prSet>
      <dgm:spPr/>
    </dgm:pt>
    <dgm:pt modelId="{D9A90B73-9348-F348-975F-3DCB76DE81D4}" type="pres">
      <dgm:prSet presAssocID="{6221B2C9-E693-6D4C-81CB-417F128D4A83}" presName="Parent" presStyleLbl="revTx" presStyleIdx="0" presStyleCnt="4" custLinFactNeighborX="8976">
        <dgm:presLayoutVars>
          <dgm:chMax val="1"/>
          <dgm:chPref val="0"/>
          <dgm:bulletEnabled val="1"/>
        </dgm:presLayoutVars>
      </dgm:prSet>
      <dgm:spPr/>
    </dgm:pt>
    <dgm:pt modelId="{089F7606-FB6E-2246-ACFC-E22FFC9637FD}" type="pres">
      <dgm:prSet presAssocID="{AAD08148-80F3-F341-8B22-5F78A995EDD9}" presName="sibTrans" presStyleCnt="0"/>
      <dgm:spPr/>
    </dgm:pt>
    <dgm:pt modelId="{FE27237E-1528-E041-8C95-CAAB9881565E}" type="pres">
      <dgm:prSet presAssocID="{C3467DF9-C1A7-1549-9520-E0F312083B98}" presName="composite" presStyleCnt="0">
        <dgm:presLayoutVars>
          <dgm:chMax val="1"/>
          <dgm:chPref val="1"/>
        </dgm:presLayoutVars>
      </dgm:prSet>
      <dgm:spPr/>
    </dgm:pt>
    <dgm:pt modelId="{4715BD6A-98CC-404D-BF5C-7D35A846058A}" type="pres">
      <dgm:prSet presAssocID="{C3467DF9-C1A7-1549-9520-E0F312083B98}" presName="Accent" presStyleLbl="trAlignAcc1" presStyleIdx="1" presStyleCnt="4">
        <dgm:presLayoutVars>
          <dgm:chMax val="0"/>
          <dgm:chPref val="0"/>
        </dgm:presLayoutVars>
      </dgm:prSet>
      <dgm:spPr>
        <a:ln>
          <a:noFill/>
        </a:ln>
      </dgm:spPr>
    </dgm:pt>
    <dgm:pt modelId="{7C8C76A5-F6E2-A54A-A831-C84861F218F1}" type="pres">
      <dgm:prSet presAssocID="{C3467DF9-C1A7-1549-9520-E0F312083B98}" presName="Image" presStyleLbl="alignImgPlace1" presStyleIdx="1" presStyleCnt="4">
        <dgm:presLayoutVars>
          <dgm:chMax val="0"/>
          <dgm:chPref val="0"/>
        </dgm:presLayoutVars>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9000" b="-9000"/>
          </a:stretch>
        </a:blipFill>
      </dgm:spPr>
    </dgm:pt>
    <dgm:pt modelId="{B28B8EF4-30AE-6044-80E2-984C515B4258}" type="pres">
      <dgm:prSet presAssocID="{C3467DF9-C1A7-1549-9520-E0F312083B98}" presName="ChildComposite" presStyleCnt="0"/>
      <dgm:spPr/>
    </dgm:pt>
    <dgm:pt modelId="{C52275F5-2175-5345-893D-0579E33369DA}" type="pres">
      <dgm:prSet presAssocID="{C3467DF9-C1A7-1549-9520-E0F312083B98}" presName="Child" presStyleLbl="node1" presStyleIdx="1" presStyleCnt="4">
        <dgm:presLayoutVars>
          <dgm:chMax val="0"/>
          <dgm:chPref val="0"/>
          <dgm:bulletEnabled val="1"/>
        </dgm:presLayoutVars>
      </dgm:prSet>
      <dgm:spPr/>
    </dgm:pt>
    <dgm:pt modelId="{FF67C0E5-1285-354F-AFF9-75743A88535C}" type="pres">
      <dgm:prSet presAssocID="{C3467DF9-C1A7-1549-9520-E0F312083B98}" presName="Parent" presStyleLbl="revTx" presStyleIdx="1" presStyleCnt="4">
        <dgm:presLayoutVars>
          <dgm:chMax val="1"/>
          <dgm:chPref val="0"/>
          <dgm:bulletEnabled val="1"/>
        </dgm:presLayoutVars>
      </dgm:prSet>
      <dgm:spPr/>
    </dgm:pt>
    <dgm:pt modelId="{0EF0094D-94F2-9B4A-A167-E223B692CF92}" type="pres">
      <dgm:prSet presAssocID="{A02E8B60-3DD7-6840-B060-03FB434E499D}" presName="sibTrans" presStyleCnt="0"/>
      <dgm:spPr/>
    </dgm:pt>
    <dgm:pt modelId="{E0528124-A776-6347-8C8A-B7D98BF84569}" type="pres">
      <dgm:prSet presAssocID="{661B6ED4-55E2-6A49-8D16-36D5CAF744A0}" presName="composite" presStyleCnt="0">
        <dgm:presLayoutVars>
          <dgm:chMax val="1"/>
          <dgm:chPref val="1"/>
        </dgm:presLayoutVars>
      </dgm:prSet>
      <dgm:spPr/>
    </dgm:pt>
    <dgm:pt modelId="{9AF1DB4C-F8AE-7E4D-8D1F-60C909FB8413}" type="pres">
      <dgm:prSet presAssocID="{661B6ED4-55E2-6A49-8D16-36D5CAF744A0}" presName="Accent" presStyleLbl="trAlignAcc1" presStyleIdx="2" presStyleCnt="4">
        <dgm:presLayoutVars>
          <dgm:chMax val="0"/>
          <dgm:chPref val="0"/>
        </dgm:presLayoutVars>
      </dgm:prSet>
      <dgm:spPr>
        <a:ln>
          <a:noFill/>
        </a:ln>
      </dgm:spPr>
    </dgm:pt>
    <dgm:pt modelId="{2E042B0F-15A7-564F-A156-F5DC34E4FB75}" type="pres">
      <dgm:prSet presAssocID="{661B6ED4-55E2-6A49-8D16-36D5CAF744A0}" presName="Image" presStyleLbl="alignImgPlace1" presStyleIdx="2" presStyleCnt="4" custLinFactNeighborX="-5049">
        <dgm:presLayoutVars>
          <dgm:chMax val="0"/>
          <dgm:chPref val="0"/>
        </dgm:presLayoutVars>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a:ln>
          <a:noFill/>
        </a:ln>
      </dgm:spPr>
    </dgm:pt>
    <dgm:pt modelId="{3B43914C-CFDF-F94C-A0D6-EB878931DF8A}" type="pres">
      <dgm:prSet presAssocID="{661B6ED4-55E2-6A49-8D16-36D5CAF744A0}" presName="ChildComposite" presStyleCnt="0"/>
      <dgm:spPr/>
    </dgm:pt>
    <dgm:pt modelId="{21640654-F407-3549-AE40-9BFB8E594F0D}" type="pres">
      <dgm:prSet presAssocID="{661B6ED4-55E2-6A49-8D16-36D5CAF744A0}" presName="Child" presStyleLbl="node1" presStyleIdx="2" presStyleCnt="4" custLinFactNeighborX="-5049">
        <dgm:presLayoutVars>
          <dgm:chMax val="0"/>
          <dgm:chPref val="0"/>
          <dgm:bulletEnabled val="1"/>
        </dgm:presLayoutVars>
      </dgm:prSet>
      <dgm:spPr/>
    </dgm:pt>
    <dgm:pt modelId="{F6766E04-E782-2345-A918-9DF03B389560}" type="pres">
      <dgm:prSet presAssocID="{661B6ED4-55E2-6A49-8D16-36D5CAF744A0}" presName="Parent" presStyleLbl="revTx" presStyleIdx="2" presStyleCnt="4" custLinFactNeighborX="-5049">
        <dgm:presLayoutVars>
          <dgm:chMax val="1"/>
          <dgm:chPref val="0"/>
          <dgm:bulletEnabled val="1"/>
        </dgm:presLayoutVars>
      </dgm:prSet>
      <dgm:spPr/>
    </dgm:pt>
    <dgm:pt modelId="{4105F7B2-7CE0-7C40-AE15-4EDA9C67E14C}" type="pres">
      <dgm:prSet presAssocID="{E865C911-5026-1943-9C5B-4B2D7D45D44A}" presName="sibTrans" presStyleCnt="0"/>
      <dgm:spPr/>
    </dgm:pt>
    <dgm:pt modelId="{7F52CDC6-2A5D-F941-BB69-C9DF2767865A}" type="pres">
      <dgm:prSet presAssocID="{E38F0AE6-F0CC-DF48-984A-29AF84BC1E91}" presName="composite" presStyleCnt="0">
        <dgm:presLayoutVars>
          <dgm:chMax val="1"/>
          <dgm:chPref val="1"/>
        </dgm:presLayoutVars>
      </dgm:prSet>
      <dgm:spPr/>
    </dgm:pt>
    <dgm:pt modelId="{E10B9549-EFB5-2340-8325-23F10B36416D}" type="pres">
      <dgm:prSet presAssocID="{E38F0AE6-F0CC-DF48-984A-29AF84BC1E91}" presName="Accent" presStyleLbl="trAlignAcc1" presStyleIdx="3" presStyleCnt="4">
        <dgm:presLayoutVars>
          <dgm:chMax val="0"/>
          <dgm:chPref val="0"/>
        </dgm:presLayoutVars>
      </dgm:prSet>
      <dgm:spPr>
        <a:ln>
          <a:noFill/>
        </a:ln>
      </dgm:spPr>
    </dgm:pt>
    <dgm:pt modelId="{7F7AB6E8-AA07-C449-B877-843CB7062415}" type="pres">
      <dgm:prSet presAssocID="{E38F0AE6-F0CC-DF48-984A-29AF84BC1E91}" presName="Image" presStyleLbl="alignImgPlace1" presStyleIdx="3" presStyleCnt="4" custLinFactNeighborX="-12342">
        <dgm:presLayoutVars>
          <dgm:chMax val="0"/>
          <dgm:chPref val="0"/>
        </dgm:presLayoutVars>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pt>
    <dgm:pt modelId="{E60C697E-06AB-624C-91B5-DFC8BABDB506}" type="pres">
      <dgm:prSet presAssocID="{E38F0AE6-F0CC-DF48-984A-29AF84BC1E91}" presName="ChildComposite" presStyleCnt="0"/>
      <dgm:spPr/>
    </dgm:pt>
    <dgm:pt modelId="{F72663DE-6338-7041-B1A3-86AE4940E3F0}" type="pres">
      <dgm:prSet presAssocID="{E38F0AE6-F0CC-DF48-984A-29AF84BC1E91}" presName="Child" presStyleLbl="node1" presStyleIdx="3" presStyleCnt="4" custLinFactNeighborX="-12342">
        <dgm:presLayoutVars>
          <dgm:chMax val="0"/>
          <dgm:chPref val="0"/>
          <dgm:bulletEnabled val="1"/>
        </dgm:presLayoutVars>
      </dgm:prSet>
      <dgm:spPr/>
    </dgm:pt>
    <dgm:pt modelId="{74510D26-BDDC-1B46-A5DC-ABB37C6A0437}" type="pres">
      <dgm:prSet presAssocID="{E38F0AE6-F0CC-DF48-984A-29AF84BC1E91}" presName="Parent" presStyleLbl="revTx" presStyleIdx="3" presStyleCnt="4" custLinFactNeighborX="-12342">
        <dgm:presLayoutVars>
          <dgm:chMax val="1"/>
          <dgm:chPref val="0"/>
          <dgm:bulletEnabled val="1"/>
        </dgm:presLayoutVars>
      </dgm:prSet>
      <dgm:spPr/>
    </dgm:pt>
  </dgm:ptLst>
  <dgm:cxnLst>
    <dgm:cxn modelId="{0BA4B906-F220-4E40-B515-04F3A076D6F2}" srcId="{E38F0AE6-F0CC-DF48-984A-29AF84BC1E91}" destId="{8407D24B-0BE1-064D-B5AD-E23F417E7A62}" srcOrd="0" destOrd="0" parTransId="{37886666-D766-C048-9494-6A8005B44EB1}" sibTransId="{76DF8AD5-0573-DF4A-9ABB-31C9333A4BDD}"/>
    <dgm:cxn modelId="{7461B60A-54DD-0B4E-BFBD-8A0AC671A4AB}" srcId="{661B6ED4-55E2-6A49-8D16-36D5CAF744A0}" destId="{15B2B1C0-F792-8049-AE40-A31B63BC565A}" srcOrd="0" destOrd="0" parTransId="{CCFC4546-29BB-2D4B-A993-8CF9E92A12BD}" sibTransId="{184878E4-53BD-DB41-88C6-746A64DCE52F}"/>
    <dgm:cxn modelId="{A94A402C-C689-0B41-A981-5E6F0EBCDF40}" type="presOf" srcId="{661B6ED4-55E2-6A49-8D16-36D5CAF744A0}" destId="{F6766E04-E782-2345-A918-9DF03B389560}" srcOrd="0" destOrd="0" presId="urn:microsoft.com/office/officeart/2008/layout/CaptionedPictures"/>
    <dgm:cxn modelId="{E8E4E42F-F882-7842-93D2-8EB92712103B}" type="presOf" srcId="{5B3130E7-74C7-434F-A3B4-CC30E234375A}" destId="{8548465E-CB09-9047-A5D9-A86FBFBE3EEE}" srcOrd="0" destOrd="0" presId="urn:microsoft.com/office/officeart/2008/layout/CaptionedPictures"/>
    <dgm:cxn modelId="{5AD3083A-AD03-2B40-833F-FEDA39F07B73}" type="presOf" srcId="{3F50F00D-844C-D34D-97E3-259FE52565D3}" destId="{C52275F5-2175-5345-893D-0579E33369DA}" srcOrd="0" destOrd="0" presId="urn:microsoft.com/office/officeart/2008/layout/CaptionedPictures"/>
    <dgm:cxn modelId="{0088FE3B-A3F5-1E46-8498-46AC198010A0}" srcId="{5B3130E7-74C7-434F-A3B4-CC30E234375A}" destId="{C3467DF9-C1A7-1549-9520-E0F312083B98}" srcOrd="1" destOrd="0" parTransId="{8E1A8A99-5EBF-E94F-9C05-7F378D7029FB}" sibTransId="{A02E8B60-3DD7-6840-B060-03FB434E499D}"/>
    <dgm:cxn modelId="{7DEF0E75-0FAB-174C-AA7B-AEA7B31FB083}" srcId="{5B3130E7-74C7-434F-A3B4-CC30E234375A}" destId="{E38F0AE6-F0CC-DF48-984A-29AF84BC1E91}" srcOrd="3" destOrd="0" parTransId="{75C8A140-84D3-4A40-B8F6-93CC3D211DCE}" sibTransId="{5C04E1ED-AB41-1F4B-A6A3-B14420122347}"/>
    <dgm:cxn modelId="{B6D46E85-2B50-9043-B02B-3E61F7D3BF32}" srcId="{6221B2C9-E693-6D4C-81CB-417F128D4A83}" destId="{834BA6CD-1FAA-A74E-A514-EB0AD21A551E}" srcOrd="0" destOrd="0" parTransId="{89F19DB2-8691-1841-AAF3-5C094AE055EE}" sibTransId="{7EA9D23F-A9BD-4D4C-94EA-B70230848AF1}"/>
    <dgm:cxn modelId="{EA80598C-BAF6-DF4E-AF4C-8E9E7473CA0E}" type="presOf" srcId="{6221B2C9-E693-6D4C-81CB-417F128D4A83}" destId="{D9A90B73-9348-F348-975F-3DCB76DE81D4}" srcOrd="0" destOrd="0" presId="urn:microsoft.com/office/officeart/2008/layout/CaptionedPictures"/>
    <dgm:cxn modelId="{BF235B8D-E626-5744-B237-EE36E1A1B766}" type="presOf" srcId="{834BA6CD-1FAA-A74E-A514-EB0AD21A551E}" destId="{9E5CF7F2-FC0D-5849-8873-AE686E57341E}" srcOrd="0" destOrd="0" presId="urn:microsoft.com/office/officeart/2008/layout/CaptionedPictures"/>
    <dgm:cxn modelId="{9BAAAE9A-184C-D549-88EC-8F22A56AE072}" srcId="{5B3130E7-74C7-434F-A3B4-CC30E234375A}" destId="{661B6ED4-55E2-6A49-8D16-36D5CAF744A0}" srcOrd="2" destOrd="0" parTransId="{64D1DB07-35FF-5A48-8BF2-403B367076DB}" sibTransId="{E865C911-5026-1943-9C5B-4B2D7D45D44A}"/>
    <dgm:cxn modelId="{A2840FA3-8C56-9141-B97A-780DFCEC8259}" type="presOf" srcId="{E38F0AE6-F0CC-DF48-984A-29AF84BC1E91}" destId="{74510D26-BDDC-1B46-A5DC-ABB37C6A0437}" srcOrd="0" destOrd="0" presId="urn:microsoft.com/office/officeart/2008/layout/CaptionedPictures"/>
    <dgm:cxn modelId="{35D27FC9-4651-3C48-949B-C60A50F8350C}" srcId="{C3467DF9-C1A7-1549-9520-E0F312083B98}" destId="{3F50F00D-844C-D34D-97E3-259FE52565D3}" srcOrd="0" destOrd="0" parTransId="{F966BD74-5721-E849-996F-AEE1F14292A5}" sibTransId="{72762EA9-64BA-E749-93C1-62F8629A2084}"/>
    <dgm:cxn modelId="{73284DCA-4E66-6E4A-A138-EA686ABCEA98}" type="presOf" srcId="{C3467DF9-C1A7-1549-9520-E0F312083B98}" destId="{FF67C0E5-1285-354F-AFF9-75743A88535C}" srcOrd="0" destOrd="0" presId="urn:microsoft.com/office/officeart/2008/layout/CaptionedPictures"/>
    <dgm:cxn modelId="{6A3ECED5-0308-EA4C-99D4-4EFD511F4799}" srcId="{5B3130E7-74C7-434F-A3B4-CC30E234375A}" destId="{6221B2C9-E693-6D4C-81CB-417F128D4A83}" srcOrd="0" destOrd="0" parTransId="{54D5C8B4-2C8D-5943-90D5-9F918A375534}" sibTransId="{AAD08148-80F3-F341-8B22-5F78A995EDD9}"/>
    <dgm:cxn modelId="{7420E4E3-2667-7041-A426-2E30674C5CB1}" type="presOf" srcId="{15B2B1C0-F792-8049-AE40-A31B63BC565A}" destId="{21640654-F407-3549-AE40-9BFB8E594F0D}" srcOrd="0" destOrd="0" presId="urn:microsoft.com/office/officeart/2008/layout/CaptionedPictures"/>
    <dgm:cxn modelId="{448CB7FE-668B-E846-A8C3-223E26B8319A}" type="presOf" srcId="{8407D24B-0BE1-064D-B5AD-E23F417E7A62}" destId="{F72663DE-6338-7041-B1A3-86AE4940E3F0}" srcOrd="0" destOrd="0" presId="urn:microsoft.com/office/officeart/2008/layout/CaptionedPictures"/>
    <dgm:cxn modelId="{7886434D-B35F-BB49-8461-159040AAF3F4}" type="presParOf" srcId="{8548465E-CB09-9047-A5D9-A86FBFBE3EEE}" destId="{CA45FFD2-D081-BF46-AEC8-DE0A5C11EB5C}" srcOrd="0" destOrd="0" presId="urn:microsoft.com/office/officeart/2008/layout/CaptionedPictures"/>
    <dgm:cxn modelId="{4E081BD5-630D-4342-A761-C3639FF24489}" type="presParOf" srcId="{CA45FFD2-D081-BF46-AEC8-DE0A5C11EB5C}" destId="{BB52E056-506A-B74A-956D-592A4F48D6C7}" srcOrd="0" destOrd="0" presId="urn:microsoft.com/office/officeart/2008/layout/CaptionedPictures"/>
    <dgm:cxn modelId="{24FB66D7-7AE7-504F-9130-FB19EB4B6BA2}" type="presParOf" srcId="{CA45FFD2-D081-BF46-AEC8-DE0A5C11EB5C}" destId="{81B6E05C-470F-2A4A-9DBE-AC8C31F7EF91}" srcOrd="1" destOrd="0" presId="urn:microsoft.com/office/officeart/2008/layout/CaptionedPictures"/>
    <dgm:cxn modelId="{A9CB0D3C-4EEA-5D48-A4E0-BF0A42845180}" type="presParOf" srcId="{CA45FFD2-D081-BF46-AEC8-DE0A5C11EB5C}" destId="{C3A662BF-AE5E-4349-9053-7C3A04ADC9C3}" srcOrd="2" destOrd="0" presId="urn:microsoft.com/office/officeart/2008/layout/CaptionedPictures"/>
    <dgm:cxn modelId="{D3A1A06A-5183-1541-AC00-50A68A548D95}" type="presParOf" srcId="{C3A662BF-AE5E-4349-9053-7C3A04ADC9C3}" destId="{9E5CF7F2-FC0D-5849-8873-AE686E57341E}" srcOrd="0" destOrd="0" presId="urn:microsoft.com/office/officeart/2008/layout/CaptionedPictures"/>
    <dgm:cxn modelId="{5328195D-9F58-2E47-89DD-7C9253563289}" type="presParOf" srcId="{C3A662BF-AE5E-4349-9053-7C3A04ADC9C3}" destId="{D9A90B73-9348-F348-975F-3DCB76DE81D4}" srcOrd="1" destOrd="0" presId="urn:microsoft.com/office/officeart/2008/layout/CaptionedPictures"/>
    <dgm:cxn modelId="{EE7C62C7-4763-254B-9178-27503E667E16}" type="presParOf" srcId="{8548465E-CB09-9047-A5D9-A86FBFBE3EEE}" destId="{089F7606-FB6E-2246-ACFC-E22FFC9637FD}" srcOrd="1" destOrd="0" presId="urn:microsoft.com/office/officeart/2008/layout/CaptionedPictures"/>
    <dgm:cxn modelId="{3754D64B-7762-E840-BD93-17498B53BA56}" type="presParOf" srcId="{8548465E-CB09-9047-A5D9-A86FBFBE3EEE}" destId="{FE27237E-1528-E041-8C95-CAAB9881565E}" srcOrd="2" destOrd="0" presId="urn:microsoft.com/office/officeart/2008/layout/CaptionedPictures"/>
    <dgm:cxn modelId="{579DB657-38F1-C64B-A640-2783D32F63C0}" type="presParOf" srcId="{FE27237E-1528-E041-8C95-CAAB9881565E}" destId="{4715BD6A-98CC-404D-BF5C-7D35A846058A}" srcOrd="0" destOrd="0" presId="urn:microsoft.com/office/officeart/2008/layout/CaptionedPictures"/>
    <dgm:cxn modelId="{12886D12-1F07-734B-8DA3-6EB8D19AD835}" type="presParOf" srcId="{FE27237E-1528-E041-8C95-CAAB9881565E}" destId="{7C8C76A5-F6E2-A54A-A831-C84861F218F1}" srcOrd="1" destOrd="0" presId="urn:microsoft.com/office/officeart/2008/layout/CaptionedPictures"/>
    <dgm:cxn modelId="{AC024740-C61F-5142-98B9-E48215D30387}" type="presParOf" srcId="{FE27237E-1528-E041-8C95-CAAB9881565E}" destId="{B28B8EF4-30AE-6044-80E2-984C515B4258}" srcOrd="2" destOrd="0" presId="urn:microsoft.com/office/officeart/2008/layout/CaptionedPictures"/>
    <dgm:cxn modelId="{D812816F-3A1C-E542-A4BC-1EE45D4A6BCF}" type="presParOf" srcId="{B28B8EF4-30AE-6044-80E2-984C515B4258}" destId="{C52275F5-2175-5345-893D-0579E33369DA}" srcOrd="0" destOrd="0" presId="urn:microsoft.com/office/officeart/2008/layout/CaptionedPictures"/>
    <dgm:cxn modelId="{B1AEE597-384A-4142-BBA6-EC250FAECEA0}" type="presParOf" srcId="{B28B8EF4-30AE-6044-80E2-984C515B4258}" destId="{FF67C0E5-1285-354F-AFF9-75743A88535C}" srcOrd="1" destOrd="0" presId="urn:microsoft.com/office/officeart/2008/layout/CaptionedPictures"/>
    <dgm:cxn modelId="{4D9ED930-A2BD-2447-AFBC-CC4F730AC5D9}" type="presParOf" srcId="{8548465E-CB09-9047-A5D9-A86FBFBE3EEE}" destId="{0EF0094D-94F2-9B4A-A167-E223B692CF92}" srcOrd="3" destOrd="0" presId="urn:microsoft.com/office/officeart/2008/layout/CaptionedPictures"/>
    <dgm:cxn modelId="{BEC79080-463E-FA4C-B690-A66ACB582D63}" type="presParOf" srcId="{8548465E-CB09-9047-A5D9-A86FBFBE3EEE}" destId="{E0528124-A776-6347-8C8A-B7D98BF84569}" srcOrd="4" destOrd="0" presId="urn:microsoft.com/office/officeart/2008/layout/CaptionedPictures"/>
    <dgm:cxn modelId="{DA2A2B4E-722A-A14B-BCBD-1B833069BC7E}" type="presParOf" srcId="{E0528124-A776-6347-8C8A-B7D98BF84569}" destId="{9AF1DB4C-F8AE-7E4D-8D1F-60C909FB8413}" srcOrd="0" destOrd="0" presId="urn:microsoft.com/office/officeart/2008/layout/CaptionedPictures"/>
    <dgm:cxn modelId="{D1D0B0BE-256F-0E43-A585-5DB9CC4207C2}" type="presParOf" srcId="{E0528124-A776-6347-8C8A-B7D98BF84569}" destId="{2E042B0F-15A7-564F-A156-F5DC34E4FB75}" srcOrd="1" destOrd="0" presId="urn:microsoft.com/office/officeart/2008/layout/CaptionedPictures"/>
    <dgm:cxn modelId="{6A276899-C13F-004C-AAAC-7505A39502D2}" type="presParOf" srcId="{E0528124-A776-6347-8C8A-B7D98BF84569}" destId="{3B43914C-CFDF-F94C-A0D6-EB878931DF8A}" srcOrd="2" destOrd="0" presId="urn:microsoft.com/office/officeart/2008/layout/CaptionedPictures"/>
    <dgm:cxn modelId="{2267E021-EB2A-B145-AEC4-5F40B3080606}" type="presParOf" srcId="{3B43914C-CFDF-F94C-A0D6-EB878931DF8A}" destId="{21640654-F407-3549-AE40-9BFB8E594F0D}" srcOrd="0" destOrd="0" presId="urn:microsoft.com/office/officeart/2008/layout/CaptionedPictures"/>
    <dgm:cxn modelId="{8C904BED-97BC-E44E-AC83-8B5453868216}" type="presParOf" srcId="{3B43914C-CFDF-F94C-A0D6-EB878931DF8A}" destId="{F6766E04-E782-2345-A918-9DF03B389560}" srcOrd="1" destOrd="0" presId="urn:microsoft.com/office/officeart/2008/layout/CaptionedPictures"/>
    <dgm:cxn modelId="{FBA5A87F-5557-BC4C-8722-367DDDE671E7}" type="presParOf" srcId="{8548465E-CB09-9047-A5D9-A86FBFBE3EEE}" destId="{4105F7B2-7CE0-7C40-AE15-4EDA9C67E14C}" srcOrd="5" destOrd="0" presId="urn:microsoft.com/office/officeart/2008/layout/CaptionedPictures"/>
    <dgm:cxn modelId="{99A74406-49FC-BB4B-9047-1254B3855E2B}" type="presParOf" srcId="{8548465E-CB09-9047-A5D9-A86FBFBE3EEE}" destId="{7F52CDC6-2A5D-F941-BB69-C9DF2767865A}" srcOrd="6" destOrd="0" presId="urn:microsoft.com/office/officeart/2008/layout/CaptionedPictures"/>
    <dgm:cxn modelId="{62BC41EE-8A09-B242-B754-2BBC7861941C}" type="presParOf" srcId="{7F52CDC6-2A5D-F941-BB69-C9DF2767865A}" destId="{E10B9549-EFB5-2340-8325-23F10B36416D}" srcOrd="0" destOrd="0" presId="urn:microsoft.com/office/officeart/2008/layout/CaptionedPictures"/>
    <dgm:cxn modelId="{CA47FB1F-D7BF-4C41-9A51-BFCFCA5449E0}" type="presParOf" srcId="{7F52CDC6-2A5D-F941-BB69-C9DF2767865A}" destId="{7F7AB6E8-AA07-C449-B877-843CB7062415}" srcOrd="1" destOrd="0" presId="urn:microsoft.com/office/officeart/2008/layout/CaptionedPictures"/>
    <dgm:cxn modelId="{9DEFC453-1E54-3D4A-B2C2-48D19BBE0164}" type="presParOf" srcId="{7F52CDC6-2A5D-F941-BB69-C9DF2767865A}" destId="{E60C697E-06AB-624C-91B5-DFC8BABDB506}" srcOrd="2" destOrd="0" presId="urn:microsoft.com/office/officeart/2008/layout/CaptionedPictures"/>
    <dgm:cxn modelId="{3C609AD4-CD99-0942-AD11-D541CF8213D4}" type="presParOf" srcId="{E60C697E-06AB-624C-91B5-DFC8BABDB506}" destId="{F72663DE-6338-7041-B1A3-86AE4940E3F0}" srcOrd="0" destOrd="0" presId="urn:microsoft.com/office/officeart/2008/layout/CaptionedPictures"/>
    <dgm:cxn modelId="{DF62B5C6-2DB4-EE42-9164-229C6B1804F3}" type="presParOf" srcId="{E60C697E-06AB-624C-91B5-DFC8BABDB506}" destId="{74510D26-BDDC-1B46-A5DC-ABB37C6A0437}"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40FD1F-CC0F-4C08-8614-22A2399A6551}" type="doc">
      <dgm:prSet loTypeId="urn:microsoft.com/office/officeart/2005/8/layout/list1#13" loCatId="list" qsTypeId="urn:microsoft.com/office/officeart/2005/8/quickstyle/simple1#13" qsCatId="simple" csTypeId="urn:microsoft.com/office/officeart/2005/8/colors/accent2_2#13" csCatId="accent2" phldr="1"/>
      <dgm:spPr/>
      <dgm:t>
        <a:bodyPr/>
        <a:lstStyle/>
        <a:p>
          <a:endParaRPr lang="zh-CN" altLang="en-US"/>
        </a:p>
      </dgm:t>
    </dgm:pt>
    <dgm:pt modelId="{1BC57EE1-5495-4726-9260-DE046F22FF89}">
      <dgm:prSet custT="1"/>
      <dgm:spPr>
        <a:solidFill>
          <a:srgbClr val="002060"/>
        </a:solidFill>
      </dgm:spPr>
      <dgm:t>
        <a:bodyPr/>
        <a:lstStyle/>
        <a:p>
          <a:pPr algn="l" rtl="0"/>
          <a:r>
            <a:rPr lang="zh-CN" altLang="en-US" sz="2400" b="1" dirty="0">
              <a:solidFill>
                <a:schemeClr val="bg1">
                  <a:lumMod val="75000"/>
                </a:schemeClr>
              </a:solidFill>
            </a:rPr>
            <a:t>（一）研究所介绍及资源</a:t>
          </a:r>
        </a:p>
      </dgm:t>
    </dgm:pt>
    <dgm:pt modelId="{DFC156DB-7685-4201-B4AA-CA4854C9ED10}" type="parTrans" cxnId="{C03622A0-86CD-46EF-AB6B-0083C08587E3}">
      <dgm:prSet/>
      <dgm:spPr/>
      <dgm:t>
        <a:bodyPr/>
        <a:lstStyle/>
        <a:p>
          <a:pPr algn="l"/>
          <a:endParaRPr lang="zh-CN" altLang="en-US" sz="2800" b="1"/>
        </a:p>
      </dgm:t>
    </dgm:pt>
    <dgm:pt modelId="{3A6A29F4-1463-4DA5-B0BA-A674C4979332}" type="sibTrans" cxnId="{C03622A0-86CD-46EF-AB6B-0083C08587E3}">
      <dgm:prSet/>
      <dgm:spPr/>
      <dgm:t>
        <a:bodyPr/>
        <a:lstStyle/>
        <a:p>
          <a:pPr algn="l"/>
          <a:endParaRPr lang="zh-CN" altLang="en-US" sz="2800" b="1"/>
        </a:p>
      </dgm:t>
    </dgm:pt>
    <dgm:pt modelId="{B030AC49-72CA-4CFE-9402-4010B7D89E36}">
      <dgm:prSet custT="1"/>
      <dgm:spPr>
        <a:solidFill>
          <a:srgbClr val="002060"/>
        </a:solidFill>
      </dgm:spPr>
      <dgm:t>
        <a:bodyPr/>
        <a:lstStyle/>
        <a:p>
          <a:pPr algn="l" rtl="0"/>
          <a:r>
            <a:rPr lang="zh-CN" altLang="en-US" sz="2400" b="1" dirty="0"/>
            <a:t>（二）研究所教学与科研</a:t>
          </a:r>
        </a:p>
      </dgm:t>
    </dgm:pt>
    <dgm:pt modelId="{E36ED7F8-608F-4E56-BD4E-52CD17E5B19D}" type="parTrans" cxnId="{867CC962-1BD2-4C23-93B6-42A599794D67}">
      <dgm:prSet/>
      <dgm:spPr/>
      <dgm:t>
        <a:bodyPr/>
        <a:lstStyle/>
        <a:p>
          <a:endParaRPr lang="zh-CN" altLang="en-US"/>
        </a:p>
      </dgm:t>
    </dgm:pt>
    <dgm:pt modelId="{A7DB845E-F769-44FD-8BA8-71C9F6CAF929}" type="sibTrans" cxnId="{867CC962-1BD2-4C23-93B6-42A599794D67}">
      <dgm:prSet/>
      <dgm:spPr/>
      <dgm:t>
        <a:bodyPr/>
        <a:lstStyle/>
        <a:p>
          <a:endParaRPr lang="zh-CN" altLang="en-US"/>
        </a:p>
      </dgm:t>
    </dgm:pt>
    <dgm:pt modelId="{7C687BDA-4D0F-4B19-9267-44B992A8EDEB}">
      <dgm:prSet custT="1"/>
      <dgm:spPr>
        <a:solidFill>
          <a:srgbClr val="002060"/>
        </a:solidFill>
      </dgm:spPr>
      <dgm:t>
        <a:bodyPr/>
        <a:lstStyle/>
        <a:p>
          <a:pPr algn="l" rtl="0"/>
          <a:r>
            <a:rPr lang="zh-CN" altLang="en-US" sz="2400" b="1" dirty="0">
              <a:solidFill>
                <a:schemeClr val="bg1">
                  <a:lumMod val="75000"/>
                </a:schemeClr>
              </a:solidFill>
            </a:rPr>
            <a:t>（三）研究所成员及方向</a:t>
          </a:r>
        </a:p>
      </dgm:t>
    </dgm:pt>
    <dgm:pt modelId="{6F83E33C-EDD2-455B-B6B6-572CBC849D23}" type="parTrans" cxnId="{6C300293-2361-4CC2-8120-208284F3431C}">
      <dgm:prSet/>
      <dgm:spPr/>
      <dgm:t>
        <a:bodyPr/>
        <a:lstStyle/>
        <a:p>
          <a:endParaRPr lang="zh-CN" altLang="en-US"/>
        </a:p>
      </dgm:t>
    </dgm:pt>
    <dgm:pt modelId="{FEE28041-0B29-4759-B72B-8C2E50718ADB}" type="sibTrans" cxnId="{6C300293-2361-4CC2-8120-208284F3431C}">
      <dgm:prSet/>
      <dgm:spPr/>
      <dgm:t>
        <a:bodyPr/>
        <a:lstStyle/>
        <a:p>
          <a:endParaRPr lang="zh-CN" altLang="en-US"/>
        </a:p>
      </dgm:t>
    </dgm:pt>
    <dgm:pt modelId="{F3CEEE3A-9D79-4B09-BA46-259D228E78D8}" type="pres">
      <dgm:prSet presAssocID="{1740FD1F-CC0F-4C08-8614-22A2399A6551}" presName="linear" presStyleCnt="0">
        <dgm:presLayoutVars>
          <dgm:dir/>
          <dgm:animLvl val="lvl"/>
          <dgm:resizeHandles val="exact"/>
        </dgm:presLayoutVars>
      </dgm:prSet>
      <dgm:spPr/>
    </dgm:pt>
    <dgm:pt modelId="{13B6F9F4-E9CA-43F8-86B3-BE3258D09B42}" type="pres">
      <dgm:prSet presAssocID="{1BC57EE1-5495-4726-9260-DE046F22FF89}" presName="parentLin" presStyleCnt="0"/>
      <dgm:spPr/>
    </dgm:pt>
    <dgm:pt modelId="{DB69AC9F-FB90-4703-8C4A-B9CD7B1B5D6E}" type="pres">
      <dgm:prSet presAssocID="{1BC57EE1-5495-4726-9260-DE046F22FF89}" presName="parentLeftMargin" presStyleLbl="node1" presStyleIdx="0" presStyleCnt="3"/>
      <dgm:spPr/>
    </dgm:pt>
    <dgm:pt modelId="{B09B3FE7-ED9F-4975-8A41-EDCE78DF875F}" type="pres">
      <dgm:prSet presAssocID="{1BC57EE1-5495-4726-9260-DE046F22FF89}" presName="parentText" presStyleLbl="node1" presStyleIdx="0" presStyleCnt="3" custScaleX="115028" custLinFactX="441" custLinFactNeighborX="100000">
        <dgm:presLayoutVars>
          <dgm:chMax val="0"/>
          <dgm:bulletEnabled val="1"/>
        </dgm:presLayoutVars>
      </dgm:prSet>
      <dgm:spPr/>
    </dgm:pt>
    <dgm:pt modelId="{37520777-05EA-4512-9D78-A8AA8D2DB124}" type="pres">
      <dgm:prSet presAssocID="{1BC57EE1-5495-4726-9260-DE046F22FF89}" presName="negativeSpace" presStyleCnt="0"/>
      <dgm:spPr/>
    </dgm:pt>
    <dgm:pt modelId="{73B7634A-E94E-4817-ADB4-178EA1321E6F}" type="pres">
      <dgm:prSet presAssocID="{1BC57EE1-5495-4726-9260-DE046F22FF89}" presName="childText" presStyleLbl="conFgAcc1" presStyleIdx="0" presStyleCnt="3">
        <dgm:presLayoutVars>
          <dgm:bulletEnabled val="1"/>
        </dgm:presLayoutVars>
      </dgm:prSet>
      <dgm:spPr>
        <a:ln>
          <a:solidFill>
            <a:srgbClr val="002060"/>
          </a:solidFill>
        </a:ln>
      </dgm:spPr>
    </dgm:pt>
    <dgm:pt modelId="{63F21F05-0098-4762-85CF-F3550387D3C9}" type="pres">
      <dgm:prSet presAssocID="{3A6A29F4-1463-4DA5-B0BA-A674C4979332}" presName="spaceBetweenRectangles" presStyleCnt="0"/>
      <dgm:spPr/>
    </dgm:pt>
    <dgm:pt modelId="{7EE46ECF-113F-49DE-B2FC-E565EC8C9723}" type="pres">
      <dgm:prSet presAssocID="{B030AC49-72CA-4CFE-9402-4010B7D89E36}" presName="parentLin" presStyleCnt="0"/>
      <dgm:spPr/>
    </dgm:pt>
    <dgm:pt modelId="{D1C32B6D-03F7-44C8-986A-23148C4011BF}" type="pres">
      <dgm:prSet presAssocID="{B030AC49-72CA-4CFE-9402-4010B7D89E36}" presName="parentLeftMargin" presStyleLbl="node1" presStyleIdx="0" presStyleCnt="3"/>
      <dgm:spPr/>
    </dgm:pt>
    <dgm:pt modelId="{2F3FAC80-20A0-4AD4-AE33-AEF0A275022B}" type="pres">
      <dgm:prSet presAssocID="{B030AC49-72CA-4CFE-9402-4010B7D89E36}" presName="parentText" presStyleLbl="node1" presStyleIdx="1" presStyleCnt="3" custScaleX="115028" custLinFactX="441" custLinFactNeighborX="100000">
        <dgm:presLayoutVars>
          <dgm:chMax val="0"/>
          <dgm:bulletEnabled val="1"/>
        </dgm:presLayoutVars>
      </dgm:prSet>
      <dgm:spPr/>
    </dgm:pt>
    <dgm:pt modelId="{E9788375-D8D4-4D1E-A892-22B835D81BFB}" type="pres">
      <dgm:prSet presAssocID="{B030AC49-72CA-4CFE-9402-4010B7D89E36}" presName="negativeSpace" presStyleCnt="0"/>
      <dgm:spPr/>
    </dgm:pt>
    <dgm:pt modelId="{DF48ACBB-42DF-4643-B950-434BC39DF644}" type="pres">
      <dgm:prSet presAssocID="{B030AC49-72CA-4CFE-9402-4010B7D89E36}" presName="childText" presStyleLbl="conFgAcc1" presStyleIdx="1" presStyleCnt="3">
        <dgm:presLayoutVars>
          <dgm:bulletEnabled val="1"/>
        </dgm:presLayoutVars>
      </dgm:prSet>
      <dgm:spPr>
        <a:xfrm>
          <a:off x="0" y="1121109"/>
          <a:ext cx="6627156" cy="428400"/>
        </a:xfrm>
        <a:prstGeom prst="rect">
          <a:avLst/>
        </a:prstGeom>
        <a:solidFill>
          <a:srgbClr val="FFFFFF">
            <a:alpha val="90000"/>
            <a:hueOff val="0"/>
            <a:satOff val="0"/>
            <a:lumOff val="0"/>
            <a:alphaOff val="0"/>
          </a:srgbClr>
        </a:solidFill>
        <a:ln w="25400" cap="flat" cmpd="sng" algn="ctr">
          <a:solidFill>
            <a:srgbClr val="002060"/>
          </a:solidFill>
          <a:prstDash val="solid"/>
        </a:ln>
        <a:effectLst/>
      </dgm:spPr>
    </dgm:pt>
    <dgm:pt modelId="{7B480274-8F64-4A71-B649-67C0C9F4AD85}" type="pres">
      <dgm:prSet presAssocID="{A7DB845E-F769-44FD-8BA8-71C9F6CAF929}" presName="spaceBetweenRectangles" presStyleCnt="0"/>
      <dgm:spPr/>
    </dgm:pt>
    <dgm:pt modelId="{7DEE0DED-B95D-47AF-80DB-C5C8FC39508C}" type="pres">
      <dgm:prSet presAssocID="{7C687BDA-4D0F-4B19-9267-44B992A8EDEB}" presName="parentLin" presStyleCnt="0"/>
      <dgm:spPr/>
    </dgm:pt>
    <dgm:pt modelId="{B8CA1D9B-40A2-42BE-8E18-A116CBF213E2}" type="pres">
      <dgm:prSet presAssocID="{7C687BDA-4D0F-4B19-9267-44B992A8EDEB}" presName="parentLeftMargin" presStyleLbl="node1" presStyleIdx="1" presStyleCnt="3"/>
      <dgm:spPr/>
    </dgm:pt>
    <dgm:pt modelId="{4A4B68DC-110E-4206-81A8-67AFB4658127}" type="pres">
      <dgm:prSet presAssocID="{7C687BDA-4D0F-4B19-9267-44B992A8EDEB}" presName="parentText" presStyleLbl="node1" presStyleIdx="2" presStyleCnt="3" custScaleX="112944" custLinFactX="1685" custLinFactNeighborX="100000" custLinFactNeighborY="762">
        <dgm:presLayoutVars>
          <dgm:chMax val="0"/>
          <dgm:bulletEnabled val="1"/>
        </dgm:presLayoutVars>
      </dgm:prSet>
      <dgm:spPr/>
    </dgm:pt>
    <dgm:pt modelId="{B33B309E-5AA9-4560-91AA-66B8EBE92701}" type="pres">
      <dgm:prSet presAssocID="{7C687BDA-4D0F-4B19-9267-44B992A8EDEB}" presName="negativeSpace" presStyleCnt="0"/>
      <dgm:spPr/>
    </dgm:pt>
    <dgm:pt modelId="{EDBC243D-D5C4-425F-827C-81E44024A69C}" type="pres">
      <dgm:prSet presAssocID="{7C687BDA-4D0F-4B19-9267-44B992A8EDEB}" presName="childText" presStyleLbl="conFgAcc1" presStyleIdx="2" presStyleCnt="3">
        <dgm:presLayoutVars>
          <dgm:bulletEnabled val="1"/>
        </dgm:presLayoutVars>
      </dgm:prSet>
      <dgm:spPr/>
    </dgm:pt>
  </dgm:ptLst>
  <dgm:cxnLst>
    <dgm:cxn modelId="{F36C9E28-FD68-1742-9EB2-B847EB261BCC}" type="presOf" srcId="{B030AC49-72CA-4CFE-9402-4010B7D89E36}" destId="{D1C32B6D-03F7-44C8-986A-23148C4011BF}" srcOrd="0" destOrd="0" presId="urn:microsoft.com/office/officeart/2005/8/layout/list1#13"/>
    <dgm:cxn modelId="{6DB57D35-8669-ED4A-A091-2A7A070E4120}" type="presOf" srcId="{1BC57EE1-5495-4726-9260-DE046F22FF89}" destId="{DB69AC9F-FB90-4703-8C4A-B9CD7B1B5D6E}" srcOrd="0" destOrd="0" presId="urn:microsoft.com/office/officeart/2005/8/layout/list1#13"/>
    <dgm:cxn modelId="{B7D8B260-061E-4AF9-B647-0EB71BD897DA}" type="presOf" srcId="{7C687BDA-4D0F-4B19-9267-44B992A8EDEB}" destId="{B8CA1D9B-40A2-42BE-8E18-A116CBF213E2}" srcOrd="0" destOrd="0" presId="urn:microsoft.com/office/officeart/2005/8/layout/list1#13"/>
    <dgm:cxn modelId="{867CC962-1BD2-4C23-93B6-42A599794D67}" srcId="{1740FD1F-CC0F-4C08-8614-22A2399A6551}" destId="{B030AC49-72CA-4CFE-9402-4010B7D89E36}" srcOrd="1" destOrd="0" parTransId="{E36ED7F8-608F-4E56-BD4E-52CD17E5B19D}" sibTransId="{A7DB845E-F769-44FD-8BA8-71C9F6CAF929}"/>
    <dgm:cxn modelId="{95280254-1D39-9645-A96C-B7CA12FC210D}" type="presOf" srcId="{1BC57EE1-5495-4726-9260-DE046F22FF89}" destId="{B09B3FE7-ED9F-4975-8A41-EDCE78DF875F}" srcOrd="1" destOrd="0" presId="urn:microsoft.com/office/officeart/2005/8/layout/list1#13"/>
    <dgm:cxn modelId="{F7ADDD5A-AADC-445D-A42F-24BA670F6A30}" type="presOf" srcId="{7C687BDA-4D0F-4B19-9267-44B992A8EDEB}" destId="{4A4B68DC-110E-4206-81A8-67AFB4658127}" srcOrd="1" destOrd="0" presId="urn:microsoft.com/office/officeart/2005/8/layout/list1#13"/>
    <dgm:cxn modelId="{040FD87D-0B41-7A42-B7C7-96DDE65742CC}" type="presOf" srcId="{B030AC49-72CA-4CFE-9402-4010B7D89E36}" destId="{2F3FAC80-20A0-4AD4-AE33-AEF0A275022B}" srcOrd="1" destOrd="0" presId="urn:microsoft.com/office/officeart/2005/8/layout/list1#13"/>
    <dgm:cxn modelId="{6C300293-2361-4CC2-8120-208284F3431C}" srcId="{1740FD1F-CC0F-4C08-8614-22A2399A6551}" destId="{7C687BDA-4D0F-4B19-9267-44B992A8EDEB}" srcOrd="2" destOrd="0" parTransId="{6F83E33C-EDD2-455B-B6B6-572CBC849D23}" sibTransId="{FEE28041-0B29-4759-B72B-8C2E50718ADB}"/>
    <dgm:cxn modelId="{CA8B3A97-142C-4AB9-AB58-45172F8BD9C4}" type="presOf" srcId="{1740FD1F-CC0F-4C08-8614-22A2399A6551}" destId="{F3CEEE3A-9D79-4B09-BA46-259D228E78D8}" srcOrd="0" destOrd="0" presId="urn:microsoft.com/office/officeart/2005/8/layout/list1#13"/>
    <dgm:cxn modelId="{C03622A0-86CD-46EF-AB6B-0083C08587E3}" srcId="{1740FD1F-CC0F-4C08-8614-22A2399A6551}" destId="{1BC57EE1-5495-4726-9260-DE046F22FF89}" srcOrd="0" destOrd="0" parTransId="{DFC156DB-7685-4201-B4AA-CA4854C9ED10}" sibTransId="{3A6A29F4-1463-4DA5-B0BA-A674C4979332}"/>
    <dgm:cxn modelId="{769DE2EB-3175-504D-829C-890D9A515D59}" type="presParOf" srcId="{F3CEEE3A-9D79-4B09-BA46-259D228E78D8}" destId="{13B6F9F4-E9CA-43F8-86B3-BE3258D09B42}" srcOrd="0" destOrd="0" presId="urn:microsoft.com/office/officeart/2005/8/layout/list1#13"/>
    <dgm:cxn modelId="{5E7CA51D-9C92-8D4D-95DF-463CA5C03A91}" type="presParOf" srcId="{13B6F9F4-E9CA-43F8-86B3-BE3258D09B42}" destId="{DB69AC9F-FB90-4703-8C4A-B9CD7B1B5D6E}" srcOrd="0" destOrd="0" presId="urn:microsoft.com/office/officeart/2005/8/layout/list1#13"/>
    <dgm:cxn modelId="{EFF6D5ED-6C5D-6E41-BCA4-EEC5FFA6C779}" type="presParOf" srcId="{13B6F9F4-E9CA-43F8-86B3-BE3258D09B42}" destId="{B09B3FE7-ED9F-4975-8A41-EDCE78DF875F}" srcOrd="1" destOrd="0" presId="urn:microsoft.com/office/officeart/2005/8/layout/list1#13"/>
    <dgm:cxn modelId="{17062FB1-2E26-EC47-A974-52D85314FE19}" type="presParOf" srcId="{F3CEEE3A-9D79-4B09-BA46-259D228E78D8}" destId="{37520777-05EA-4512-9D78-A8AA8D2DB124}" srcOrd="1" destOrd="0" presId="urn:microsoft.com/office/officeart/2005/8/layout/list1#13"/>
    <dgm:cxn modelId="{6CAF5E6A-4F16-C84A-BEF1-67FB0094433F}" type="presParOf" srcId="{F3CEEE3A-9D79-4B09-BA46-259D228E78D8}" destId="{73B7634A-E94E-4817-ADB4-178EA1321E6F}" srcOrd="2" destOrd="0" presId="urn:microsoft.com/office/officeart/2005/8/layout/list1#13"/>
    <dgm:cxn modelId="{DD6F6977-2F1C-F14D-A47F-50E715F8314C}" type="presParOf" srcId="{F3CEEE3A-9D79-4B09-BA46-259D228E78D8}" destId="{63F21F05-0098-4762-85CF-F3550387D3C9}" srcOrd="3" destOrd="0" presId="urn:microsoft.com/office/officeart/2005/8/layout/list1#13"/>
    <dgm:cxn modelId="{A3FB474E-E9A6-0E4F-9C6B-3E64A4708D02}" type="presParOf" srcId="{F3CEEE3A-9D79-4B09-BA46-259D228E78D8}" destId="{7EE46ECF-113F-49DE-B2FC-E565EC8C9723}" srcOrd="4" destOrd="0" presId="urn:microsoft.com/office/officeart/2005/8/layout/list1#13"/>
    <dgm:cxn modelId="{B5FB68DE-708B-6248-9099-48BAE6D2448E}" type="presParOf" srcId="{7EE46ECF-113F-49DE-B2FC-E565EC8C9723}" destId="{D1C32B6D-03F7-44C8-986A-23148C4011BF}" srcOrd="0" destOrd="0" presId="urn:microsoft.com/office/officeart/2005/8/layout/list1#13"/>
    <dgm:cxn modelId="{58042BCE-B010-2143-AFFC-388B49E27DB1}" type="presParOf" srcId="{7EE46ECF-113F-49DE-B2FC-E565EC8C9723}" destId="{2F3FAC80-20A0-4AD4-AE33-AEF0A275022B}" srcOrd="1" destOrd="0" presId="urn:microsoft.com/office/officeart/2005/8/layout/list1#13"/>
    <dgm:cxn modelId="{3CFBFAC3-520E-D34F-AE65-50A0613B1EA4}" type="presParOf" srcId="{F3CEEE3A-9D79-4B09-BA46-259D228E78D8}" destId="{E9788375-D8D4-4D1E-A892-22B835D81BFB}" srcOrd="5" destOrd="0" presId="urn:microsoft.com/office/officeart/2005/8/layout/list1#13"/>
    <dgm:cxn modelId="{CE46B3F7-A8B9-8246-95E5-4B16F6253E65}" type="presParOf" srcId="{F3CEEE3A-9D79-4B09-BA46-259D228E78D8}" destId="{DF48ACBB-42DF-4643-B950-434BC39DF644}" srcOrd="6" destOrd="0" presId="urn:microsoft.com/office/officeart/2005/8/layout/list1#13"/>
    <dgm:cxn modelId="{2BDBB508-01E1-AF49-96AE-FE7A9DD1D0BE}" type="presParOf" srcId="{F3CEEE3A-9D79-4B09-BA46-259D228E78D8}" destId="{7B480274-8F64-4A71-B649-67C0C9F4AD85}" srcOrd="7" destOrd="0" presId="urn:microsoft.com/office/officeart/2005/8/layout/list1#13"/>
    <dgm:cxn modelId="{3B94D052-B92A-4CB1-80DC-F6D2D0F5FD01}" type="presParOf" srcId="{F3CEEE3A-9D79-4B09-BA46-259D228E78D8}" destId="{7DEE0DED-B95D-47AF-80DB-C5C8FC39508C}" srcOrd="8" destOrd="0" presId="urn:microsoft.com/office/officeart/2005/8/layout/list1#13"/>
    <dgm:cxn modelId="{CA2B3697-C9FE-4D16-8ED6-4B503C0D5BDA}" type="presParOf" srcId="{7DEE0DED-B95D-47AF-80DB-C5C8FC39508C}" destId="{B8CA1D9B-40A2-42BE-8E18-A116CBF213E2}" srcOrd="0" destOrd="0" presId="urn:microsoft.com/office/officeart/2005/8/layout/list1#13"/>
    <dgm:cxn modelId="{2503432A-BC03-49F6-97E1-9CFFB79350C9}" type="presParOf" srcId="{7DEE0DED-B95D-47AF-80DB-C5C8FC39508C}" destId="{4A4B68DC-110E-4206-81A8-67AFB4658127}" srcOrd="1" destOrd="0" presId="urn:microsoft.com/office/officeart/2005/8/layout/list1#13"/>
    <dgm:cxn modelId="{C0EE869F-388B-43D2-9D45-A386C292A4DC}" type="presParOf" srcId="{F3CEEE3A-9D79-4B09-BA46-259D228E78D8}" destId="{B33B309E-5AA9-4560-91AA-66B8EBE92701}" srcOrd="9" destOrd="0" presId="urn:microsoft.com/office/officeart/2005/8/layout/list1#13"/>
    <dgm:cxn modelId="{5171256A-51D7-4B9E-A7DA-79A8D98A9A58}" type="presParOf" srcId="{F3CEEE3A-9D79-4B09-BA46-259D228E78D8}" destId="{EDBC243D-D5C4-425F-827C-81E44024A69C}" srcOrd="10" destOrd="0" presId="urn:microsoft.com/office/officeart/2005/8/layout/list1#1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40FD1F-CC0F-4C08-8614-22A2399A6551}" type="doc">
      <dgm:prSet loTypeId="urn:microsoft.com/office/officeart/2005/8/layout/list1#13" loCatId="list" qsTypeId="urn:microsoft.com/office/officeart/2005/8/quickstyle/simple1#13" qsCatId="simple" csTypeId="urn:microsoft.com/office/officeart/2005/8/colors/accent2_2#13" csCatId="accent2" phldr="1"/>
      <dgm:spPr/>
      <dgm:t>
        <a:bodyPr/>
        <a:lstStyle/>
        <a:p>
          <a:endParaRPr lang="zh-CN" altLang="en-US"/>
        </a:p>
      </dgm:t>
    </dgm:pt>
    <dgm:pt modelId="{1BC57EE1-5495-4726-9260-DE046F22FF89}">
      <dgm:prSet custT="1"/>
      <dgm:spPr>
        <a:solidFill>
          <a:srgbClr val="002060"/>
        </a:solidFill>
      </dgm:spPr>
      <dgm:t>
        <a:bodyPr/>
        <a:lstStyle/>
        <a:p>
          <a:pPr algn="l" rtl="0"/>
          <a:r>
            <a:rPr lang="zh-CN" altLang="en-US" sz="2400" b="1" dirty="0">
              <a:solidFill>
                <a:schemeClr val="bg1">
                  <a:lumMod val="75000"/>
                </a:schemeClr>
              </a:solidFill>
            </a:rPr>
            <a:t>（一）研究所介绍及资源</a:t>
          </a:r>
        </a:p>
      </dgm:t>
    </dgm:pt>
    <dgm:pt modelId="{DFC156DB-7685-4201-B4AA-CA4854C9ED10}" type="parTrans" cxnId="{C03622A0-86CD-46EF-AB6B-0083C08587E3}">
      <dgm:prSet/>
      <dgm:spPr/>
      <dgm:t>
        <a:bodyPr/>
        <a:lstStyle/>
        <a:p>
          <a:pPr algn="l"/>
          <a:endParaRPr lang="zh-CN" altLang="en-US" sz="2800" b="1"/>
        </a:p>
      </dgm:t>
    </dgm:pt>
    <dgm:pt modelId="{3A6A29F4-1463-4DA5-B0BA-A674C4979332}" type="sibTrans" cxnId="{C03622A0-86CD-46EF-AB6B-0083C08587E3}">
      <dgm:prSet/>
      <dgm:spPr/>
      <dgm:t>
        <a:bodyPr/>
        <a:lstStyle/>
        <a:p>
          <a:pPr algn="l"/>
          <a:endParaRPr lang="zh-CN" altLang="en-US" sz="2800" b="1"/>
        </a:p>
      </dgm:t>
    </dgm:pt>
    <dgm:pt modelId="{B030AC49-72CA-4CFE-9402-4010B7D89E36}">
      <dgm:prSet custT="1"/>
      <dgm:spPr>
        <a:solidFill>
          <a:srgbClr val="002060"/>
        </a:solidFill>
      </dgm:spPr>
      <dgm:t>
        <a:bodyPr/>
        <a:lstStyle/>
        <a:p>
          <a:pPr algn="l" rtl="0"/>
          <a:r>
            <a:rPr lang="zh-CN" altLang="en-US" sz="2400" b="1" dirty="0">
              <a:solidFill>
                <a:schemeClr val="bg1">
                  <a:lumMod val="75000"/>
                </a:schemeClr>
              </a:solidFill>
            </a:rPr>
            <a:t>（二）研究所教学与科研</a:t>
          </a:r>
        </a:p>
      </dgm:t>
    </dgm:pt>
    <dgm:pt modelId="{E36ED7F8-608F-4E56-BD4E-52CD17E5B19D}" type="parTrans" cxnId="{867CC962-1BD2-4C23-93B6-42A599794D67}">
      <dgm:prSet/>
      <dgm:spPr/>
      <dgm:t>
        <a:bodyPr/>
        <a:lstStyle/>
        <a:p>
          <a:endParaRPr lang="zh-CN" altLang="en-US"/>
        </a:p>
      </dgm:t>
    </dgm:pt>
    <dgm:pt modelId="{A7DB845E-F769-44FD-8BA8-71C9F6CAF929}" type="sibTrans" cxnId="{867CC962-1BD2-4C23-93B6-42A599794D67}">
      <dgm:prSet/>
      <dgm:spPr/>
      <dgm:t>
        <a:bodyPr/>
        <a:lstStyle/>
        <a:p>
          <a:endParaRPr lang="zh-CN" altLang="en-US"/>
        </a:p>
      </dgm:t>
    </dgm:pt>
    <dgm:pt modelId="{7C687BDA-4D0F-4B19-9267-44B992A8EDEB}">
      <dgm:prSet custT="1"/>
      <dgm:spPr>
        <a:solidFill>
          <a:srgbClr val="002060"/>
        </a:solidFill>
      </dgm:spPr>
      <dgm:t>
        <a:bodyPr/>
        <a:lstStyle/>
        <a:p>
          <a:pPr algn="l" rtl="0"/>
          <a:r>
            <a:rPr lang="zh-CN" altLang="en-US" sz="2400" b="1" dirty="0"/>
            <a:t>（三）研究所成员及方向</a:t>
          </a:r>
        </a:p>
      </dgm:t>
    </dgm:pt>
    <dgm:pt modelId="{6F83E33C-EDD2-455B-B6B6-572CBC849D23}" type="parTrans" cxnId="{6C300293-2361-4CC2-8120-208284F3431C}">
      <dgm:prSet/>
      <dgm:spPr/>
      <dgm:t>
        <a:bodyPr/>
        <a:lstStyle/>
        <a:p>
          <a:endParaRPr lang="zh-CN" altLang="en-US"/>
        </a:p>
      </dgm:t>
    </dgm:pt>
    <dgm:pt modelId="{FEE28041-0B29-4759-B72B-8C2E50718ADB}" type="sibTrans" cxnId="{6C300293-2361-4CC2-8120-208284F3431C}">
      <dgm:prSet/>
      <dgm:spPr/>
      <dgm:t>
        <a:bodyPr/>
        <a:lstStyle/>
        <a:p>
          <a:endParaRPr lang="zh-CN" altLang="en-US"/>
        </a:p>
      </dgm:t>
    </dgm:pt>
    <dgm:pt modelId="{F3CEEE3A-9D79-4B09-BA46-259D228E78D8}" type="pres">
      <dgm:prSet presAssocID="{1740FD1F-CC0F-4C08-8614-22A2399A6551}" presName="linear" presStyleCnt="0">
        <dgm:presLayoutVars>
          <dgm:dir/>
          <dgm:animLvl val="lvl"/>
          <dgm:resizeHandles val="exact"/>
        </dgm:presLayoutVars>
      </dgm:prSet>
      <dgm:spPr/>
    </dgm:pt>
    <dgm:pt modelId="{13B6F9F4-E9CA-43F8-86B3-BE3258D09B42}" type="pres">
      <dgm:prSet presAssocID="{1BC57EE1-5495-4726-9260-DE046F22FF89}" presName="parentLin" presStyleCnt="0"/>
      <dgm:spPr/>
    </dgm:pt>
    <dgm:pt modelId="{DB69AC9F-FB90-4703-8C4A-B9CD7B1B5D6E}" type="pres">
      <dgm:prSet presAssocID="{1BC57EE1-5495-4726-9260-DE046F22FF89}" presName="parentLeftMargin" presStyleLbl="node1" presStyleIdx="0" presStyleCnt="3"/>
      <dgm:spPr/>
    </dgm:pt>
    <dgm:pt modelId="{B09B3FE7-ED9F-4975-8A41-EDCE78DF875F}" type="pres">
      <dgm:prSet presAssocID="{1BC57EE1-5495-4726-9260-DE046F22FF89}" presName="parentText" presStyleLbl="node1" presStyleIdx="0" presStyleCnt="3" custScaleX="115028" custLinFactX="441" custLinFactNeighborX="100000">
        <dgm:presLayoutVars>
          <dgm:chMax val="0"/>
          <dgm:bulletEnabled val="1"/>
        </dgm:presLayoutVars>
      </dgm:prSet>
      <dgm:spPr/>
    </dgm:pt>
    <dgm:pt modelId="{37520777-05EA-4512-9D78-A8AA8D2DB124}" type="pres">
      <dgm:prSet presAssocID="{1BC57EE1-5495-4726-9260-DE046F22FF89}" presName="negativeSpace" presStyleCnt="0"/>
      <dgm:spPr/>
    </dgm:pt>
    <dgm:pt modelId="{73B7634A-E94E-4817-ADB4-178EA1321E6F}" type="pres">
      <dgm:prSet presAssocID="{1BC57EE1-5495-4726-9260-DE046F22FF89}" presName="childText" presStyleLbl="conFgAcc1" presStyleIdx="0" presStyleCnt="3">
        <dgm:presLayoutVars>
          <dgm:bulletEnabled val="1"/>
        </dgm:presLayoutVars>
      </dgm:prSet>
      <dgm:spPr>
        <a:ln>
          <a:solidFill>
            <a:srgbClr val="002060"/>
          </a:solidFill>
        </a:ln>
      </dgm:spPr>
    </dgm:pt>
    <dgm:pt modelId="{63F21F05-0098-4762-85CF-F3550387D3C9}" type="pres">
      <dgm:prSet presAssocID="{3A6A29F4-1463-4DA5-B0BA-A674C4979332}" presName="spaceBetweenRectangles" presStyleCnt="0"/>
      <dgm:spPr/>
    </dgm:pt>
    <dgm:pt modelId="{7EE46ECF-113F-49DE-B2FC-E565EC8C9723}" type="pres">
      <dgm:prSet presAssocID="{B030AC49-72CA-4CFE-9402-4010B7D89E36}" presName="parentLin" presStyleCnt="0"/>
      <dgm:spPr/>
    </dgm:pt>
    <dgm:pt modelId="{D1C32B6D-03F7-44C8-986A-23148C4011BF}" type="pres">
      <dgm:prSet presAssocID="{B030AC49-72CA-4CFE-9402-4010B7D89E36}" presName="parentLeftMargin" presStyleLbl="node1" presStyleIdx="0" presStyleCnt="3"/>
      <dgm:spPr/>
    </dgm:pt>
    <dgm:pt modelId="{2F3FAC80-20A0-4AD4-AE33-AEF0A275022B}" type="pres">
      <dgm:prSet presAssocID="{B030AC49-72CA-4CFE-9402-4010B7D89E36}" presName="parentText" presStyleLbl="node1" presStyleIdx="1" presStyleCnt="3" custScaleX="115028" custLinFactX="441" custLinFactNeighborX="100000">
        <dgm:presLayoutVars>
          <dgm:chMax val="0"/>
          <dgm:bulletEnabled val="1"/>
        </dgm:presLayoutVars>
      </dgm:prSet>
      <dgm:spPr/>
    </dgm:pt>
    <dgm:pt modelId="{E9788375-D8D4-4D1E-A892-22B835D81BFB}" type="pres">
      <dgm:prSet presAssocID="{B030AC49-72CA-4CFE-9402-4010B7D89E36}" presName="negativeSpace" presStyleCnt="0"/>
      <dgm:spPr/>
    </dgm:pt>
    <dgm:pt modelId="{DF48ACBB-42DF-4643-B950-434BC39DF644}" type="pres">
      <dgm:prSet presAssocID="{B030AC49-72CA-4CFE-9402-4010B7D89E36}" presName="childText" presStyleLbl="conFgAcc1" presStyleIdx="1" presStyleCnt="3">
        <dgm:presLayoutVars>
          <dgm:bulletEnabled val="1"/>
        </dgm:presLayoutVars>
      </dgm:prSet>
      <dgm:spPr>
        <a:xfrm>
          <a:off x="0" y="1121109"/>
          <a:ext cx="6627156" cy="428400"/>
        </a:xfrm>
        <a:prstGeom prst="rect">
          <a:avLst/>
        </a:prstGeom>
        <a:solidFill>
          <a:srgbClr val="FFFFFF">
            <a:alpha val="90000"/>
            <a:hueOff val="0"/>
            <a:satOff val="0"/>
            <a:lumOff val="0"/>
            <a:alphaOff val="0"/>
          </a:srgbClr>
        </a:solidFill>
        <a:ln w="25400" cap="flat" cmpd="sng" algn="ctr">
          <a:solidFill>
            <a:srgbClr val="002060"/>
          </a:solidFill>
          <a:prstDash val="solid"/>
        </a:ln>
        <a:effectLst/>
      </dgm:spPr>
    </dgm:pt>
    <dgm:pt modelId="{7B480274-8F64-4A71-B649-67C0C9F4AD85}" type="pres">
      <dgm:prSet presAssocID="{A7DB845E-F769-44FD-8BA8-71C9F6CAF929}" presName="spaceBetweenRectangles" presStyleCnt="0"/>
      <dgm:spPr/>
    </dgm:pt>
    <dgm:pt modelId="{7DEE0DED-B95D-47AF-80DB-C5C8FC39508C}" type="pres">
      <dgm:prSet presAssocID="{7C687BDA-4D0F-4B19-9267-44B992A8EDEB}" presName="parentLin" presStyleCnt="0"/>
      <dgm:spPr/>
    </dgm:pt>
    <dgm:pt modelId="{B8CA1D9B-40A2-42BE-8E18-A116CBF213E2}" type="pres">
      <dgm:prSet presAssocID="{7C687BDA-4D0F-4B19-9267-44B992A8EDEB}" presName="parentLeftMargin" presStyleLbl="node1" presStyleIdx="1" presStyleCnt="3"/>
      <dgm:spPr/>
    </dgm:pt>
    <dgm:pt modelId="{4A4B68DC-110E-4206-81A8-67AFB4658127}" type="pres">
      <dgm:prSet presAssocID="{7C687BDA-4D0F-4B19-9267-44B992A8EDEB}" presName="parentText" presStyleLbl="node1" presStyleIdx="2" presStyleCnt="3" custScaleX="112944" custLinFactX="1685" custLinFactNeighborX="100000" custLinFactNeighborY="762">
        <dgm:presLayoutVars>
          <dgm:chMax val="0"/>
          <dgm:bulletEnabled val="1"/>
        </dgm:presLayoutVars>
      </dgm:prSet>
      <dgm:spPr/>
    </dgm:pt>
    <dgm:pt modelId="{B33B309E-5AA9-4560-91AA-66B8EBE92701}" type="pres">
      <dgm:prSet presAssocID="{7C687BDA-4D0F-4B19-9267-44B992A8EDEB}" presName="negativeSpace" presStyleCnt="0"/>
      <dgm:spPr/>
    </dgm:pt>
    <dgm:pt modelId="{EDBC243D-D5C4-425F-827C-81E44024A69C}" type="pres">
      <dgm:prSet presAssocID="{7C687BDA-4D0F-4B19-9267-44B992A8EDEB}" presName="childText" presStyleLbl="conFgAcc1" presStyleIdx="2" presStyleCnt="3">
        <dgm:presLayoutVars>
          <dgm:bulletEnabled val="1"/>
        </dgm:presLayoutVars>
      </dgm:prSet>
      <dgm:spPr/>
    </dgm:pt>
  </dgm:ptLst>
  <dgm:cxnLst>
    <dgm:cxn modelId="{F36C9E28-FD68-1742-9EB2-B847EB261BCC}" type="presOf" srcId="{B030AC49-72CA-4CFE-9402-4010B7D89E36}" destId="{D1C32B6D-03F7-44C8-986A-23148C4011BF}" srcOrd="0" destOrd="0" presId="urn:microsoft.com/office/officeart/2005/8/layout/list1#13"/>
    <dgm:cxn modelId="{6DB57D35-8669-ED4A-A091-2A7A070E4120}" type="presOf" srcId="{1BC57EE1-5495-4726-9260-DE046F22FF89}" destId="{DB69AC9F-FB90-4703-8C4A-B9CD7B1B5D6E}" srcOrd="0" destOrd="0" presId="urn:microsoft.com/office/officeart/2005/8/layout/list1#13"/>
    <dgm:cxn modelId="{B7D8B260-061E-4AF9-B647-0EB71BD897DA}" type="presOf" srcId="{7C687BDA-4D0F-4B19-9267-44B992A8EDEB}" destId="{B8CA1D9B-40A2-42BE-8E18-A116CBF213E2}" srcOrd="0" destOrd="0" presId="urn:microsoft.com/office/officeart/2005/8/layout/list1#13"/>
    <dgm:cxn modelId="{867CC962-1BD2-4C23-93B6-42A599794D67}" srcId="{1740FD1F-CC0F-4C08-8614-22A2399A6551}" destId="{B030AC49-72CA-4CFE-9402-4010B7D89E36}" srcOrd="1" destOrd="0" parTransId="{E36ED7F8-608F-4E56-BD4E-52CD17E5B19D}" sibTransId="{A7DB845E-F769-44FD-8BA8-71C9F6CAF929}"/>
    <dgm:cxn modelId="{95280254-1D39-9645-A96C-B7CA12FC210D}" type="presOf" srcId="{1BC57EE1-5495-4726-9260-DE046F22FF89}" destId="{B09B3FE7-ED9F-4975-8A41-EDCE78DF875F}" srcOrd="1" destOrd="0" presId="urn:microsoft.com/office/officeart/2005/8/layout/list1#13"/>
    <dgm:cxn modelId="{F7ADDD5A-AADC-445D-A42F-24BA670F6A30}" type="presOf" srcId="{7C687BDA-4D0F-4B19-9267-44B992A8EDEB}" destId="{4A4B68DC-110E-4206-81A8-67AFB4658127}" srcOrd="1" destOrd="0" presId="urn:microsoft.com/office/officeart/2005/8/layout/list1#13"/>
    <dgm:cxn modelId="{040FD87D-0B41-7A42-B7C7-96DDE65742CC}" type="presOf" srcId="{B030AC49-72CA-4CFE-9402-4010B7D89E36}" destId="{2F3FAC80-20A0-4AD4-AE33-AEF0A275022B}" srcOrd="1" destOrd="0" presId="urn:microsoft.com/office/officeart/2005/8/layout/list1#13"/>
    <dgm:cxn modelId="{6C300293-2361-4CC2-8120-208284F3431C}" srcId="{1740FD1F-CC0F-4C08-8614-22A2399A6551}" destId="{7C687BDA-4D0F-4B19-9267-44B992A8EDEB}" srcOrd="2" destOrd="0" parTransId="{6F83E33C-EDD2-455B-B6B6-572CBC849D23}" sibTransId="{FEE28041-0B29-4759-B72B-8C2E50718ADB}"/>
    <dgm:cxn modelId="{CA8B3A97-142C-4AB9-AB58-45172F8BD9C4}" type="presOf" srcId="{1740FD1F-CC0F-4C08-8614-22A2399A6551}" destId="{F3CEEE3A-9D79-4B09-BA46-259D228E78D8}" srcOrd="0" destOrd="0" presId="urn:microsoft.com/office/officeart/2005/8/layout/list1#13"/>
    <dgm:cxn modelId="{C03622A0-86CD-46EF-AB6B-0083C08587E3}" srcId="{1740FD1F-CC0F-4C08-8614-22A2399A6551}" destId="{1BC57EE1-5495-4726-9260-DE046F22FF89}" srcOrd="0" destOrd="0" parTransId="{DFC156DB-7685-4201-B4AA-CA4854C9ED10}" sibTransId="{3A6A29F4-1463-4DA5-B0BA-A674C4979332}"/>
    <dgm:cxn modelId="{769DE2EB-3175-504D-829C-890D9A515D59}" type="presParOf" srcId="{F3CEEE3A-9D79-4B09-BA46-259D228E78D8}" destId="{13B6F9F4-E9CA-43F8-86B3-BE3258D09B42}" srcOrd="0" destOrd="0" presId="urn:microsoft.com/office/officeart/2005/8/layout/list1#13"/>
    <dgm:cxn modelId="{5E7CA51D-9C92-8D4D-95DF-463CA5C03A91}" type="presParOf" srcId="{13B6F9F4-E9CA-43F8-86B3-BE3258D09B42}" destId="{DB69AC9F-FB90-4703-8C4A-B9CD7B1B5D6E}" srcOrd="0" destOrd="0" presId="urn:microsoft.com/office/officeart/2005/8/layout/list1#13"/>
    <dgm:cxn modelId="{EFF6D5ED-6C5D-6E41-BCA4-EEC5FFA6C779}" type="presParOf" srcId="{13B6F9F4-E9CA-43F8-86B3-BE3258D09B42}" destId="{B09B3FE7-ED9F-4975-8A41-EDCE78DF875F}" srcOrd="1" destOrd="0" presId="urn:microsoft.com/office/officeart/2005/8/layout/list1#13"/>
    <dgm:cxn modelId="{17062FB1-2E26-EC47-A974-52D85314FE19}" type="presParOf" srcId="{F3CEEE3A-9D79-4B09-BA46-259D228E78D8}" destId="{37520777-05EA-4512-9D78-A8AA8D2DB124}" srcOrd="1" destOrd="0" presId="urn:microsoft.com/office/officeart/2005/8/layout/list1#13"/>
    <dgm:cxn modelId="{6CAF5E6A-4F16-C84A-BEF1-67FB0094433F}" type="presParOf" srcId="{F3CEEE3A-9D79-4B09-BA46-259D228E78D8}" destId="{73B7634A-E94E-4817-ADB4-178EA1321E6F}" srcOrd="2" destOrd="0" presId="urn:microsoft.com/office/officeart/2005/8/layout/list1#13"/>
    <dgm:cxn modelId="{DD6F6977-2F1C-F14D-A47F-50E715F8314C}" type="presParOf" srcId="{F3CEEE3A-9D79-4B09-BA46-259D228E78D8}" destId="{63F21F05-0098-4762-85CF-F3550387D3C9}" srcOrd="3" destOrd="0" presId="urn:microsoft.com/office/officeart/2005/8/layout/list1#13"/>
    <dgm:cxn modelId="{A3FB474E-E9A6-0E4F-9C6B-3E64A4708D02}" type="presParOf" srcId="{F3CEEE3A-9D79-4B09-BA46-259D228E78D8}" destId="{7EE46ECF-113F-49DE-B2FC-E565EC8C9723}" srcOrd="4" destOrd="0" presId="urn:microsoft.com/office/officeart/2005/8/layout/list1#13"/>
    <dgm:cxn modelId="{B5FB68DE-708B-6248-9099-48BAE6D2448E}" type="presParOf" srcId="{7EE46ECF-113F-49DE-B2FC-E565EC8C9723}" destId="{D1C32B6D-03F7-44C8-986A-23148C4011BF}" srcOrd="0" destOrd="0" presId="urn:microsoft.com/office/officeart/2005/8/layout/list1#13"/>
    <dgm:cxn modelId="{58042BCE-B010-2143-AFFC-388B49E27DB1}" type="presParOf" srcId="{7EE46ECF-113F-49DE-B2FC-E565EC8C9723}" destId="{2F3FAC80-20A0-4AD4-AE33-AEF0A275022B}" srcOrd="1" destOrd="0" presId="urn:microsoft.com/office/officeart/2005/8/layout/list1#13"/>
    <dgm:cxn modelId="{3CFBFAC3-520E-D34F-AE65-50A0613B1EA4}" type="presParOf" srcId="{F3CEEE3A-9D79-4B09-BA46-259D228E78D8}" destId="{E9788375-D8D4-4D1E-A892-22B835D81BFB}" srcOrd="5" destOrd="0" presId="urn:microsoft.com/office/officeart/2005/8/layout/list1#13"/>
    <dgm:cxn modelId="{CE46B3F7-A8B9-8246-95E5-4B16F6253E65}" type="presParOf" srcId="{F3CEEE3A-9D79-4B09-BA46-259D228E78D8}" destId="{DF48ACBB-42DF-4643-B950-434BC39DF644}" srcOrd="6" destOrd="0" presId="urn:microsoft.com/office/officeart/2005/8/layout/list1#13"/>
    <dgm:cxn modelId="{2BDBB508-01E1-AF49-96AE-FE7A9DD1D0BE}" type="presParOf" srcId="{F3CEEE3A-9D79-4B09-BA46-259D228E78D8}" destId="{7B480274-8F64-4A71-B649-67C0C9F4AD85}" srcOrd="7" destOrd="0" presId="urn:microsoft.com/office/officeart/2005/8/layout/list1#13"/>
    <dgm:cxn modelId="{3B94D052-B92A-4CB1-80DC-F6D2D0F5FD01}" type="presParOf" srcId="{F3CEEE3A-9D79-4B09-BA46-259D228E78D8}" destId="{7DEE0DED-B95D-47AF-80DB-C5C8FC39508C}" srcOrd="8" destOrd="0" presId="urn:microsoft.com/office/officeart/2005/8/layout/list1#13"/>
    <dgm:cxn modelId="{CA2B3697-C9FE-4D16-8ED6-4B503C0D5BDA}" type="presParOf" srcId="{7DEE0DED-B95D-47AF-80DB-C5C8FC39508C}" destId="{B8CA1D9B-40A2-42BE-8E18-A116CBF213E2}" srcOrd="0" destOrd="0" presId="urn:microsoft.com/office/officeart/2005/8/layout/list1#13"/>
    <dgm:cxn modelId="{2503432A-BC03-49F6-97E1-9CFFB79350C9}" type="presParOf" srcId="{7DEE0DED-B95D-47AF-80DB-C5C8FC39508C}" destId="{4A4B68DC-110E-4206-81A8-67AFB4658127}" srcOrd="1" destOrd="0" presId="urn:microsoft.com/office/officeart/2005/8/layout/list1#13"/>
    <dgm:cxn modelId="{C0EE869F-388B-43D2-9D45-A386C292A4DC}" type="presParOf" srcId="{F3CEEE3A-9D79-4B09-BA46-259D228E78D8}" destId="{B33B309E-5AA9-4560-91AA-66B8EBE92701}" srcOrd="9" destOrd="0" presId="urn:microsoft.com/office/officeart/2005/8/layout/list1#13"/>
    <dgm:cxn modelId="{5171256A-51D7-4B9E-A7DA-79A8D98A9A58}" type="presParOf" srcId="{F3CEEE3A-9D79-4B09-BA46-259D228E78D8}" destId="{EDBC243D-D5C4-425F-827C-81E44024A69C}" srcOrd="10" destOrd="0" presId="urn:microsoft.com/office/officeart/2005/8/layout/list1#1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7634A-E94E-4817-ADB4-178EA1321E6F}">
      <dsp:nvSpPr>
        <dsp:cNvPr id="0" name=""/>
        <dsp:cNvSpPr/>
      </dsp:nvSpPr>
      <dsp:spPr>
        <a:xfrm>
          <a:off x="0" y="545649"/>
          <a:ext cx="6627156" cy="907200"/>
        </a:xfrm>
        <a:prstGeom prst="rect">
          <a:avLst/>
        </a:prstGeom>
        <a:solidFill>
          <a:schemeClr val="lt1">
            <a:alpha val="90000"/>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B09B3FE7-ED9F-4975-8A41-EDCE78DF875F}">
      <dsp:nvSpPr>
        <dsp:cNvPr id="0" name=""/>
        <dsp:cNvSpPr/>
      </dsp:nvSpPr>
      <dsp:spPr>
        <a:xfrm>
          <a:off x="683173" y="14289"/>
          <a:ext cx="5336159" cy="1062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44" tIns="0" rIns="175344" bIns="0" numCol="1" spcCol="1270" anchor="ctr" anchorCtr="0">
          <a:noAutofit/>
        </a:bodyPr>
        <a:lstStyle/>
        <a:p>
          <a:pPr marL="0" lvl="0" indent="0" algn="l" defTabSz="1066800" rtl="0">
            <a:lnSpc>
              <a:spcPct val="90000"/>
            </a:lnSpc>
            <a:spcBef>
              <a:spcPct val="0"/>
            </a:spcBef>
            <a:spcAft>
              <a:spcPct val="35000"/>
            </a:spcAft>
            <a:buNone/>
          </a:pPr>
          <a:r>
            <a:rPr lang="zh-CN" altLang="en-US" sz="2400" b="1" kern="1200" dirty="0">
              <a:solidFill>
                <a:schemeClr val="bg1"/>
              </a:solidFill>
            </a:rPr>
            <a:t>（一）研究所介绍及资源</a:t>
          </a:r>
        </a:p>
      </dsp:txBody>
      <dsp:txXfrm>
        <a:off x="735051" y="66167"/>
        <a:ext cx="5232403" cy="958964"/>
      </dsp:txXfrm>
    </dsp:sp>
    <dsp:sp modelId="{DF48ACBB-42DF-4643-B950-434BC39DF644}">
      <dsp:nvSpPr>
        <dsp:cNvPr id="0" name=""/>
        <dsp:cNvSpPr/>
      </dsp:nvSpPr>
      <dsp:spPr>
        <a:xfrm>
          <a:off x="0" y="2178609"/>
          <a:ext cx="6627156" cy="907200"/>
        </a:xfrm>
        <a:prstGeom prst="rect">
          <a:avLst/>
        </a:prstGeom>
        <a:solidFill>
          <a:srgbClr val="FFFFFF">
            <a:alpha val="90000"/>
            <a:hueOff val="0"/>
            <a:satOff val="0"/>
            <a:lumOff val="0"/>
            <a:alphaOff val="0"/>
          </a:srgb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2F3FAC80-20A0-4AD4-AE33-AEF0A275022B}">
      <dsp:nvSpPr>
        <dsp:cNvPr id="0" name=""/>
        <dsp:cNvSpPr/>
      </dsp:nvSpPr>
      <dsp:spPr>
        <a:xfrm>
          <a:off x="683173" y="1647249"/>
          <a:ext cx="5336159" cy="1062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44" tIns="0" rIns="175344" bIns="0" numCol="1" spcCol="1270" anchor="ctr" anchorCtr="0">
          <a:noAutofit/>
        </a:bodyPr>
        <a:lstStyle/>
        <a:p>
          <a:pPr marL="0" lvl="0" indent="0" algn="l" defTabSz="1066800" rtl="0">
            <a:lnSpc>
              <a:spcPct val="90000"/>
            </a:lnSpc>
            <a:spcBef>
              <a:spcPct val="0"/>
            </a:spcBef>
            <a:spcAft>
              <a:spcPct val="35000"/>
            </a:spcAft>
            <a:buNone/>
          </a:pPr>
          <a:r>
            <a:rPr lang="zh-CN" altLang="en-US" sz="2400" b="1" kern="1200" dirty="0"/>
            <a:t>（二）研究所教学与科研</a:t>
          </a:r>
        </a:p>
      </dsp:txBody>
      <dsp:txXfrm>
        <a:off x="735051" y="1699127"/>
        <a:ext cx="5232403" cy="958964"/>
      </dsp:txXfrm>
    </dsp:sp>
    <dsp:sp modelId="{EDBC243D-D5C4-425F-827C-81E44024A69C}">
      <dsp:nvSpPr>
        <dsp:cNvPr id="0" name=""/>
        <dsp:cNvSpPr/>
      </dsp:nvSpPr>
      <dsp:spPr>
        <a:xfrm>
          <a:off x="0" y="3811569"/>
          <a:ext cx="6627156" cy="907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4B68DC-110E-4206-81A8-67AFB4658127}">
      <dsp:nvSpPr>
        <dsp:cNvPr id="0" name=""/>
        <dsp:cNvSpPr/>
      </dsp:nvSpPr>
      <dsp:spPr>
        <a:xfrm>
          <a:off x="740882" y="3288307"/>
          <a:ext cx="5239482" cy="1062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44" tIns="0" rIns="175344" bIns="0" numCol="1" spcCol="1270" anchor="ctr" anchorCtr="0">
          <a:noAutofit/>
        </a:bodyPr>
        <a:lstStyle/>
        <a:p>
          <a:pPr marL="0" lvl="0" indent="0" algn="l" defTabSz="1066800" rtl="0">
            <a:lnSpc>
              <a:spcPct val="90000"/>
            </a:lnSpc>
            <a:spcBef>
              <a:spcPct val="0"/>
            </a:spcBef>
            <a:spcAft>
              <a:spcPct val="35000"/>
            </a:spcAft>
            <a:buNone/>
          </a:pPr>
          <a:r>
            <a:rPr lang="zh-CN" altLang="en-US" sz="2400" b="1" kern="1200" dirty="0"/>
            <a:t>（三）研究所成员及方向</a:t>
          </a:r>
        </a:p>
      </dsp:txBody>
      <dsp:txXfrm>
        <a:off x="792760" y="3340185"/>
        <a:ext cx="5135726" cy="958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2E056-506A-B74A-956D-592A4F48D6C7}">
      <dsp:nvSpPr>
        <dsp:cNvPr id="0" name=""/>
        <dsp:cNvSpPr/>
      </dsp:nvSpPr>
      <dsp:spPr>
        <a:xfrm>
          <a:off x="61" y="1590032"/>
          <a:ext cx="2514528" cy="2958269"/>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81B6E05C-470F-2A4A-9DBE-AC8C31F7EF91}">
      <dsp:nvSpPr>
        <dsp:cNvPr id="0" name=""/>
        <dsp:cNvSpPr/>
      </dsp:nvSpPr>
      <dsp:spPr>
        <a:xfrm>
          <a:off x="316225" y="1708363"/>
          <a:ext cx="2263076" cy="192287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2000" r="-4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5CF7F2-FC0D-5849-8873-AE686E57341E}">
      <dsp:nvSpPr>
        <dsp:cNvPr id="0" name=""/>
        <dsp:cNvSpPr/>
      </dsp:nvSpPr>
      <dsp:spPr>
        <a:xfrm>
          <a:off x="316225" y="3927088"/>
          <a:ext cx="2263076" cy="502882"/>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icrosoft YaHei" panose="020B0503020204020204" pitchFamily="34" charset="-122"/>
              <a:ea typeface="Microsoft YaHei" panose="020B0503020204020204" pitchFamily="34" charset="-122"/>
            </a:rPr>
            <a:t>编程能力技术大牛</a:t>
          </a:r>
        </a:p>
      </dsp:txBody>
      <dsp:txXfrm>
        <a:off x="316225" y="3927088"/>
        <a:ext cx="2263076" cy="502882"/>
      </dsp:txXfrm>
    </dsp:sp>
    <dsp:sp modelId="{D9A90B73-9348-F348-975F-3DCB76DE81D4}">
      <dsp:nvSpPr>
        <dsp:cNvPr id="0" name=""/>
        <dsp:cNvSpPr/>
      </dsp:nvSpPr>
      <dsp:spPr>
        <a:xfrm>
          <a:off x="328921" y="3631238"/>
          <a:ext cx="2263076" cy="295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zh-CN" altLang="en-US" sz="1300" kern="1200" dirty="0">
              <a:latin typeface="SimHei" panose="02010609060101010101" pitchFamily="49" charset="-122"/>
              <a:ea typeface="SimHei" panose="02010609060101010101" pitchFamily="49" charset="-122"/>
            </a:rPr>
            <a:t>编程是实现想法的基础</a:t>
          </a:r>
        </a:p>
      </dsp:txBody>
      <dsp:txXfrm>
        <a:off x="328921" y="3631238"/>
        <a:ext cx="2263076" cy="295850"/>
      </dsp:txXfrm>
    </dsp:sp>
    <dsp:sp modelId="{4715BD6A-98CC-404D-BF5C-7D35A846058A}">
      <dsp:nvSpPr>
        <dsp:cNvPr id="0" name=""/>
        <dsp:cNvSpPr/>
      </dsp:nvSpPr>
      <dsp:spPr>
        <a:xfrm>
          <a:off x="3081259" y="1590032"/>
          <a:ext cx="2514528" cy="2958269"/>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7C8C76A5-F6E2-A54A-A831-C84861F218F1}">
      <dsp:nvSpPr>
        <dsp:cNvPr id="0" name=""/>
        <dsp:cNvSpPr/>
      </dsp:nvSpPr>
      <dsp:spPr>
        <a:xfrm>
          <a:off x="3206986" y="1708363"/>
          <a:ext cx="2263076" cy="192287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2275F5-2175-5345-893D-0579E33369DA}">
      <dsp:nvSpPr>
        <dsp:cNvPr id="0" name=""/>
        <dsp:cNvSpPr/>
      </dsp:nvSpPr>
      <dsp:spPr>
        <a:xfrm>
          <a:off x="3206986" y="3927088"/>
          <a:ext cx="2263076" cy="502882"/>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icrosoft YaHei" panose="020B0503020204020204" pitchFamily="34" charset="-122"/>
              <a:ea typeface="Microsoft YaHei" panose="020B0503020204020204" pitchFamily="34" charset="-122"/>
            </a:rPr>
            <a:t>团队协作解决问题</a:t>
          </a:r>
        </a:p>
      </dsp:txBody>
      <dsp:txXfrm>
        <a:off x="3206986" y="3927088"/>
        <a:ext cx="2263076" cy="502882"/>
      </dsp:txXfrm>
    </dsp:sp>
    <dsp:sp modelId="{FF67C0E5-1285-354F-AFF9-75743A88535C}">
      <dsp:nvSpPr>
        <dsp:cNvPr id="0" name=""/>
        <dsp:cNvSpPr/>
      </dsp:nvSpPr>
      <dsp:spPr>
        <a:xfrm>
          <a:off x="3206986" y="3631238"/>
          <a:ext cx="2263076" cy="295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zh-CN" altLang="en-US" sz="1300" kern="1200" dirty="0">
              <a:latin typeface="SimHei" panose="02010609060101010101" pitchFamily="49" charset="-122"/>
              <a:ea typeface="SimHei" panose="02010609060101010101" pitchFamily="49" charset="-122"/>
            </a:rPr>
            <a:t>大家合作沟通才能干成大事</a:t>
          </a:r>
        </a:p>
      </dsp:txBody>
      <dsp:txXfrm>
        <a:off x="3206986" y="3631238"/>
        <a:ext cx="2263076" cy="295850"/>
      </dsp:txXfrm>
    </dsp:sp>
    <dsp:sp modelId="{9AF1DB4C-F8AE-7E4D-8D1F-60C909FB8413}">
      <dsp:nvSpPr>
        <dsp:cNvPr id="0" name=""/>
        <dsp:cNvSpPr/>
      </dsp:nvSpPr>
      <dsp:spPr>
        <a:xfrm>
          <a:off x="6162458" y="1590032"/>
          <a:ext cx="2514528" cy="2958269"/>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2E042B0F-15A7-564F-A156-F5DC34E4FB75}">
      <dsp:nvSpPr>
        <dsp:cNvPr id="0" name=""/>
        <dsp:cNvSpPr/>
      </dsp:nvSpPr>
      <dsp:spPr>
        <a:xfrm>
          <a:off x="6173921" y="1708363"/>
          <a:ext cx="2263076" cy="192287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21640654-F407-3549-AE40-9BFB8E594F0D}">
      <dsp:nvSpPr>
        <dsp:cNvPr id="0" name=""/>
        <dsp:cNvSpPr/>
      </dsp:nvSpPr>
      <dsp:spPr>
        <a:xfrm>
          <a:off x="6173921" y="3927088"/>
          <a:ext cx="2263076" cy="502882"/>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icrosoft YaHei" panose="020B0503020204020204" pitchFamily="34" charset="-122"/>
              <a:ea typeface="Microsoft YaHei" panose="020B0503020204020204" pitchFamily="34" charset="-122"/>
            </a:rPr>
            <a:t>数学能力理论大咖</a:t>
          </a:r>
        </a:p>
      </dsp:txBody>
      <dsp:txXfrm>
        <a:off x="6173921" y="3927088"/>
        <a:ext cx="2263076" cy="502882"/>
      </dsp:txXfrm>
    </dsp:sp>
    <dsp:sp modelId="{F6766E04-E782-2345-A918-9DF03B389560}">
      <dsp:nvSpPr>
        <dsp:cNvPr id="0" name=""/>
        <dsp:cNvSpPr/>
      </dsp:nvSpPr>
      <dsp:spPr>
        <a:xfrm>
          <a:off x="6173921" y="3631238"/>
          <a:ext cx="2263076" cy="295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zh-CN" altLang="en-US" sz="1300" kern="1200" dirty="0">
              <a:latin typeface="SimHei" panose="02010609060101010101" pitchFamily="49" charset="-122"/>
              <a:ea typeface="SimHei" panose="02010609060101010101" pitchFamily="49" charset="-122"/>
            </a:rPr>
            <a:t>理论是论文的基石</a:t>
          </a:r>
        </a:p>
      </dsp:txBody>
      <dsp:txXfrm>
        <a:off x="6173921" y="3631238"/>
        <a:ext cx="2263076" cy="295850"/>
      </dsp:txXfrm>
    </dsp:sp>
    <dsp:sp modelId="{E10B9549-EFB5-2340-8325-23F10B36416D}">
      <dsp:nvSpPr>
        <dsp:cNvPr id="0" name=""/>
        <dsp:cNvSpPr/>
      </dsp:nvSpPr>
      <dsp:spPr>
        <a:xfrm>
          <a:off x="9243656" y="1590032"/>
          <a:ext cx="2514528" cy="2958269"/>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7F7AB6E8-AA07-C449-B877-843CB7062415}">
      <dsp:nvSpPr>
        <dsp:cNvPr id="0" name=""/>
        <dsp:cNvSpPr/>
      </dsp:nvSpPr>
      <dsp:spPr>
        <a:xfrm>
          <a:off x="9090074" y="1708363"/>
          <a:ext cx="2263076" cy="192287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2663DE-6338-7041-B1A3-86AE4940E3F0}">
      <dsp:nvSpPr>
        <dsp:cNvPr id="0" name=""/>
        <dsp:cNvSpPr/>
      </dsp:nvSpPr>
      <dsp:spPr>
        <a:xfrm>
          <a:off x="9090074" y="3927088"/>
          <a:ext cx="2263076" cy="502882"/>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latin typeface="Microsoft YaHei" panose="020B0503020204020204" pitchFamily="34" charset="-122"/>
              <a:ea typeface="Microsoft YaHei" panose="020B0503020204020204" pitchFamily="34" charset="-122"/>
            </a:rPr>
            <a:t>交流互访社交能力</a:t>
          </a:r>
        </a:p>
      </dsp:txBody>
      <dsp:txXfrm>
        <a:off x="9090074" y="3927088"/>
        <a:ext cx="2263076" cy="502882"/>
      </dsp:txXfrm>
    </dsp:sp>
    <dsp:sp modelId="{74510D26-BDDC-1B46-A5DC-ABB37C6A0437}">
      <dsp:nvSpPr>
        <dsp:cNvPr id="0" name=""/>
        <dsp:cNvSpPr/>
      </dsp:nvSpPr>
      <dsp:spPr>
        <a:xfrm>
          <a:off x="9090074" y="3631238"/>
          <a:ext cx="2263076" cy="295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zh-CN" altLang="en-US" sz="1300" kern="1200" dirty="0">
              <a:latin typeface="SimHei" panose="02010609060101010101" pitchFamily="49" charset="-122"/>
              <a:ea typeface="SimHei" panose="02010609060101010101" pitchFamily="49" charset="-122"/>
            </a:rPr>
            <a:t>研究不能闭门造车</a:t>
          </a:r>
        </a:p>
      </dsp:txBody>
      <dsp:txXfrm>
        <a:off x="9090074" y="3631238"/>
        <a:ext cx="2263076" cy="295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7634A-E94E-4817-ADB4-178EA1321E6F}">
      <dsp:nvSpPr>
        <dsp:cNvPr id="0" name=""/>
        <dsp:cNvSpPr/>
      </dsp:nvSpPr>
      <dsp:spPr>
        <a:xfrm>
          <a:off x="0" y="545649"/>
          <a:ext cx="6627156" cy="907200"/>
        </a:xfrm>
        <a:prstGeom prst="rect">
          <a:avLst/>
        </a:prstGeom>
        <a:solidFill>
          <a:schemeClr val="lt1">
            <a:alpha val="90000"/>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B09B3FE7-ED9F-4975-8A41-EDCE78DF875F}">
      <dsp:nvSpPr>
        <dsp:cNvPr id="0" name=""/>
        <dsp:cNvSpPr/>
      </dsp:nvSpPr>
      <dsp:spPr>
        <a:xfrm>
          <a:off x="683173" y="14289"/>
          <a:ext cx="5336159" cy="1062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44" tIns="0" rIns="175344" bIns="0" numCol="1" spcCol="1270" anchor="ctr" anchorCtr="0">
          <a:noAutofit/>
        </a:bodyPr>
        <a:lstStyle/>
        <a:p>
          <a:pPr marL="0" lvl="0" indent="0" algn="l" defTabSz="1066800" rtl="0">
            <a:lnSpc>
              <a:spcPct val="90000"/>
            </a:lnSpc>
            <a:spcBef>
              <a:spcPct val="0"/>
            </a:spcBef>
            <a:spcAft>
              <a:spcPct val="35000"/>
            </a:spcAft>
            <a:buNone/>
          </a:pPr>
          <a:r>
            <a:rPr lang="zh-CN" altLang="en-US" sz="2400" b="1" kern="1200" dirty="0">
              <a:solidFill>
                <a:schemeClr val="bg1">
                  <a:lumMod val="75000"/>
                </a:schemeClr>
              </a:solidFill>
            </a:rPr>
            <a:t>（一）研究所介绍及资源</a:t>
          </a:r>
        </a:p>
      </dsp:txBody>
      <dsp:txXfrm>
        <a:off x="735051" y="66167"/>
        <a:ext cx="5232403" cy="958964"/>
      </dsp:txXfrm>
    </dsp:sp>
    <dsp:sp modelId="{DF48ACBB-42DF-4643-B950-434BC39DF644}">
      <dsp:nvSpPr>
        <dsp:cNvPr id="0" name=""/>
        <dsp:cNvSpPr/>
      </dsp:nvSpPr>
      <dsp:spPr>
        <a:xfrm>
          <a:off x="0" y="2178609"/>
          <a:ext cx="6627156" cy="907200"/>
        </a:xfrm>
        <a:prstGeom prst="rect">
          <a:avLst/>
        </a:prstGeom>
        <a:solidFill>
          <a:srgbClr val="FFFFFF">
            <a:alpha val="90000"/>
            <a:hueOff val="0"/>
            <a:satOff val="0"/>
            <a:lumOff val="0"/>
            <a:alphaOff val="0"/>
          </a:srgb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2F3FAC80-20A0-4AD4-AE33-AEF0A275022B}">
      <dsp:nvSpPr>
        <dsp:cNvPr id="0" name=""/>
        <dsp:cNvSpPr/>
      </dsp:nvSpPr>
      <dsp:spPr>
        <a:xfrm>
          <a:off x="683173" y="1647249"/>
          <a:ext cx="5336159" cy="1062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44" tIns="0" rIns="175344" bIns="0" numCol="1" spcCol="1270" anchor="ctr" anchorCtr="0">
          <a:noAutofit/>
        </a:bodyPr>
        <a:lstStyle/>
        <a:p>
          <a:pPr marL="0" lvl="0" indent="0" algn="l" defTabSz="1066800" rtl="0">
            <a:lnSpc>
              <a:spcPct val="90000"/>
            </a:lnSpc>
            <a:spcBef>
              <a:spcPct val="0"/>
            </a:spcBef>
            <a:spcAft>
              <a:spcPct val="35000"/>
            </a:spcAft>
            <a:buNone/>
          </a:pPr>
          <a:r>
            <a:rPr lang="zh-CN" altLang="en-US" sz="2400" b="1" kern="1200" dirty="0"/>
            <a:t>（二）研究所教学与科研</a:t>
          </a:r>
        </a:p>
      </dsp:txBody>
      <dsp:txXfrm>
        <a:off x="735051" y="1699127"/>
        <a:ext cx="5232403" cy="958964"/>
      </dsp:txXfrm>
    </dsp:sp>
    <dsp:sp modelId="{EDBC243D-D5C4-425F-827C-81E44024A69C}">
      <dsp:nvSpPr>
        <dsp:cNvPr id="0" name=""/>
        <dsp:cNvSpPr/>
      </dsp:nvSpPr>
      <dsp:spPr>
        <a:xfrm>
          <a:off x="0" y="3811569"/>
          <a:ext cx="6627156" cy="907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4B68DC-110E-4206-81A8-67AFB4658127}">
      <dsp:nvSpPr>
        <dsp:cNvPr id="0" name=""/>
        <dsp:cNvSpPr/>
      </dsp:nvSpPr>
      <dsp:spPr>
        <a:xfrm>
          <a:off x="740882" y="3288307"/>
          <a:ext cx="5239482" cy="1062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44" tIns="0" rIns="175344" bIns="0" numCol="1" spcCol="1270" anchor="ctr" anchorCtr="0">
          <a:noAutofit/>
        </a:bodyPr>
        <a:lstStyle/>
        <a:p>
          <a:pPr marL="0" lvl="0" indent="0" algn="l" defTabSz="1066800" rtl="0">
            <a:lnSpc>
              <a:spcPct val="90000"/>
            </a:lnSpc>
            <a:spcBef>
              <a:spcPct val="0"/>
            </a:spcBef>
            <a:spcAft>
              <a:spcPct val="35000"/>
            </a:spcAft>
            <a:buNone/>
          </a:pPr>
          <a:r>
            <a:rPr lang="zh-CN" altLang="en-US" sz="2400" b="1" kern="1200" dirty="0">
              <a:solidFill>
                <a:schemeClr val="bg1">
                  <a:lumMod val="75000"/>
                </a:schemeClr>
              </a:solidFill>
            </a:rPr>
            <a:t>（三）研究所成员及方向</a:t>
          </a:r>
        </a:p>
      </dsp:txBody>
      <dsp:txXfrm>
        <a:off x="792760" y="3340185"/>
        <a:ext cx="5135726" cy="9589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7634A-E94E-4817-ADB4-178EA1321E6F}">
      <dsp:nvSpPr>
        <dsp:cNvPr id="0" name=""/>
        <dsp:cNvSpPr/>
      </dsp:nvSpPr>
      <dsp:spPr>
        <a:xfrm>
          <a:off x="0" y="545649"/>
          <a:ext cx="6627156" cy="907200"/>
        </a:xfrm>
        <a:prstGeom prst="rect">
          <a:avLst/>
        </a:prstGeom>
        <a:solidFill>
          <a:schemeClr val="lt1">
            <a:alpha val="90000"/>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B09B3FE7-ED9F-4975-8A41-EDCE78DF875F}">
      <dsp:nvSpPr>
        <dsp:cNvPr id="0" name=""/>
        <dsp:cNvSpPr/>
      </dsp:nvSpPr>
      <dsp:spPr>
        <a:xfrm>
          <a:off x="683173" y="14289"/>
          <a:ext cx="5336159" cy="1062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44" tIns="0" rIns="175344" bIns="0" numCol="1" spcCol="1270" anchor="ctr" anchorCtr="0">
          <a:noAutofit/>
        </a:bodyPr>
        <a:lstStyle/>
        <a:p>
          <a:pPr marL="0" lvl="0" indent="0" algn="l" defTabSz="1066800" rtl="0">
            <a:lnSpc>
              <a:spcPct val="90000"/>
            </a:lnSpc>
            <a:spcBef>
              <a:spcPct val="0"/>
            </a:spcBef>
            <a:spcAft>
              <a:spcPct val="35000"/>
            </a:spcAft>
            <a:buNone/>
          </a:pPr>
          <a:r>
            <a:rPr lang="zh-CN" altLang="en-US" sz="2400" b="1" kern="1200" dirty="0">
              <a:solidFill>
                <a:schemeClr val="bg1">
                  <a:lumMod val="75000"/>
                </a:schemeClr>
              </a:solidFill>
            </a:rPr>
            <a:t>（一）研究所介绍及资源</a:t>
          </a:r>
        </a:p>
      </dsp:txBody>
      <dsp:txXfrm>
        <a:off x="735051" y="66167"/>
        <a:ext cx="5232403" cy="958964"/>
      </dsp:txXfrm>
    </dsp:sp>
    <dsp:sp modelId="{DF48ACBB-42DF-4643-B950-434BC39DF644}">
      <dsp:nvSpPr>
        <dsp:cNvPr id="0" name=""/>
        <dsp:cNvSpPr/>
      </dsp:nvSpPr>
      <dsp:spPr>
        <a:xfrm>
          <a:off x="0" y="2178609"/>
          <a:ext cx="6627156" cy="907200"/>
        </a:xfrm>
        <a:prstGeom prst="rect">
          <a:avLst/>
        </a:prstGeom>
        <a:solidFill>
          <a:srgbClr val="FFFFFF">
            <a:alpha val="90000"/>
            <a:hueOff val="0"/>
            <a:satOff val="0"/>
            <a:lumOff val="0"/>
            <a:alphaOff val="0"/>
          </a:srgb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2F3FAC80-20A0-4AD4-AE33-AEF0A275022B}">
      <dsp:nvSpPr>
        <dsp:cNvPr id="0" name=""/>
        <dsp:cNvSpPr/>
      </dsp:nvSpPr>
      <dsp:spPr>
        <a:xfrm>
          <a:off x="683173" y="1647249"/>
          <a:ext cx="5336159" cy="1062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44" tIns="0" rIns="175344" bIns="0" numCol="1" spcCol="1270" anchor="ctr" anchorCtr="0">
          <a:noAutofit/>
        </a:bodyPr>
        <a:lstStyle/>
        <a:p>
          <a:pPr marL="0" lvl="0" indent="0" algn="l" defTabSz="1066800" rtl="0">
            <a:lnSpc>
              <a:spcPct val="90000"/>
            </a:lnSpc>
            <a:spcBef>
              <a:spcPct val="0"/>
            </a:spcBef>
            <a:spcAft>
              <a:spcPct val="35000"/>
            </a:spcAft>
            <a:buNone/>
          </a:pPr>
          <a:r>
            <a:rPr lang="zh-CN" altLang="en-US" sz="2400" b="1" kern="1200" dirty="0">
              <a:solidFill>
                <a:schemeClr val="bg1">
                  <a:lumMod val="75000"/>
                </a:schemeClr>
              </a:solidFill>
            </a:rPr>
            <a:t>（二）研究所教学与科研</a:t>
          </a:r>
        </a:p>
      </dsp:txBody>
      <dsp:txXfrm>
        <a:off x="735051" y="1699127"/>
        <a:ext cx="5232403" cy="958964"/>
      </dsp:txXfrm>
    </dsp:sp>
    <dsp:sp modelId="{EDBC243D-D5C4-425F-827C-81E44024A69C}">
      <dsp:nvSpPr>
        <dsp:cNvPr id="0" name=""/>
        <dsp:cNvSpPr/>
      </dsp:nvSpPr>
      <dsp:spPr>
        <a:xfrm>
          <a:off x="0" y="3811569"/>
          <a:ext cx="6627156" cy="907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4B68DC-110E-4206-81A8-67AFB4658127}">
      <dsp:nvSpPr>
        <dsp:cNvPr id="0" name=""/>
        <dsp:cNvSpPr/>
      </dsp:nvSpPr>
      <dsp:spPr>
        <a:xfrm>
          <a:off x="740882" y="3288307"/>
          <a:ext cx="5239482" cy="106272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344" tIns="0" rIns="175344" bIns="0" numCol="1" spcCol="1270" anchor="ctr" anchorCtr="0">
          <a:noAutofit/>
        </a:bodyPr>
        <a:lstStyle/>
        <a:p>
          <a:pPr marL="0" lvl="0" indent="0" algn="l" defTabSz="1066800" rtl="0">
            <a:lnSpc>
              <a:spcPct val="90000"/>
            </a:lnSpc>
            <a:spcBef>
              <a:spcPct val="0"/>
            </a:spcBef>
            <a:spcAft>
              <a:spcPct val="35000"/>
            </a:spcAft>
            <a:buNone/>
          </a:pPr>
          <a:r>
            <a:rPr lang="zh-CN" altLang="en-US" sz="2400" b="1" kern="1200" dirty="0"/>
            <a:t>（三）研究所成员及方向</a:t>
          </a:r>
        </a:p>
      </dsp:txBody>
      <dsp:txXfrm>
        <a:off x="792760" y="3340185"/>
        <a:ext cx="5135726" cy="958964"/>
      </dsp:txXfrm>
    </dsp:sp>
  </dsp:spTree>
</dsp:drawing>
</file>

<file path=ppt/diagrams/layout1.xml><?xml version="1.0" encoding="utf-8"?>
<dgm:layoutDef xmlns:dgm="http://schemas.openxmlformats.org/drawingml/2006/diagram" xmlns:a="http://schemas.openxmlformats.org/drawingml/2006/main" uniqueId="urn:microsoft.com/office/officeart/2005/8/layout/list1#13">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13">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13">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370B924F-DA39-4949-A77D-97AE752F1DE1}" type="datetimeFigureOut">
              <a:rPr lang="zh-CN" altLang="en-US" smtClean="0"/>
              <a:pPr/>
              <a:t>2024/7/15</a:t>
            </a:fld>
            <a:endParaRPr lang="zh-CN" altLang="en-US"/>
          </a:p>
        </p:txBody>
      </p:sp>
      <p:sp>
        <p:nvSpPr>
          <p:cNvPr id="4" name="页脚占位符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9C68DA1E-1950-4D69-9677-E15D3899F001}" type="slidenum">
              <a:rPr lang="zh-CN" altLang="en-US" smtClean="0"/>
              <a:pPr/>
              <a:t>‹#›</a:t>
            </a:fld>
            <a:endParaRPr lang="zh-CN" altLang="en-US"/>
          </a:p>
        </p:txBody>
      </p:sp>
    </p:spTree>
    <p:extLst>
      <p:ext uri="{BB962C8B-B14F-4D97-AF65-F5344CB8AC3E}">
        <p14:creationId xmlns:p14="http://schemas.microsoft.com/office/powerpoint/2010/main" val="954394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E0944BBB-920D-44E5-A5F4-24CE8ADCA77D}" type="datetimeFigureOut">
              <a:rPr lang="zh-CN" altLang="en-US" smtClean="0"/>
              <a:pPr/>
              <a:t>2024/7/15</a:t>
            </a:fld>
            <a:endParaRPr lang="zh-CN" altLang="en-US"/>
          </a:p>
        </p:txBody>
      </p:sp>
      <p:sp>
        <p:nvSpPr>
          <p:cNvPr id="4" name="幻灯片图像占位符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175D0B88-893A-40D6-82AD-981A58630CEC}" type="slidenum">
              <a:rPr lang="zh-CN" altLang="en-US" smtClean="0"/>
              <a:pPr/>
              <a:t>‹#›</a:t>
            </a:fld>
            <a:endParaRPr lang="zh-CN" altLang="en-US"/>
          </a:p>
        </p:txBody>
      </p:sp>
    </p:spTree>
    <p:extLst>
      <p:ext uri="{BB962C8B-B14F-4D97-AF65-F5344CB8AC3E}">
        <p14:creationId xmlns:p14="http://schemas.microsoft.com/office/powerpoint/2010/main" val="28868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r>
              <a:rPr kumimoji="1" lang="zh-CN" altLang="en-US" dirty="0"/>
              <a:t>各位夏令营同学，欢迎大家来了解 机器学习与认知计算研究所 </a:t>
            </a:r>
          </a:p>
        </p:txBody>
      </p:sp>
      <p:sp>
        <p:nvSpPr>
          <p:cNvPr id="4" name="幻灯片编号占位符 3"/>
          <p:cNvSpPr>
            <a:spLocks noGrp="1"/>
          </p:cNvSpPr>
          <p:nvPr>
            <p:ph type="sldNum" sz="quarter" idx="10"/>
          </p:nvPr>
        </p:nvSpPr>
        <p:spPr/>
        <p:txBody>
          <a:bodyPr/>
          <a:lstStyle/>
          <a:p>
            <a:fld id="{0E1A9464-029B-4DE0-A5AA-FFA9E53FA651}" type="slidenum">
              <a:rPr lang="zh-CN" altLang="en-US" smtClean="0"/>
              <a:pPr/>
              <a:t>1</a:t>
            </a:fld>
            <a:endParaRPr lang="zh-CN" altLang="en-US"/>
          </a:p>
        </p:txBody>
      </p:sp>
    </p:spTree>
    <p:extLst>
      <p:ext uri="{BB962C8B-B14F-4D97-AF65-F5344CB8AC3E}">
        <p14:creationId xmlns:p14="http://schemas.microsoft.com/office/powerpoint/2010/main" val="373990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在各行业内 目标识别与跟踪，应用场景包括自动驾驶、视频监控、人机交互、医学诊断等</a:t>
            </a:r>
          </a:p>
        </p:txBody>
      </p:sp>
      <p:sp>
        <p:nvSpPr>
          <p:cNvPr id="4" name="灯片编号占位符 3"/>
          <p:cNvSpPr>
            <a:spLocks noGrp="1"/>
          </p:cNvSpPr>
          <p:nvPr>
            <p:ph type="sldNum" sz="quarter" idx="5"/>
          </p:nvPr>
        </p:nvSpPr>
        <p:spPr/>
        <p:txBody>
          <a:bodyPr/>
          <a:lstStyle/>
          <a:p>
            <a:fld id="{C7968BE9-EA1C-48DA-8FAD-D2F58D943284}" type="slidenum">
              <a:rPr lang="zh-CN" altLang="en-US" smtClean="0"/>
              <a:t>13</a:t>
            </a:fld>
            <a:endParaRPr lang="zh-CN" altLang="en-US"/>
          </a:p>
        </p:txBody>
      </p:sp>
    </p:spTree>
    <p:extLst>
      <p:ext uri="{BB962C8B-B14F-4D97-AF65-F5344CB8AC3E}">
        <p14:creationId xmlns:p14="http://schemas.microsoft.com/office/powerpoint/2010/main" val="1188612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在各行业内 目标识别与跟踪，应用场景包括自动驾驶、视频监控、人机交互、医学诊断等</a:t>
            </a:r>
          </a:p>
        </p:txBody>
      </p:sp>
      <p:sp>
        <p:nvSpPr>
          <p:cNvPr id="4" name="灯片编号占位符 3"/>
          <p:cNvSpPr>
            <a:spLocks noGrp="1"/>
          </p:cNvSpPr>
          <p:nvPr>
            <p:ph type="sldNum" sz="quarter" idx="5"/>
          </p:nvPr>
        </p:nvSpPr>
        <p:spPr/>
        <p:txBody>
          <a:bodyPr/>
          <a:lstStyle/>
          <a:p>
            <a:fld id="{C7968BE9-EA1C-48DA-8FAD-D2F58D943284}" type="slidenum">
              <a:rPr lang="zh-CN" altLang="en-US" smtClean="0"/>
              <a:t>14</a:t>
            </a:fld>
            <a:endParaRPr lang="zh-CN" altLang="en-US"/>
          </a:p>
        </p:txBody>
      </p:sp>
    </p:spTree>
    <p:extLst>
      <p:ext uri="{BB962C8B-B14F-4D97-AF65-F5344CB8AC3E}">
        <p14:creationId xmlns:p14="http://schemas.microsoft.com/office/powerpoint/2010/main" val="369262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各大信息平台下的 产品 诸如 图书、食品、电影等 智能推荐</a:t>
            </a:r>
            <a:endParaRPr kumimoji="1" lang="en-US" altLang="zh-CN" dirty="0"/>
          </a:p>
        </p:txBody>
      </p:sp>
      <p:sp>
        <p:nvSpPr>
          <p:cNvPr id="4" name="灯片编号占位符 3"/>
          <p:cNvSpPr>
            <a:spLocks noGrp="1"/>
          </p:cNvSpPr>
          <p:nvPr>
            <p:ph type="sldNum" sz="quarter" idx="5"/>
          </p:nvPr>
        </p:nvSpPr>
        <p:spPr/>
        <p:txBody>
          <a:bodyPr/>
          <a:lstStyle/>
          <a:p>
            <a:fld id="{EA2E3BFA-37D8-42DC-856D-990C36DB294D}" type="slidenum">
              <a:rPr lang="zh-CN" altLang="en-US" smtClean="0"/>
              <a:t>15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国防体系下 特定目标识别 的 可解释系统 辅助决策</a:t>
            </a:r>
          </a:p>
        </p:txBody>
      </p:sp>
      <p:sp>
        <p:nvSpPr>
          <p:cNvPr id="4" name="灯片编号占位符 3"/>
          <p:cNvSpPr>
            <a:spLocks noGrp="1"/>
          </p:cNvSpPr>
          <p:nvPr>
            <p:ph type="sldNum" sz="quarter" idx="10"/>
          </p:nvPr>
        </p:nvSpPr>
        <p:spPr/>
        <p:txBody>
          <a:bodyPr/>
          <a:lstStyle/>
          <a:p>
            <a:fld id="{EA2E3BFA-37D8-42DC-856D-990C36DB294D}" type="slidenum">
              <a:rPr lang="zh-CN" altLang="en-US" smtClean="0"/>
              <a:pPr/>
              <a:t>17</a:t>
            </a:fld>
            <a:endParaRPr lang="zh-CN" altLang="en-US" dirty="0"/>
          </a:p>
        </p:txBody>
      </p:sp>
    </p:spTree>
    <p:extLst>
      <p:ext uri="{BB962C8B-B14F-4D97-AF65-F5344CB8AC3E}">
        <p14:creationId xmlns:p14="http://schemas.microsoft.com/office/powerpoint/2010/main" val="1537965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智能教育领域，面向在校生的 心理与教育智能测评</a:t>
            </a:r>
          </a:p>
        </p:txBody>
      </p:sp>
      <p:sp>
        <p:nvSpPr>
          <p:cNvPr id="4" name="灯片编号占位符 3"/>
          <p:cNvSpPr>
            <a:spLocks noGrp="1"/>
          </p:cNvSpPr>
          <p:nvPr>
            <p:ph type="sldNum" sz="quarter" idx="5"/>
          </p:nvPr>
        </p:nvSpPr>
        <p:spPr/>
        <p:txBody>
          <a:bodyPr/>
          <a:lstStyle/>
          <a:p>
            <a:fld id="{EA2E3BFA-37D8-42DC-856D-990C36DB294D}" type="slidenum">
              <a:rPr lang="zh-CN" altLang="en-US" smtClean="0"/>
              <a:t>18</a:t>
            </a:fld>
            <a:endParaRPr lang="zh-CN" altLang="en-US"/>
          </a:p>
        </p:txBody>
      </p:sp>
    </p:spTree>
    <p:extLst>
      <p:ext uri="{BB962C8B-B14F-4D97-AF65-F5344CB8AC3E}">
        <p14:creationId xmlns:p14="http://schemas.microsoft.com/office/powerpoint/2010/main" val="3066273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上述科研由多项国家级省部级及企业项目支撑，科研成果被 国际顶级学术会议和期刊接受并发表百余篇论文；研究所在教学方面 出版了有关机器学习，人工智能相关教材，课程群 获得北京市课程思政示范课程教学团队；教学科研成果已在智能医疗、智能芯片、智能国防、智能交通、智能教育等领域取得示范性应用 和相关荣誉。</a:t>
            </a:r>
            <a:endParaRPr lang="en-US" altLang="zh-CN" dirty="0"/>
          </a:p>
        </p:txBody>
      </p:sp>
      <p:sp>
        <p:nvSpPr>
          <p:cNvPr id="4" name="灯片编号占位符 3"/>
          <p:cNvSpPr>
            <a:spLocks noGrp="1"/>
          </p:cNvSpPr>
          <p:nvPr>
            <p:ph type="sldNum" sz="quarter" idx="10"/>
          </p:nvPr>
        </p:nvSpPr>
        <p:spPr/>
        <p:txBody>
          <a:bodyPr/>
          <a:lstStyle/>
          <a:p>
            <a:pPr>
              <a:defRPr/>
            </a:pPr>
            <a:fld id="{FB230AB4-7DA6-4FE5-80F2-79955B2627E1}" type="slidenum">
              <a:rPr lang="en-US" altLang="zh-CN" smtClean="0"/>
              <a:t>19</a:t>
            </a:fld>
            <a:endParaRPr lang="en-US" altLang="zh-CN"/>
          </a:p>
        </p:txBody>
      </p:sp>
    </p:spTree>
    <p:extLst>
      <p:ext uri="{BB962C8B-B14F-4D97-AF65-F5344CB8AC3E}">
        <p14:creationId xmlns:p14="http://schemas.microsoft.com/office/powerpoint/2010/main" val="1064462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下面具体介绍团队成员及研究方向</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20</a:t>
            </a:fld>
            <a:endParaRPr lang="zh-CN" altLang="en-US"/>
          </a:p>
        </p:txBody>
      </p:sp>
    </p:spTree>
    <p:extLst>
      <p:ext uri="{BB962C8B-B14F-4D97-AF65-F5344CB8AC3E}">
        <p14:creationId xmlns:p14="http://schemas.microsoft.com/office/powerpoint/2010/main" val="2970839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aseline="0" dirty="0"/>
              <a:t>研究所所长 于剑教授 同时也是 北京市重点实验室主任，人工智能研究院院长 ，研究方向 机器学习理论、自然语言处理，</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21</a:t>
            </a:fld>
            <a:endParaRPr lang="zh-CN" altLang="en-US"/>
          </a:p>
        </p:txBody>
      </p:sp>
    </p:spTree>
    <p:extLst>
      <p:ext uri="{BB962C8B-B14F-4D97-AF65-F5344CB8AC3E}">
        <p14:creationId xmlns:p14="http://schemas.microsoft.com/office/powerpoint/2010/main" val="1712634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aseline="0" dirty="0"/>
              <a:t>景丽萍教授 国家优秀青年基金获得者，研究方向 机器学习理论 及其在人工智能领域应用研究</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22</a:t>
            </a:fld>
            <a:endParaRPr lang="zh-CN" altLang="en-US"/>
          </a:p>
        </p:txBody>
      </p:sp>
    </p:spTree>
    <p:extLst>
      <p:ext uri="{BB962C8B-B14F-4D97-AF65-F5344CB8AC3E}">
        <p14:creationId xmlns:p14="http://schemas.microsoft.com/office/powerpoint/2010/main" val="1712634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aseline="0" dirty="0"/>
              <a:t>贾彩燕 教授 重点实验室副主任 研究方向 机器学习及社会计算</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23</a:t>
            </a:fld>
            <a:endParaRPr lang="zh-CN" altLang="en-US"/>
          </a:p>
        </p:txBody>
      </p:sp>
    </p:spTree>
    <p:extLst>
      <p:ext uri="{BB962C8B-B14F-4D97-AF65-F5344CB8AC3E}">
        <p14:creationId xmlns:p14="http://schemas.microsoft.com/office/powerpoint/2010/main" val="2760998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主要通过如下三个方面介绍研究所</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2</a:t>
            </a:fld>
            <a:endParaRPr lang="zh-CN" altLang="en-US"/>
          </a:p>
        </p:txBody>
      </p:sp>
    </p:spTree>
    <p:extLst>
      <p:ext uri="{BB962C8B-B14F-4D97-AF65-F5344CB8AC3E}">
        <p14:creationId xmlns:p14="http://schemas.microsoft.com/office/powerpoint/2010/main" val="930162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aseline="0" dirty="0"/>
              <a:t>桑基韬教授 北京市杰出青年基金获得者 研究方向 可信机器学习 多媒体计算及网络数据挖掘</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24</a:t>
            </a:fld>
            <a:endParaRPr lang="zh-CN" altLang="en-US"/>
          </a:p>
        </p:txBody>
      </p:sp>
    </p:spTree>
    <p:extLst>
      <p:ext uri="{BB962C8B-B14F-4D97-AF65-F5344CB8AC3E}">
        <p14:creationId xmlns:p14="http://schemas.microsoft.com/office/powerpoint/2010/main" val="2795019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aseline="0" dirty="0"/>
              <a:t>周雪忠教授，浙江大学计算机学院博士毕业，担任医学智能研究所所长，从事数据挖掘、知识图谱、复杂网络方法与技术研究，及其在医学人工智能的应用。担任多个国家一级学会医学人工智能及大数据专委会的会长和副会长等学术兼职；主持国家重大项目多项，获国家科技进步二等奖</a:t>
            </a:r>
            <a:r>
              <a:rPr lang="en-US" altLang="zh-CN" sz="1200" baseline="0" dirty="0"/>
              <a:t>1</a:t>
            </a:r>
            <a:r>
              <a:rPr lang="zh-CN" altLang="en-US" sz="1200" baseline="0" dirty="0"/>
              <a:t>项。成果发表于</a:t>
            </a:r>
            <a:r>
              <a:rPr lang="en-US" altLang="zh-CN" sz="1200" baseline="0" dirty="0"/>
              <a:t>Nature</a:t>
            </a:r>
            <a:r>
              <a:rPr lang="zh-CN" altLang="en-US" sz="1200" baseline="0" dirty="0"/>
              <a:t> </a:t>
            </a:r>
            <a:r>
              <a:rPr lang="en-US" altLang="zh-CN" sz="1200" baseline="0" dirty="0" err="1"/>
              <a:t>Communications,Science</a:t>
            </a:r>
            <a:r>
              <a:rPr lang="zh-CN" altLang="en-US" sz="1200" baseline="0" dirty="0"/>
              <a:t> </a:t>
            </a:r>
            <a:r>
              <a:rPr lang="en-US" altLang="zh-CN" sz="1200" baseline="0" dirty="0"/>
              <a:t>Bulletin</a:t>
            </a:r>
            <a:r>
              <a:rPr lang="zh-CN" altLang="en-US" sz="1200" baseline="0" dirty="0"/>
              <a:t>和</a:t>
            </a:r>
            <a:r>
              <a:rPr lang="en-US" altLang="zh-CN" sz="1200" baseline="0" dirty="0"/>
              <a:t>NAR</a:t>
            </a:r>
            <a:r>
              <a:rPr lang="zh-CN" altLang="en-US" sz="1200" baseline="0" dirty="0"/>
              <a:t>等顶级期刊，</a:t>
            </a:r>
            <a:r>
              <a:rPr lang="zh-CN" altLang="en-US" sz="1200" dirty="0">
                <a:latin typeface="黑体" panose="02010609060101010101" pitchFamily="49" charset="-122"/>
                <a:ea typeface="黑体" panose="02010609060101010101" pitchFamily="49" charset="-122"/>
              </a:rPr>
              <a:t>研制了系列医学数据挖掘算法和</a:t>
            </a:r>
            <a:r>
              <a:rPr lang="en-US" altLang="zh-CN" sz="1200" dirty="0" err="1">
                <a:latin typeface="黑体" panose="02010609060101010101" pitchFamily="49" charset="-122"/>
                <a:ea typeface="黑体" panose="02010609060101010101" pitchFamily="49" charset="-122"/>
              </a:rPr>
              <a:t>SymMap</a:t>
            </a:r>
            <a:r>
              <a:rPr lang="zh-CN" altLang="en-US" sz="1200" dirty="0">
                <a:latin typeface="黑体" panose="02010609060101010101" pitchFamily="49" charset="-122"/>
                <a:ea typeface="黑体" panose="02010609060101010101" pitchFamily="49" charset="-122"/>
              </a:rPr>
              <a:t>等大规模医学知识图谱，在</a:t>
            </a:r>
            <a:r>
              <a:rPr lang="en-US" altLang="zh-CN" sz="1200" dirty="0">
                <a:latin typeface="黑体" panose="02010609060101010101" pitchFamily="49" charset="-122"/>
                <a:ea typeface="黑体" panose="02010609060101010101" pitchFamily="49" charset="-122"/>
              </a:rPr>
              <a:t>50+</a:t>
            </a:r>
            <a:r>
              <a:rPr lang="zh-CN" altLang="en-US" sz="1200" dirty="0">
                <a:latin typeface="黑体" panose="02010609060101010101" pitchFamily="49" charset="-122"/>
                <a:ea typeface="黑体" panose="02010609060101010101" pitchFamily="49" charset="-122"/>
              </a:rPr>
              <a:t>全国医疗机构与中药新药研发中形成较大规模应用，学术成果受到国际著名学者及团队的关注和应用。</a:t>
            </a:r>
            <a:endParaRPr lang="zh-CN" altLang="en-US" sz="1200" baseline="0" dirty="0"/>
          </a:p>
          <a:p>
            <a:endParaRPr kumimoji="1" lang="zh-CN" altLang="en-US" dirty="0"/>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25</a:t>
            </a:fld>
            <a:endParaRPr lang="zh-CN" altLang="en-US"/>
          </a:p>
        </p:txBody>
      </p:sp>
    </p:spTree>
    <p:extLst>
      <p:ext uri="{BB962C8B-B14F-4D97-AF65-F5344CB8AC3E}">
        <p14:creationId xmlns:p14="http://schemas.microsoft.com/office/powerpoint/2010/main" val="2486669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800" baseline="0" dirty="0"/>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26</a:t>
            </a:fld>
            <a:endParaRPr lang="zh-CN" altLang="en-US"/>
          </a:p>
        </p:txBody>
      </p:sp>
    </p:spTree>
    <p:extLst>
      <p:ext uri="{BB962C8B-B14F-4D97-AF65-F5344CB8AC3E}">
        <p14:creationId xmlns:p14="http://schemas.microsoft.com/office/powerpoint/2010/main" val="3817116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aseline="0" dirty="0"/>
              <a:t>尹传环 老师，毕业于北京交通大学，研究方向为机器学习、异常检测及智能运维</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27</a:t>
            </a:fld>
            <a:endParaRPr lang="zh-CN" altLang="en-US"/>
          </a:p>
        </p:txBody>
      </p:sp>
    </p:spTree>
    <p:extLst>
      <p:ext uri="{BB962C8B-B14F-4D97-AF65-F5344CB8AC3E}">
        <p14:creationId xmlns:p14="http://schemas.microsoft.com/office/powerpoint/2010/main" val="1440545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aseline="0" dirty="0"/>
              <a:t>北京市重点实验室 图片有效期</a:t>
            </a:r>
            <a:r>
              <a:rPr lang="en-US" altLang="zh-CN" sz="800" baseline="0" dirty="0"/>
              <a:t>~</a:t>
            </a:r>
            <a:r>
              <a:rPr lang="zh-CN" altLang="en-US" sz="800" baseline="0" dirty="0"/>
              <a:t>是否更换</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t>28</a:t>
            </a:fld>
            <a:endParaRPr lang="zh-CN" altLang="en-US"/>
          </a:p>
        </p:txBody>
      </p:sp>
    </p:spTree>
    <p:extLst>
      <p:ext uri="{BB962C8B-B14F-4D97-AF65-F5344CB8AC3E}">
        <p14:creationId xmlns:p14="http://schemas.microsoft.com/office/powerpoint/2010/main" val="1038183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800" baseline="0" dirty="0"/>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29</a:t>
            </a:fld>
            <a:endParaRPr lang="zh-CN" altLang="en-US"/>
          </a:p>
        </p:txBody>
      </p:sp>
    </p:spTree>
    <p:extLst>
      <p:ext uri="{BB962C8B-B14F-4D97-AF65-F5344CB8AC3E}">
        <p14:creationId xmlns:p14="http://schemas.microsoft.com/office/powerpoint/2010/main" val="1434498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00" baseline="0" dirty="0"/>
              <a:t>90</a:t>
            </a:r>
            <a:r>
              <a:rPr lang="zh-CN" altLang="en-US" sz="800" baseline="0" dirty="0"/>
              <a:t>后 刘华锋 老师，毕业于北京交通大学，研究方向为 机器学习 理论 及相关应用研究</a:t>
            </a:r>
          </a:p>
          <a:p>
            <a:endParaRPr lang="zh-CN" altLang="en-US" sz="800" baseline="0" dirty="0"/>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30</a:t>
            </a:fld>
            <a:endParaRPr lang="zh-CN" altLang="en-US"/>
          </a:p>
        </p:txBody>
      </p:sp>
    </p:spTree>
    <p:extLst>
      <p:ext uri="{BB962C8B-B14F-4D97-AF65-F5344CB8AC3E}">
        <p14:creationId xmlns:p14="http://schemas.microsoft.com/office/powerpoint/2010/main" val="3474513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欢迎感兴趣的同学和我们一起 探索科研之路，只要我们坐的住冷板凳，脚踏实地科研，你将会在补充知识的同时学会如何有效地拓展知识，你将会在承担任务的同时学会如何有效的规划任务，你将会在强化思维的过程中学会如何凝练问题、探究问题、解答问题。</a:t>
            </a:r>
            <a:endParaRPr kumimoji="1" lang="en-US" altLang="zh-CN" dirty="0"/>
          </a:p>
          <a:p>
            <a:r>
              <a:rPr kumimoji="1" lang="zh-CN" altLang="en-US" dirty="0"/>
              <a:t> </a:t>
            </a:r>
            <a:br>
              <a:rPr kumimoji="1" lang="en-US" altLang="zh-CN" dirty="0"/>
            </a:br>
            <a:r>
              <a:rPr kumimoji="1" lang="zh-CN" altLang="en-US" dirty="0"/>
              <a:t>如何更多：知识点之间的关联</a:t>
            </a:r>
            <a:endParaRPr kumimoji="1" lang="en-US" altLang="zh-CN" dirty="0"/>
          </a:p>
          <a:p>
            <a:r>
              <a:rPr kumimoji="1" lang="zh-CN" altLang="en-US" dirty="0"/>
              <a:t>如何规划：时间安排、内容优先级</a:t>
            </a:r>
            <a:endParaRPr kumimoji="1" lang="en-US" altLang="zh-CN" dirty="0"/>
          </a:p>
          <a:p>
            <a:r>
              <a:rPr kumimoji="1" lang="zh-CN" altLang="en-US" dirty="0"/>
              <a:t>如何选择：如何凝练问题、探究问题、解答问题等</a:t>
            </a:r>
          </a:p>
        </p:txBody>
      </p:sp>
      <p:sp>
        <p:nvSpPr>
          <p:cNvPr id="4" name="幻灯片编号占位符 3"/>
          <p:cNvSpPr>
            <a:spLocks noGrp="1"/>
          </p:cNvSpPr>
          <p:nvPr>
            <p:ph type="sldNum" sz="quarter" idx="10"/>
          </p:nvPr>
        </p:nvSpPr>
        <p:spPr/>
        <p:txBody>
          <a:bodyPr/>
          <a:lstStyle/>
          <a:p>
            <a:fld id="{EA2E3BFA-37D8-42DC-856D-990C36DB294D}" type="slidenum">
              <a:rPr lang="zh-CN" altLang="en-US" smtClean="0"/>
              <a:t>31</a:t>
            </a:fld>
            <a:endParaRPr lang="zh-CN" altLang="en-US"/>
          </a:p>
        </p:txBody>
      </p:sp>
    </p:spTree>
    <p:extLst>
      <p:ext uri="{BB962C8B-B14F-4D97-AF65-F5344CB8AC3E}">
        <p14:creationId xmlns:p14="http://schemas.microsoft.com/office/powerpoint/2010/main" val="1842412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同学们 </a:t>
            </a:r>
            <a:r>
              <a:rPr kumimoji="1" lang="zh-CN" altLang="en-US" dirty="0"/>
              <a:t>机器学习与认知计算研究所 欢迎你的加入，我们携手共进，坚守“砥砺德行 立己立人”道德追求，坚守 “守正笃实 久久为功” 平和心态，坚守 “荣辱不惊 自信自励” 人生哲学，这里将成就你不一样的精彩人生！</a:t>
            </a:r>
            <a:endParaRPr lang="zh-CN" altLang="en-US" dirty="0"/>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32</a:t>
            </a:fld>
            <a:endParaRPr lang="zh-CN" altLang="en-US"/>
          </a:p>
        </p:txBody>
      </p:sp>
    </p:spTree>
    <p:extLst>
      <p:ext uri="{BB962C8B-B14F-4D97-AF65-F5344CB8AC3E}">
        <p14:creationId xmlns:p14="http://schemas.microsoft.com/office/powerpoint/2010/main" val="50648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aseline="0" dirty="0"/>
              <a:t>研究所于</a:t>
            </a:r>
            <a:r>
              <a:rPr lang="en-US" altLang="zh-CN" sz="800" baseline="0" dirty="0"/>
              <a:t>1994</a:t>
            </a:r>
            <a:r>
              <a:rPr lang="zh-CN" altLang="en-US" sz="800" baseline="0" dirty="0"/>
              <a:t>年 始于我们的老前辈黄厚宽教授，发展壮大于 计算机科学与技术学科责任教授 于剑教授，</a:t>
            </a:r>
            <a:br>
              <a:rPr lang="en-US" altLang="zh-CN" sz="800" baseline="0" dirty="0"/>
            </a:br>
            <a:r>
              <a:rPr lang="zh-CN" altLang="en-US" sz="800" baseline="0" dirty="0"/>
              <a:t>经过近三十年的发展，研究所薪火传承，不断沉淀积累，目前已经培育出 一个北京市重点实验室、一个人人工能研究院、</a:t>
            </a:r>
            <a:br>
              <a:rPr lang="en-US" altLang="zh-CN" sz="800" baseline="0" dirty="0"/>
            </a:br>
            <a:r>
              <a:rPr lang="zh-CN" altLang="en-US" sz="800" baseline="0" dirty="0"/>
              <a:t>自</a:t>
            </a:r>
            <a:r>
              <a:rPr lang="en-US" altLang="zh-CN" sz="800" baseline="0" dirty="0"/>
              <a:t>1999</a:t>
            </a:r>
            <a:r>
              <a:rPr lang="zh-CN" altLang="en-US" sz="800" baseline="0" dirty="0"/>
              <a:t>年起 承担中国计算机学会人工智能与模式识别专委会挂靠单位。 </a:t>
            </a:r>
            <a:br>
              <a:rPr lang="en-US" altLang="zh-CN" sz="800" baseline="0" dirty="0"/>
            </a:br>
            <a:r>
              <a:rPr lang="zh-CN" altLang="en-US" sz="800" baseline="0" dirty="0"/>
              <a:t>四名学院二级单位主任，以及学院副院长一名。</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t>3</a:t>
            </a:fld>
            <a:endParaRPr lang="zh-CN" altLang="en-US"/>
          </a:p>
        </p:txBody>
      </p:sp>
    </p:spTree>
    <p:extLst>
      <p:ext uri="{BB962C8B-B14F-4D97-AF65-F5344CB8AC3E}">
        <p14:creationId xmlns:p14="http://schemas.microsoft.com/office/powerpoint/2010/main" val="74219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aseline="0" dirty="0"/>
              <a:t>研究所为同学们提供强身健体的丰富集体活动、定期举办的学术研讨或科研沙龙将为你们提供丰富精神粮食</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4</a:t>
            </a:fld>
            <a:endParaRPr lang="zh-CN" altLang="en-US"/>
          </a:p>
        </p:txBody>
      </p:sp>
    </p:spTree>
    <p:extLst>
      <p:ext uri="{BB962C8B-B14F-4D97-AF65-F5344CB8AC3E}">
        <p14:creationId xmlns:p14="http://schemas.microsoft.com/office/powerpoint/2010/main" val="1118777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aseline="0" dirty="0"/>
              <a:t>研究所为同学们提供强身健体的丰富集体活动、定期举办的学术研讨或科研沙龙将为你们提供丰富精神粮食</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5</a:t>
            </a:fld>
            <a:endParaRPr lang="zh-CN" altLang="en-US"/>
          </a:p>
        </p:txBody>
      </p:sp>
    </p:spTree>
    <p:extLst>
      <p:ext uri="{BB962C8B-B14F-4D97-AF65-F5344CB8AC3E}">
        <p14:creationId xmlns:p14="http://schemas.microsoft.com/office/powerpoint/2010/main" val="1135510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aseline="0" dirty="0"/>
              <a:t>研究所具备人才培养的各种条件：包括宽敞的空间、充足的计算资源、学生在读期间薪酬确保、亲如家人的师兄弟师姐妹将为你们带来各种人脉社会资源</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t>6</a:t>
            </a:fld>
            <a:endParaRPr lang="zh-CN" altLang="en-US"/>
          </a:p>
        </p:txBody>
      </p:sp>
    </p:spTree>
    <p:extLst>
      <p:ext uri="{BB962C8B-B14F-4D97-AF65-F5344CB8AC3E}">
        <p14:creationId xmlns:p14="http://schemas.microsoft.com/office/powerpoint/2010/main" val="74219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800" baseline="0" dirty="0"/>
              <a:t>研究所年度总体招生名额 包括 </a:t>
            </a:r>
            <a:r>
              <a:rPr lang="en-US" altLang="zh-CN" sz="800" baseline="0" dirty="0"/>
              <a:t>34</a:t>
            </a:r>
            <a:r>
              <a:rPr lang="zh-CN" altLang="en-US" sz="800" baseline="0" dirty="0"/>
              <a:t>名硕士研究生，</a:t>
            </a:r>
            <a:r>
              <a:rPr lang="en-US" altLang="zh-CN" sz="800" baseline="0" dirty="0"/>
              <a:t>12</a:t>
            </a:r>
            <a:r>
              <a:rPr lang="zh-CN" altLang="en-US" sz="800" baseline="0" dirty="0"/>
              <a:t>名博士研究生。 经过三至五年的研究生学习，你一定可以夯实机器学习基础理论、有机会攻克关键技术，积累丰富的项目经验，提升解决复杂问题的能力，收获友谊积累人脉，没准儿还能觅得爱情</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8</a:t>
            </a:fld>
            <a:endParaRPr lang="zh-CN" altLang="en-US"/>
          </a:p>
        </p:txBody>
      </p:sp>
    </p:spTree>
    <p:extLst>
      <p:ext uri="{BB962C8B-B14F-4D97-AF65-F5344CB8AC3E}">
        <p14:creationId xmlns:p14="http://schemas.microsoft.com/office/powerpoint/2010/main" val="1503257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研究所的核心定位在机器学习与认知计算，众所周知，机器学习 是人工智能的核心、智能化升级的根本途径，目前已受 科学界、工业界、乃至各国政府的高度重视</a:t>
            </a:r>
          </a:p>
        </p:txBody>
      </p:sp>
      <p:sp>
        <p:nvSpPr>
          <p:cNvPr id="4" name="灯片编号占位符 3"/>
          <p:cNvSpPr>
            <a:spLocks noGrp="1"/>
          </p:cNvSpPr>
          <p:nvPr>
            <p:ph type="sldNum" sz="quarter" idx="5"/>
          </p:nvPr>
        </p:nvSpPr>
        <p:spPr/>
        <p:txBody>
          <a:bodyPr/>
          <a:lstStyle/>
          <a:p>
            <a:fld id="{175D0B88-893A-40D6-82AD-981A58630CEC}" type="slidenum">
              <a:rPr lang="zh-CN" altLang="en-US" smtClean="0"/>
              <a:pPr/>
              <a:t>10</a:t>
            </a:fld>
            <a:endParaRPr lang="zh-CN" altLang="en-US"/>
          </a:p>
        </p:txBody>
      </p:sp>
    </p:spTree>
    <p:extLst>
      <p:ext uri="{BB962C8B-B14F-4D97-AF65-F5344CB8AC3E}">
        <p14:creationId xmlns:p14="http://schemas.microsoft.com/office/powerpoint/2010/main" val="2748511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在应用层面，包括 在各行业内 信息抽取和知识挖掘，比如中医临床、 互联网、国防 等领域 文本数据智能分析等</a:t>
            </a:r>
            <a:endParaRPr lang="en-US" altLang="zh-CN" dirty="0"/>
          </a:p>
        </p:txBody>
      </p:sp>
      <p:sp>
        <p:nvSpPr>
          <p:cNvPr id="4" name="灯片编号占位符 3"/>
          <p:cNvSpPr>
            <a:spLocks noGrp="1"/>
          </p:cNvSpPr>
          <p:nvPr>
            <p:ph type="sldNum" sz="quarter" idx="10"/>
          </p:nvPr>
        </p:nvSpPr>
        <p:spPr/>
        <p:txBody>
          <a:bodyPr/>
          <a:lstStyle/>
          <a:p>
            <a:pPr>
              <a:defRPr/>
            </a:pPr>
            <a:fld id="{FB230AB4-7DA6-4FE5-80F2-79955B2627E1}" type="slidenum">
              <a:rPr lang="en-US" altLang="zh-CN" smtClean="0"/>
              <a:t>12</a:t>
            </a:fld>
            <a:endParaRPr lang="en-US" altLang="zh-CN"/>
          </a:p>
        </p:txBody>
      </p:sp>
    </p:spTree>
    <p:extLst>
      <p:ext uri="{BB962C8B-B14F-4D97-AF65-F5344CB8AC3E}">
        <p14:creationId xmlns:p14="http://schemas.microsoft.com/office/powerpoint/2010/main" val="3338695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pic>
        <p:nvPicPr>
          <p:cNvPr id="7" name="Picture 1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6376" y="263706"/>
            <a:ext cx="1921933" cy="1799010"/>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标题 11"/>
          <p:cNvSpPr>
            <a:spLocks noGrp="1"/>
          </p:cNvSpPr>
          <p:nvPr>
            <p:ph type="title"/>
          </p:nvPr>
        </p:nvSpPr>
        <p:spPr>
          <a:xfrm>
            <a:off x="3538048" y="1234901"/>
            <a:ext cx="8064901" cy="470898"/>
          </a:xfrm>
        </p:spPr>
        <p:txBody>
          <a:bodyPr/>
          <a:lstStyle>
            <a:lvl1pPr algn="r">
              <a:defRPr sz="3600" b="1" i="0">
                <a:latin typeface="Microsoft YaHei" charset="-122"/>
                <a:ea typeface="Microsoft YaHei" charset="-122"/>
                <a:cs typeface="Microsoft YaHei" charset="-122"/>
              </a:defRPr>
            </a:lvl1pPr>
          </a:lstStyle>
          <a:p>
            <a:r>
              <a:rPr kumimoji="1" lang="zh-CN" altLang="en-US" dirty="0"/>
              <a:t>单击此处编辑母版标题样式</a:t>
            </a:r>
          </a:p>
        </p:txBody>
      </p:sp>
      <p:pic>
        <p:nvPicPr>
          <p:cNvPr id="5" name="图片 4">
            <a:extLst>
              <a:ext uri="{FF2B5EF4-FFF2-40B4-BE49-F238E27FC236}">
                <a16:creationId xmlns:a16="http://schemas.microsoft.com/office/drawing/2014/main" id="{2D52EC48-7FFB-4FE8-9B64-F72916214B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582160"/>
            <a:ext cx="12192000" cy="2275840"/>
          </a:xfrm>
          <a:prstGeom prst="rect">
            <a:avLst/>
          </a:prstGeom>
          <a:ln>
            <a:noFill/>
          </a:ln>
          <a:effectLst>
            <a:softEdge rad="112500"/>
          </a:effectLst>
        </p:spPr>
      </p:pic>
    </p:spTree>
    <p:extLst>
      <p:ext uri="{BB962C8B-B14F-4D97-AF65-F5344CB8AC3E}">
        <p14:creationId xmlns:p14="http://schemas.microsoft.com/office/powerpoint/2010/main" val="3176726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结尾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74525"/>
            <a:ext cx="12192000" cy="1983475"/>
          </a:xfrm>
          <a:prstGeom prst="rect">
            <a:avLst/>
          </a:prstGeom>
          <a:ln>
            <a:noFill/>
          </a:ln>
          <a:effectLst>
            <a:softEdge rad="112500"/>
          </a:effectLst>
        </p:spPr>
      </p:pic>
      <p:pic>
        <p:nvPicPr>
          <p:cNvPr id="4" name="Picture 10">
            <a:extLst>
              <a:ext uri="{FF2B5EF4-FFF2-40B4-BE49-F238E27FC236}">
                <a16:creationId xmlns:a16="http://schemas.microsoft.com/office/drawing/2014/main" id="{AA61BBFD-1186-4B35-A1CA-DF1AF0FF99A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015" y="96187"/>
            <a:ext cx="1356778" cy="1270001"/>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738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1" y="1060326"/>
            <a:ext cx="1557234"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22" name="Rectangle 2"/>
          <p:cNvSpPr>
            <a:spLocks noGrp="1" noChangeArrowheads="1"/>
          </p:cNvSpPr>
          <p:nvPr>
            <p:ph type="ctrTitle"/>
          </p:nvPr>
        </p:nvSpPr>
        <p:spPr>
          <a:xfrm>
            <a:off x="2520451" y="1447800"/>
            <a:ext cx="9347200" cy="443198"/>
          </a:xfrm>
        </p:spPr>
        <p:txBody>
          <a:bodyPr anchor="t"/>
          <a:lstStyle>
            <a:lvl1pPr>
              <a:lnSpc>
                <a:spcPct val="90000"/>
              </a:lnSpc>
              <a:spcBef>
                <a:spcPct val="20000"/>
              </a:spcBef>
              <a:spcAft>
                <a:spcPct val="20000"/>
              </a:spcAft>
              <a:defRPr sz="3200">
                <a:solidFill>
                  <a:srgbClr val="666666"/>
                </a:solidFill>
              </a:defRPr>
            </a:lvl1pPr>
          </a:lstStyle>
          <a:p>
            <a:pPr lvl="0"/>
            <a:r>
              <a:rPr lang="zh-CN" altLang="en-US" noProof="0"/>
              <a:t>单击此处编辑母版标题样式</a:t>
            </a:r>
            <a:endParaRPr lang="en-US" altLang="zh-CN" noProof="0" dirty="0"/>
          </a:p>
        </p:txBody>
      </p:sp>
      <p:sp>
        <p:nvSpPr>
          <p:cNvPr id="619523" name="Rectangle 3"/>
          <p:cNvSpPr>
            <a:spLocks noGrp="1" noChangeArrowheads="1"/>
          </p:cNvSpPr>
          <p:nvPr>
            <p:ph type="subTitle" idx="1"/>
          </p:nvPr>
        </p:nvSpPr>
        <p:spPr>
          <a:xfrm>
            <a:off x="2520451" y="1955800"/>
            <a:ext cx="9313333" cy="276999"/>
          </a:xfrm>
        </p:spPr>
        <p:txBody>
          <a:bodyPr>
            <a:spAutoFit/>
          </a:bodyPr>
          <a:lstStyle>
            <a:lvl1pPr marL="0" indent="0">
              <a:buFont typeface="Arial" pitchFamily="34" charset="0"/>
              <a:buNone/>
              <a:defRPr sz="1800" b="1"/>
            </a:lvl1pPr>
          </a:lstStyle>
          <a:p>
            <a:pPr lvl="0"/>
            <a:r>
              <a:rPr lang="zh-CN" altLang="en-US" noProof="0"/>
              <a:t>单击此处编辑母版副标题样式</a:t>
            </a:r>
            <a:endParaRPr lang="en-US" altLang="zh-CN" noProof="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51" y="4267200"/>
            <a:ext cx="11468100"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6835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标题幻灯片">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41126"/>
            <a:ext cx="12192000" cy="1983475"/>
          </a:xfrm>
          <a:prstGeom prst="rect">
            <a:avLst/>
          </a:prstGeom>
          <a:ln>
            <a:noFill/>
          </a:ln>
          <a:effectLst>
            <a:softEdge rad="112500"/>
          </a:effectLst>
        </p:spPr>
      </p:pic>
    </p:spTree>
    <p:extLst>
      <p:ext uri="{BB962C8B-B14F-4D97-AF65-F5344CB8AC3E}">
        <p14:creationId xmlns:p14="http://schemas.microsoft.com/office/powerpoint/2010/main" val="3033813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71372" y="218927"/>
            <a:ext cx="10464800" cy="470898"/>
          </a:xfr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5533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52322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479533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内容占位符 2"/>
          <p:cNvSpPr>
            <a:spLocks noGrp="1"/>
          </p:cNvSpPr>
          <p:nvPr>
            <p:ph sz="half" idx="1"/>
          </p:nvPr>
        </p:nvSpPr>
        <p:spPr>
          <a:xfrm>
            <a:off x="861485" y="1143000"/>
            <a:ext cx="5143500" cy="509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208185" y="1143000"/>
            <a:ext cx="5143500" cy="509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50153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19200" y="214902"/>
            <a:ext cx="10363200" cy="470898"/>
          </a:xfrm>
        </p:spPr>
        <p:txBody>
          <a:bodyPr/>
          <a:lstStyle>
            <a:lvl1pPr>
              <a:defRPr/>
            </a:lvl1pPr>
          </a:lstStyle>
          <a:p>
            <a:r>
              <a:rPr lang="zh-CN" altLang="en-US"/>
              <a:t>单击此处编辑母版标题样式</a:t>
            </a:r>
            <a:endParaRPr lang="zh-CN" altLang="en-US" dirty="0"/>
          </a:p>
        </p:txBody>
      </p:sp>
      <p:sp>
        <p:nvSpPr>
          <p:cNvPr id="3" name="文本占位符 2"/>
          <p:cNvSpPr>
            <a:spLocks noGrp="1"/>
          </p:cNvSpPr>
          <p:nvPr>
            <p:ph type="body" idx="1"/>
          </p:nvPr>
        </p:nvSpPr>
        <p:spPr>
          <a:xfrm>
            <a:off x="609600" y="936907"/>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1827777"/>
            <a:ext cx="5386917" cy="4298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93368" y="936907"/>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1827777"/>
            <a:ext cx="5389033" cy="42983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70175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93543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676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195918"/>
            <a:ext cx="10363200" cy="523220"/>
          </a:xfrm>
        </p:spPr>
        <p:txBody>
          <a:bodyPr/>
          <a:lstStyle>
            <a:lvl1pPr algn="l">
              <a:defRPr sz="40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4766733" y="1066801"/>
            <a:ext cx="6815667" cy="5059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066801"/>
            <a:ext cx="4011084" cy="5059363"/>
          </a:xfrm>
        </p:spPr>
        <p:txBody>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30293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5" name="Picture 1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4869" y="304800"/>
            <a:ext cx="1379748"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22" name="Rectangle 2"/>
          <p:cNvSpPr>
            <a:spLocks noGrp="1" noChangeArrowheads="1"/>
          </p:cNvSpPr>
          <p:nvPr>
            <p:ph type="ctrTitle"/>
          </p:nvPr>
        </p:nvSpPr>
        <p:spPr>
          <a:xfrm>
            <a:off x="2844800" y="593222"/>
            <a:ext cx="9347200" cy="498598"/>
          </a:xfrm>
        </p:spPr>
        <p:txBody>
          <a:bodyPr anchor="t"/>
          <a:lstStyle>
            <a:lvl1pPr>
              <a:lnSpc>
                <a:spcPct val="90000"/>
              </a:lnSpc>
              <a:spcBef>
                <a:spcPct val="20000"/>
              </a:spcBef>
              <a:spcAft>
                <a:spcPct val="20000"/>
              </a:spcAft>
              <a:defRPr sz="3600">
                <a:solidFill>
                  <a:srgbClr val="666666"/>
                </a:solidFill>
              </a:defRPr>
            </a:lvl1pPr>
          </a:lstStyle>
          <a:p>
            <a:pPr lvl="0"/>
            <a:r>
              <a:rPr lang="en-US" altLang="zh-CN" noProof="0" dirty="0"/>
              <a:t>Click to edit Master title style</a:t>
            </a:r>
          </a:p>
        </p:txBody>
      </p:sp>
      <p:sp>
        <p:nvSpPr>
          <p:cNvPr id="619523" name="Rectangle 3"/>
          <p:cNvSpPr>
            <a:spLocks noGrp="1" noChangeArrowheads="1"/>
          </p:cNvSpPr>
          <p:nvPr>
            <p:ph type="subTitle" idx="1"/>
          </p:nvPr>
        </p:nvSpPr>
        <p:spPr>
          <a:xfrm>
            <a:off x="2844802" y="1101224"/>
            <a:ext cx="9313333" cy="409343"/>
          </a:xfrm>
        </p:spPr>
        <p:txBody>
          <a:bodyPr>
            <a:spAutoFit/>
          </a:bodyPr>
          <a:lstStyle>
            <a:lvl1pPr marL="0" indent="0">
              <a:buFont typeface="Arial" pitchFamily="34" charset="0"/>
              <a:buNone/>
              <a:defRPr sz="2800" b="1"/>
            </a:lvl1pPr>
          </a:lstStyle>
          <a:p>
            <a:pPr lvl="0"/>
            <a:r>
              <a:rPr lang="en-US" altLang="zh-CN" noProof="0" dirty="0"/>
              <a:t>Click to edit Master subtitle style</a:t>
            </a:r>
          </a:p>
        </p:txBody>
      </p:sp>
    </p:spTree>
    <p:extLst>
      <p:ext uri="{BB962C8B-B14F-4D97-AF65-F5344CB8AC3E}">
        <p14:creationId xmlns:p14="http://schemas.microsoft.com/office/powerpoint/2010/main" val="1874499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297083" y="181105"/>
            <a:ext cx="10464800" cy="470898"/>
          </a:xfrm>
        </p:spPr>
        <p:txBody>
          <a:bodyPr/>
          <a:lstStyle/>
          <a:p>
            <a:r>
              <a:rPr lang="zh-CN" altLang="en-US" dirty="0"/>
              <a:t>单击此处编辑母版标题样式</a:t>
            </a:r>
          </a:p>
        </p:txBody>
      </p:sp>
      <p:sp>
        <p:nvSpPr>
          <p:cNvPr id="3" name="表格占位符 2"/>
          <p:cNvSpPr>
            <a:spLocks noGrp="1"/>
          </p:cNvSpPr>
          <p:nvPr>
            <p:ph type="tbl" idx="1"/>
          </p:nvPr>
        </p:nvSpPr>
        <p:spPr>
          <a:xfrm>
            <a:off x="861484" y="1025496"/>
            <a:ext cx="10490200" cy="5210205"/>
          </a:xfrm>
        </p:spPr>
        <p:txBody>
          <a:bodyPr/>
          <a:lstStyle/>
          <a:p>
            <a:pPr lvl="0"/>
            <a:r>
              <a:rPr lang="zh-CN" altLang="en-US" noProof="0"/>
              <a:t>单击图标添加表格</a:t>
            </a:r>
          </a:p>
        </p:txBody>
      </p:sp>
    </p:spTree>
    <p:extLst>
      <p:ext uri="{BB962C8B-B14F-4D97-AF65-F5344CB8AC3E}">
        <p14:creationId xmlns:p14="http://schemas.microsoft.com/office/powerpoint/2010/main" val="4067029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19200" y="209550"/>
            <a:ext cx="10464800" cy="471488"/>
          </a:xfrm>
        </p:spPr>
        <p:txBody>
          <a:bodyPr/>
          <a:lstStyle/>
          <a:p>
            <a:r>
              <a:rPr lang="zh-CN" altLang="en-US"/>
              <a:t>单击此处编辑母版标题样式</a:t>
            </a:r>
          </a:p>
        </p:txBody>
      </p:sp>
    </p:spTree>
    <p:extLst>
      <p:ext uri="{BB962C8B-B14F-4D97-AF65-F5344CB8AC3E}">
        <p14:creationId xmlns:p14="http://schemas.microsoft.com/office/powerpoint/2010/main" val="3402130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52322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19718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41782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a:xfrm>
            <a:off x="569720" y="1044735"/>
            <a:ext cx="11114280" cy="5304790"/>
          </a:xfrm>
        </p:spPr>
        <p:txBody>
          <a:bodyPr/>
          <a:lstStyle>
            <a:lvl1pPr eaLnBrk="1" hangingPunct="1">
              <a:lnSpc>
                <a:spcPct val="100000"/>
              </a:lnSpc>
              <a:spcBef>
                <a:spcPts val="600"/>
              </a:spcBef>
              <a:spcAft>
                <a:spcPts val="600"/>
              </a:spcAft>
              <a:defRPr b="1"/>
            </a:lvl1pPr>
            <a:lvl2pPr eaLnBrk="1" hangingPunct="1">
              <a:lnSpc>
                <a:spcPct val="100000"/>
              </a:lnSpc>
              <a:spcBef>
                <a:spcPts val="600"/>
              </a:spcBef>
              <a:spcAft>
                <a:spcPts val="600"/>
              </a:spcAft>
              <a:defRPr b="1"/>
            </a:lvl2pPr>
            <a:lvl3pPr eaLnBrk="1" hangingPunct="1">
              <a:lnSpc>
                <a:spcPct val="100000"/>
              </a:lnSpc>
              <a:spcBef>
                <a:spcPts val="600"/>
              </a:spcBef>
              <a:spcAft>
                <a:spcPts val="600"/>
              </a:spcAft>
              <a:defRPr b="1"/>
            </a:lvl3pPr>
            <a:lvl4pPr eaLnBrk="1" hangingPunct="1">
              <a:lnSpc>
                <a:spcPct val="100000"/>
              </a:lnSpc>
              <a:spcBef>
                <a:spcPts val="600"/>
              </a:spcBef>
              <a:spcAft>
                <a:spcPts val="600"/>
              </a:spcAft>
              <a:defRPr b="1"/>
            </a:lvl4pPr>
            <a:lvl5pPr eaLnBrk="1" hangingPunct="1">
              <a:lnSpc>
                <a:spcPct val="100000"/>
              </a:lnSpc>
              <a:spcBef>
                <a:spcPts val="600"/>
              </a:spcBef>
              <a:spcAft>
                <a:spcPts val="600"/>
              </a:spcAft>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0853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178827"/>
            <a:ext cx="10363200" cy="523220"/>
          </a:xfrm>
        </p:spPr>
        <p:txBody>
          <a:bodyPr/>
          <a:lstStyle>
            <a:lvl1pPr algn="l">
              <a:defRPr sz="4000" b="1"/>
            </a:lvl1pPr>
          </a:lstStyle>
          <a:p>
            <a:r>
              <a:rPr lang="zh-CN" altLang="en-US" dirty="0"/>
              <a:t>单击此处编辑母版标题样式</a:t>
            </a:r>
          </a:p>
        </p:txBody>
      </p:sp>
      <p:sp>
        <p:nvSpPr>
          <p:cNvPr id="3" name="内容占位符 2"/>
          <p:cNvSpPr>
            <a:spLocks noGrp="1"/>
          </p:cNvSpPr>
          <p:nvPr>
            <p:ph idx="1"/>
          </p:nvPr>
        </p:nvSpPr>
        <p:spPr>
          <a:xfrm>
            <a:off x="4766733" y="1066805"/>
            <a:ext cx="6815667" cy="5059363"/>
          </a:xfrm>
        </p:spPr>
        <p:txBody>
          <a:bodyPr/>
          <a:lstStyle>
            <a:lvl1pPr>
              <a:defRPr sz="3200" b="1"/>
            </a:lvl1pPr>
            <a:lvl2pPr>
              <a:defRPr sz="2800" b="1"/>
            </a:lvl2pPr>
            <a:lvl3pPr>
              <a:defRPr sz="2400" b="1"/>
            </a:lvl3pPr>
            <a:lvl4pPr>
              <a:defRPr sz="2000" b="1"/>
            </a:lvl4pPr>
            <a:lvl5pPr>
              <a:defRPr sz="2000" b="1"/>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609603" y="1066805"/>
            <a:ext cx="4011084" cy="5059363"/>
          </a:xfrm>
        </p:spPr>
        <p:txBody>
          <a:bodyPr/>
          <a:lstStyle>
            <a:lvl1pPr marL="0" indent="0">
              <a:buNone/>
              <a:defRPr sz="2800" b="1"/>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dirty="0"/>
              <a:t>单击此处编辑母版文本样式</a:t>
            </a:r>
          </a:p>
        </p:txBody>
      </p:sp>
    </p:spTree>
    <p:extLst>
      <p:ext uri="{BB962C8B-B14F-4D97-AF65-F5344CB8AC3E}">
        <p14:creationId xmlns:p14="http://schemas.microsoft.com/office/powerpoint/2010/main" val="62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sz="half" idx="1"/>
          </p:nvPr>
        </p:nvSpPr>
        <p:spPr>
          <a:xfrm>
            <a:off x="410197" y="1143000"/>
            <a:ext cx="5557732" cy="5257800"/>
          </a:xfrm>
        </p:spPr>
        <p:txBody>
          <a:bodyPr/>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246863" y="1143000"/>
            <a:ext cx="5557732" cy="5257800"/>
          </a:xfrm>
        </p:spPr>
        <p:txBody>
          <a:bodyPr/>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131318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342660" y="240925"/>
            <a:ext cx="10464800" cy="470898"/>
          </a:xfrm>
        </p:spPr>
        <p:txBody>
          <a:bodyPr/>
          <a:lstStyle/>
          <a:p>
            <a:r>
              <a:rPr lang="zh-CN" altLang="en-US" dirty="0"/>
              <a:t>单击此处编辑母版标题样式</a:t>
            </a:r>
          </a:p>
        </p:txBody>
      </p:sp>
      <p:sp>
        <p:nvSpPr>
          <p:cNvPr id="3" name="表格占位符 2"/>
          <p:cNvSpPr>
            <a:spLocks noGrp="1"/>
          </p:cNvSpPr>
          <p:nvPr>
            <p:ph type="tbl" idx="1"/>
          </p:nvPr>
        </p:nvSpPr>
        <p:spPr>
          <a:xfrm>
            <a:off x="489959" y="1139261"/>
            <a:ext cx="11405787" cy="5150444"/>
          </a:xfrm>
        </p:spPr>
        <p:txBody>
          <a:bodyPr/>
          <a:lstStyle/>
          <a:p>
            <a:pPr lvl="0"/>
            <a:endParaRPr lang="zh-CN" altLang="en-US" noProof="0"/>
          </a:p>
        </p:txBody>
      </p:sp>
    </p:spTree>
    <p:extLst>
      <p:ext uri="{BB962C8B-B14F-4D97-AF65-F5344CB8AC3E}">
        <p14:creationId xmlns:p14="http://schemas.microsoft.com/office/powerpoint/2010/main" val="156315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541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1065376" y="199797"/>
            <a:ext cx="10464800" cy="47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en-US" altLang="zh-CN" dirty="0"/>
              <a:t>Click to Edit Master Title Style</a:t>
            </a:r>
          </a:p>
        </p:txBody>
      </p:sp>
      <p:sp>
        <p:nvSpPr>
          <p:cNvPr id="1028" name="Rectangle 4"/>
          <p:cNvSpPr>
            <a:spLocks noGrp="1" noChangeArrowheads="1"/>
          </p:cNvSpPr>
          <p:nvPr>
            <p:ph type="body" idx="1"/>
          </p:nvPr>
        </p:nvSpPr>
        <p:spPr bwMode="auto">
          <a:xfrm>
            <a:off x="501355" y="1044735"/>
            <a:ext cx="11182645" cy="533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pic>
        <p:nvPicPr>
          <p:cNvPr id="11" name="Picture 10"/>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0" y="0"/>
            <a:ext cx="863125" cy="83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接连接符 3"/>
          <p:cNvCxnSpPr/>
          <p:nvPr userDrawn="1"/>
        </p:nvCxnSpPr>
        <p:spPr bwMode="auto">
          <a:xfrm>
            <a:off x="0" y="888763"/>
            <a:ext cx="12192000" cy="1"/>
          </a:xfrm>
          <a:prstGeom prst="line">
            <a:avLst/>
          </a:prstGeom>
          <a:noFill/>
          <a:ln w="38100" cap="flat" cmpd="sng" algn="ctr">
            <a:gradFill flip="none" rotWithShape="1">
              <a:gsLst>
                <a:gs pos="0">
                  <a:schemeClr val="accent1">
                    <a:lumMod val="5000"/>
                    <a:lumOff val="95000"/>
                  </a:schemeClr>
                </a:gs>
                <a:gs pos="36000">
                  <a:srgbClr val="002060"/>
                </a:gs>
                <a:gs pos="83000">
                  <a:schemeClr val="accent1">
                    <a:lumMod val="45000"/>
                    <a:lumOff val="55000"/>
                  </a:schemeClr>
                </a:gs>
                <a:gs pos="100000">
                  <a:schemeClr val="accent1">
                    <a:lumMod val="30000"/>
                    <a:lumOff val="70000"/>
                  </a:schemeClr>
                </a:gs>
              </a:gsLst>
              <a:lin ang="13500000" scaled="1"/>
              <a:tileRect/>
            </a:gra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53493564"/>
      </p:ext>
    </p:extLst>
  </p:cSld>
  <p:clrMap bg1="lt1" tx1="dk1" bg2="lt2" tx2="dk2" accent1="accent1" accent2="accent2" accent3="accent3" accent4="accent4" accent5="accent5" accent6="accent6" hlink="hlink" folHlink="folHlink"/>
  <p:sldLayoutIdLst>
    <p:sldLayoutId id="2147483705" r:id="rId1"/>
    <p:sldLayoutId id="2147483661" r:id="rId2"/>
    <p:sldLayoutId id="2147483664" r:id="rId3"/>
    <p:sldLayoutId id="2147483667" r:id="rId4"/>
    <p:sldLayoutId id="2147483663" r:id="rId5"/>
    <p:sldLayoutId id="2147483669" r:id="rId6"/>
    <p:sldLayoutId id="2147483665" r:id="rId7"/>
    <p:sldLayoutId id="2147483673" r:id="rId8"/>
    <p:sldLayoutId id="2147483668" r:id="rId9"/>
    <p:sldLayoutId id="2147483662" r:id="rId10"/>
  </p:sldLayoutIdLst>
  <p:hf hdr="0" ftr="0" dt="0"/>
  <p:txStyles>
    <p:titleStyle>
      <a:lvl1pPr algn="l" rtl="0" eaLnBrk="0" fontAlgn="base" hangingPunct="0">
        <a:lnSpc>
          <a:spcPct val="85000"/>
        </a:lnSpc>
        <a:spcBef>
          <a:spcPct val="0"/>
        </a:spcBef>
        <a:spcAft>
          <a:spcPct val="0"/>
        </a:spcAft>
        <a:defRPr sz="3600" b="1">
          <a:solidFill>
            <a:srgbClr val="002060"/>
          </a:solidFill>
          <a:latin typeface="微软雅黑" panose="020B0503020204020204" pitchFamily="34" charset="-122"/>
          <a:ea typeface="微软雅黑" panose="020B0503020204020204" pitchFamily="34" charset="-122"/>
          <a:cs typeface="+mj-cs"/>
        </a:defRPr>
      </a:lvl1pPr>
      <a:lvl2pPr algn="l" rtl="0" eaLnBrk="0" fontAlgn="base" hangingPunct="0">
        <a:lnSpc>
          <a:spcPct val="85000"/>
        </a:lnSpc>
        <a:spcBef>
          <a:spcPct val="0"/>
        </a:spcBef>
        <a:spcAft>
          <a:spcPct val="0"/>
        </a:spcAft>
        <a:defRPr sz="2400" b="1">
          <a:solidFill>
            <a:schemeClr val="accent1"/>
          </a:solidFill>
          <a:latin typeface="Arial" pitchFamily="34" charset="0"/>
        </a:defRPr>
      </a:lvl2pPr>
      <a:lvl3pPr algn="l" rtl="0" eaLnBrk="0" fontAlgn="base" hangingPunct="0">
        <a:lnSpc>
          <a:spcPct val="85000"/>
        </a:lnSpc>
        <a:spcBef>
          <a:spcPct val="0"/>
        </a:spcBef>
        <a:spcAft>
          <a:spcPct val="0"/>
        </a:spcAft>
        <a:defRPr sz="2400" b="1">
          <a:solidFill>
            <a:schemeClr val="accent1"/>
          </a:solidFill>
          <a:latin typeface="Arial" pitchFamily="34" charset="0"/>
        </a:defRPr>
      </a:lvl3pPr>
      <a:lvl4pPr algn="l" rtl="0" eaLnBrk="0" fontAlgn="base" hangingPunct="0">
        <a:lnSpc>
          <a:spcPct val="85000"/>
        </a:lnSpc>
        <a:spcBef>
          <a:spcPct val="0"/>
        </a:spcBef>
        <a:spcAft>
          <a:spcPct val="0"/>
        </a:spcAft>
        <a:defRPr sz="2400" b="1">
          <a:solidFill>
            <a:schemeClr val="accent1"/>
          </a:solidFill>
          <a:latin typeface="Arial" pitchFamily="34" charset="0"/>
        </a:defRPr>
      </a:lvl4pPr>
      <a:lvl5pPr algn="l" rtl="0" eaLnBrk="0" fontAlgn="base" hangingPunct="0">
        <a:lnSpc>
          <a:spcPct val="85000"/>
        </a:lnSpc>
        <a:spcBef>
          <a:spcPct val="0"/>
        </a:spcBef>
        <a:spcAft>
          <a:spcPct val="0"/>
        </a:spcAft>
        <a:defRPr sz="2400" b="1">
          <a:solidFill>
            <a:schemeClr val="accent1"/>
          </a:solidFill>
          <a:latin typeface="Arial" pitchFamily="34" charset="0"/>
        </a:defRPr>
      </a:lvl5pPr>
      <a:lvl6pPr marL="457189" algn="l" rtl="0" fontAlgn="base">
        <a:lnSpc>
          <a:spcPct val="85000"/>
        </a:lnSpc>
        <a:spcBef>
          <a:spcPct val="0"/>
        </a:spcBef>
        <a:spcAft>
          <a:spcPct val="0"/>
        </a:spcAft>
        <a:defRPr sz="2400" b="1">
          <a:solidFill>
            <a:schemeClr val="accent1"/>
          </a:solidFill>
          <a:latin typeface="Arial" pitchFamily="34" charset="0"/>
        </a:defRPr>
      </a:lvl6pPr>
      <a:lvl7pPr marL="914377" algn="l" rtl="0" fontAlgn="base">
        <a:lnSpc>
          <a:spcPct val="85000"/>
        </a:lnSpc>
        <a:spcBef>
          <a:spcPct val="0"/>
        </a:spcBef>
        <a:spcAft>
          <a:spcPct val="0"/>
        </a:spcAft>
        <a:defRPr sz="2400" b="1">
          <a:solidFill>
            <a:schemeClr val="accent1"/>
          </a:solidFill>
          <a:latin typeface="Arial" pitchFamily="34" charset="0"/>
        </a:defRPr>
      </a:lvl7pPr>
      <a:lvl8pPr marL="1371566" algn="l" rtl="0" fontAlgn="base">
        <a:lnSpc>
          <a:spcPct val="85000"/>
        </a:lnSpc>
        <a:spcBef>
          <a:spcPct val="0"/>
        </a:spcBef>
        <a:spcAft>
          <a:spcPct val="0"/>
        </a:spcAft>
        <a:defRPr sz="2400" b="1">
          <a:solidFill>
            <a:schemeClr val="accent1"/>
          </a:solidFill>
          <a:latin typeface="Arial" pitchFamily="34" charset="0"/>
        </a:defRPr>
      </a:lvl8pPr>
      <a:lvl9pPr marL="1828754" algn="l" rtl="0" fontAlgn="base">
        <a:lnSpc>
          <a:spcPct val="85000"/>
        </a:lnSpc>
        <a:spcBef>
          <a:spcPct val="0"/>
        </a:spcBef>
        <a:spcAft>
          <a:spcPct val="0"/>
        </a:spcAft>
        <a:defRPr sz="2400" b="1">
          <a:solidFill>
            <a:schemeClr val="accent1"/>
          </a:solidFill>
          <a:latin typeface="Arial" pitchFamily="34" charset="0"/>
        </a:defRPr>
      </a:lvl9pPr>
    </p:titleStyle>
    <p:bodyStyle>
      <a:lvl1pPr marL="292093" indent="-292093" algn="l" rtl="0" eaLnBrk="0" fontAlgn="base" hangingPunct="0">
        <a:lnSpc>
          <a:spcPct val="95000"/>
        </a:lnSpc>
        <a:spcBef>
          <a:spcPct val="60000"/>
        </a:spcBef>
        <a:spcAft>
          <a:spcPct val="15000"/>
        </a:spcAft>
        <a:buClr>
          <a:srgbClr val="0070C0"/>
        </a:buClr>
        <a:buSzPct val="80000"/>
        <a:buFont typeface="Arial" pitchFamily="34" charset="0"/>
        <a:buChar char="►"/>
        <a:defRPr sz="2800" b="1">
          <a:solidFill>
            <a:srgbClr val="080808"/>
          </a:solidFill>
          <a:latin typeface="微软雅黑" panose="020B0503020204020204" pitchFamily="34" charset="-122"/>
          <a:ea typeface="微软雅黑" panose="020B0503020204020204" pitchFamily="34" charset="-122"/>
          <a:cs typeface="+mn-cs"/>
        </a:defRPr>
      </a:lvl1pPr>
      <a:lvl2pPr marL="685783" indent="-279393" algn="l" rtl="0" eaLnBrk="0" fontAlgn="base" hangingPunct="0">
        <a:lnSpc>
          <a:spcPct val="95000"/>
        </a:lnSpc>
        <a:spcBef>
          <a:spcPct val="30000"/>
        </a:spcBef>
        <a:spcAft>
          <a:spcPct val="0"/>
        </a:spcAft>
        <a:buClr>
          <a:srgbClr val="6699FF"/>
        </a:buClr>
        <a:buFont typeface="Arial" pitchFamily="34" charset="0"/>
        <a:buChar char="●"/>
        <a:defRPr sz="2400" b="1">
          <a:solidFill>
            <a:srgbClr val="080808"/>
          </a:solidFill>
          <a:latin typeface="微软雅黑" panose="020B0503020204020204" pitchFamily="34" charset="-122"/>
          <a:ea typeface="微软雅黑" panose="020B0503020204020204" pitchFamily="34" charset="-122"/>
        </a:defRPr>
      </a:lvl2pPr>
      <a:lvl3pPr marL="1023913" indent="-223833" algn="l" rtl="0" eaLnBrk="0" fontAlgn="base" hangingPunct="0">
        <a:lnSpc>
          <a:spcPct val="95000"/>
        </a:lnSpc>
        <a:spcBef>
          <a:spcPct val="40000"/>
        </a:spcBef>
        <a:spcAft>
          <a:spcPct val="0"/>
        </a:spcAft>
        <a:buClr>
          <a:srgbClr val="66FFFF"/>
        </a:buClr>
        <a:buFont typeface="Arial" pitchFamily="34" charset="0"/>
        <a:buChar char="○"/>
        <a:defRPr sz="2000" b="1">
          <a:solidFill>
            <a:srgbClr val="080808"/>
          </a:solidFill>
          <a:latin typeface="微软雅黑" panose="020B0503020204020204" pitchFamily="34" charset="-122"/>
          <a:ea typeface="微软雅黑" panose="020B0503020204020204" pitchFamily="34" charset="-122"/>
        </a:defRPr>
      </a:lvl3pPr>
      <a:lvl4pPr marL="1371566" indent="-233357" algn="l" rtl="0" eaLnBrk="0" fontAlgn="base" hangingPunct="0">
        <a:lnSpc>
          <a:spcPct val="95000"/>
        </a:lnSpc>
        <a:spcBef>
          <a:spcPct val="50000"/>
        </a:spcBef>
        <a:spcAft>
          <a:spcPct val="0"/>
        </a:spcAft>
        <a:buClr>
          <a:srgbClr val="999999"/>
        </a:buClr>
        <a:buSzPct val="120000"/>
        <a:buFont typeface="Arial" pitchFamily="34" charset="0"/>
        <a:buChar char="+"/>
        <a:defRPr sz="1800" b="1">
          <a:solidFill>
            <a:srgbClr val="080808"/>
          </a:solidFill>
          <a:latin typeface="微软雅黑" panose="020B0503020204020204" pitchFamily="34" charset="-122"/>
          <a:ea typeface="微软雅黑" panose="020B0503020204020204" pitchFamily="34" charset="-122"/>
        </a:defRPr>
      </a:lvl4pPr>
      <a:lvl5pPr marL="1709696" indent="-223833" algn="l" rtl="0" eaLnBrk="0" fontAlgn="base" hangingPunct="0">
        <a:lnSpc>
          <a:spcPct val="95000"/>
        </a:lnSpc>
        <a:spcBef>
          <a:spcPct val="50000"/>
        </a:spcBef>
        <a:spcAft>
          <a:spcPct val="0"/>
        </a:spcAft>
        <a:buClr>
          <a:srgbClr val="999999"/>
        </a:buClr>
        <a:buFont typeface="Arial" pitchFamily="34" charset="0"/>
        <a:buChar char="–"/>
        <a:defRPr sz="1800" b="1">
          <a:solidFill>
            <a:srgbClr val="080808"/>
          </a:solidFill>
          <a:latin typeface="微软雅黑" panose="020B0503020204020204" pitchFamily="34" charset="-122"/>
          <a:ea typeface="微软雅黑" panose="020B0503020204020204" pitchFamily="34" charset="-122"/>
        </a:defRPr>
      </a:lvl5pPr>
      <a:lvl6pPr marL="2166884" indent="-223833" algn="l" rtl="0" fontAlgn="base">
        <a:lnSpc>
          <a:spcPct val="95000"/>
        </a:lnSpc>
        <a:spcBef>
          <a:spcPct val="50000"/>
        </a:spcBef>
        <a:spcAft>
          <a:spcPct val="0"/>
        </a:spcAft>
        <a:buClr>
          <a:srgbClr val="999999"/>
        </a:buClr>
        <a:buFont typeface="Arial" pitchFamily="34" charset="0"/>
        <a:buChar char="–"/>
        <a:defRPr sz="1600">
          <a:solidFill>
            <a:schemeClr val="accent1"/>
          </a:solidFill>
          <a:latin typeface="+mn-lt"/>
        </a:defRPr>
      </a:lvl6pPr>
      <a:lvl7pPr marL="2624073" indent="-223833" algn="l" rtl="0" fontAlgn="base">
        <a:lnSpc>
          <a:spcPct val="95000"/>
        </a:lnSpc>
        <a:spcBef>
          <a:spcPct val="50000"/>
        </a:spcBef>
        <a:spcAft>
          <a:spcPct val="0"/>
        </a:spcAft>
        <a:buClr>
          <a:srgbClr val="999999"/>
        </a:buClr>
        <a:buFont typeface="Arial" pitchFamily="34" charset="0"/>
        <a:buChar char="–"/>
        <a:defRPr sz="1600">
          <a:solidFill>
            <a:schemeClr val="accent1"/>
          </a:solidFill>
          <a:latin typeface="+mn-lt"/>
        </a:defRPr>
      </a:lvl7pPr>
      <a:lvl8pPr marL="3081262" indent="-223833" algn="l" rtl="0" fontAlgn="base">
        <a:lnSpc>
          <a:spcPct val="95000"/>
        </a:lnSpc>
        <a:spcBef>
          <a:spcPct val="50000"/>
        </a:spcBef>
        <a:spcAft>
          <a:spcPct val="0"/>
        </a:spcAft>
        <a:buClr>
          <a:srgbClr val="999999"/>
        </a:buClr>
        <a:buFont typeface="Arial" pitchFamily="34" charset="0"/>
        <a:buChar char="–"/>
        <a:defRPr sz="1600">
          <a:solidFill>
            <a:schemeClr val="accent1"/>
          </a:solidFill>
          <a:latin typeface="+mn-lt"/>
        </a:defRPr>
      </a:lvl8pPr>
      <a:lvl9pPr marL="3538450" indent="-223833" algn="l" rtl="0" fontAlgn="base">
        <a:lnSpc>
          <a:spcPct val="95000"/>
        </a:lnSpc>
        <a:spcBef>
          <a:spcPct val="50000"/>
        </a:spcBef>
        <a:spcAft>
          <a:spcPct val="0"/>
        </a:spcAft>
        <a:buClr>
          <a:srgbClr val="999999"/>
        </a:buClr>
        <a:buFont typeface="Arial" pitchFamily="34" charset="0"/>
        <a:buChar char="–"/>
        <a:defRPr sz="1600">
          <a:solidFill>
            <a:schemeClr val="accent1"/>
          </a:solidFill>
          <a:latin typeface="+mn-lt"/>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1219200" y="210381"/>
            <a:ext cx="10464800" cy="47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zh-CN" altLang="en-US" dirty="0"/>
              <a:t>单击此处编辑母版标题样式</a:t>
            </a:r>
            <a:endParaRPr lang="en-US" altLang="zh-CN" dirty="0"/>
          </a:p>
        </p:txBody>
      </p:sp>
      <p:sp>
        <p:nvSpPr>
          <p:cNvPr id="1028" name="Rectangle 4"/>
          <p:cNvSpPr>
            <a:spLocks noGrp="1" noChangeArrowheads="1"/>
          </p:cNvSpPr>
          <p:nvPr>
            <p:ph type="body" idx="1"/>
          </p:nvPr>
        </p:nvSpPr>
        <p:spPr bwMode="auto">
          <a:xfrm>
            <a:off x="444381" y="1027642"/>
            <a:ext cx="11239619" cy="534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pic>
        <p:nvPicPr>
          <p:cNvPr id="11"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863125" cy="83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接连接符 3"/>
          <p:cNvCxnSpPr/>
          <p:nvPr/>
        </p:nvCxnSpPr>
        <p:spPr bwMode="auto">
          <a:xfrm>
            <a:off x="0" y="871670"/>
            <a:ext cx="12192000" cy="1"/>
          </a:xfrm>
          <a:prstGeom prst="line">
            <a:avLst/>
          </a:prstGeom>
          <a:noFill/>
          <a:ln w="38100" cap="flat" cmpd="sng" algn="ctr">
            <a:gradFill flip="none" rotWithShape="1">
              <a:gsLst>
                <a:gs pos="0">
                  <a:schemeClr val="accent1">
                    <a:lumMod val="5000"/>
                    <a:lumOff val="95000"/>
                  </a:schemeClr>
                </a:gs>
                <a:gs pos="36000">
                  <a:srgbClr val="002060"/>
                </a:gs>
                <a:gs pos="83000">
                  <a:schemeClr val="accent1">
                    <a:lumMod val="45000"/>
                    <a:lumOff val="55000"/>
                  </a:schemeClr>
                </a:gs>
                <a:gs pos="100000">
                  <a:schemeClr val="accent1">
                    <a:lumMod val="30000"/>
                    <a:lumOff val="70000"/>
                  </a:schemeClr>
                </a:gs>
              </a:gsLst>
              <a:lin ang="13500000" scaled="1"/>
              <a:tileRect/>
            </a:gra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Line 8"/>
          <p:cNvSpPr>
            <a:spLocks noChangeShapeType="1"/>
          </p:cNvSpPr>
          <p:nvPr userDrawn="1"/>
        </p:nvSpPr>
        <p:spPr bwMode="gray">
          <a:xfrm>
            <a:off x="0" y="6469886"/>
            <a:ext cx="12192000" cy="1"/>
          </a:xfrm>
          <a:prstGeom prst="line">
            <a:avLst/>
          </a:prstGeom>
          <a:noFill/>
          <a:ln w="44450">
            <a:gradFill>
              <a:gsLst>
                <a:gs pos="0">
                  <a:srgbClr val="F1F1F1"/>
                </a:gs>
                <a:gs pos="28416">
                  <a:srgbClr val="E0E0E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buClr>
                <a:srgbClr val="D51203"/>
              </a:buClr>
              <a:buSzPct val="80000"/>
              <a:buFont typeface="Wingdings" pitchFamily="2" charset="2"/>
              <a:buChar char="n"/>
            </a:pPr>
            <a:endParaRPr lang="zh-CN" altLang="en-US" sz="2800">
              <a:solidFill>
                <a:srgbClr val="333333"/>
              </a:solidFill>
            </a:endParaRPr>
          </a:p>
        </p:txBody>
      </p:sp>
      <p:sp>
        <p:nvSpPr>
          <p:cNvPr id="13" name="TextBox 2"/>
          <p:cNvSpPr txBox="1"/>
          <p:nvPr userDrawn="1"/>
        </p:nvSpPr>
        <p:spPr>
          <a:xfrm>
            <a:off x="1" y="6514897"/>
            <a:ext cx="4565649" cy="307777"/>
          </a:xfrm>
          <a:prstGeom prst="rect">
            <a:avLst/>
          </a:prstGeom>
          <a:noFill/>
        </p:spPr>
        <p:txBody>
          <a:bodyPr wrap="square" rtlCol="0" anchor="ctr">
            <a:spAutoFit/>
          </a:bodyPr>
          <a:lstStyle/>
          <a:p>
            <a:pPr fontAlgn="base">
              <a:spcBef>
                <a:spcPct val="20000"/>
              </a:spcBef>
              <a:spcAft>
                <a:spcPct val="0"/>
              </a:spcAft>
              <a:buClr>
                <a:srgbClr val="D51203"/>
              </a:buClr>
              <a:buSzPct val="80000"/>
              <a:buFont typeface="Wingdings" pitchFamily="2" charset="2"/>
              <a:buNone/>
              <a:defRPr/>
            </a:pPr>
            <a:r>
              <a:rPr lang="zh-CN" altLang="en-US" sz="1400" b="1" dirty="0">
                <a:solidFill>
                  <a:srgbClr val="FF0000"/>
                </a:solidFill>
              </a:rPr>
              <a:t>北京交通大学</a:t>
            </a:r>
          </a:p>
        </p:txBody>
      </p:sp>
      <p:sp>
        <p:nvSpPr>
          <p:cNvPr id="14" name="TextBox 2"/>
          <p:cNvSpPr txBox="1"/>
          <p:nvPr userDrawn="1"/>
        </p:nvSpPr>
        <p:spPr>
          <a:xfrm>
            <a:off x="6679488" y="6530285"/>
            <a:ext cx="5398568" cy="276999"/>
          </a:xfrm>
          <a:prstGeom prst="rect">
            <a:avLst/>
          </a:prstGeom>
          <a:noFill/>
        </p:spPr>
        <p:txBody>
          <a:bodyPr wrap="square" rtlCol="0" anchor="ctr">
            <a:spAutoFit/>
          </a:bodyPr>
          <a:lstStyle>
            <a:defPPr>
              <a:defRPr lang="en-US"/>
            </a:defPPr>
            <a:lvl1pPr marL="0" marR="0" indent="0" defTabSz="914400" eaLnBrk="1" latinLnBrk="0" hangingPunct="1">
              <a:lnSpc>
                <a:spcPct val="100000"/>
              </a:lnSpc>
              <a:buNone/>
              <a:tabLst/>
              <a:defRPr kumimoji="0" sz="1400" b="1" i="0" u="none" strike="noStrike" cap="none" normalizeH="0" baseline="0">
                <a:ln>
                  <a:noFill/>
                </a:ln>
                <a:solidFill>
                  <a:srgbClr val="C00000"/>
                </a:solidFill>
                <a:effectLst/>
                <a:latin typeface="微软雅黑" pitchFamily="34" charset="-122"/>
                <a:ea typeface="微软雅黑" pitchFamily="34" charset="-122"/>
              </a:defRPr>
            </a:lvl1pPr>
          </a:lstStyle>
          <a:p>
            <a:pPr algn="r" fontAlgn="base">
              <a:spcBef>
                <a:spcPct val="20000"/>
              </a:spcBef>
              <a:spcAft>
                <a:spcPct val="0"/>
              </a:spcAft>
              <a:buClr>
                <a:srgbClr val="D51203"/>
              </a:buClr>
              <a:buSzPct val="80000"/>
              <a:buFont typeface="Wingdings" pitchFamily="2" charset="2"/>
              <a:buNone/>
            </a:pPr>
            <a:r>
              <a:rPr lang="en-US" altLang="zh-CN" sz="1200" dirty="0">
                <a:solidFill>
                  <a:srgbClr val="FF0000"/>
                </a:solidFill>
              </a:rPr>
              <a:t>Beijing </a:t>
            </a:r>
            <a:r>
              <a:rPr lang="en-US" altLang="zh-CN" sz="1200" dirty="0" err="1">
                <a:solidFill>
                  <a:srgbClr val="FF0000"/>
                </a:solidFill>
              </a:rPr>
              <a:t>Jiaotong</a:t>
            </a:r>
            <a:r>
              <a:rPr lang="en-US" altLang="zh-CN" sz="1200" dirty="0">
                <a:solidFill>
                  <a:srgbClr val="FF0000"/>
                </a:solidFill>
              </a:rPr>
              <a:t> University</a:t>
            </a:r>
            <a:endParaRPr lang="zh-CN" altLang="en-US" sz="1200" dirty="0">
              <a:solidFill>
                <a:srgbClr val="FF0000"/>
              </a:solidFill>
            </a:endParaRPr>
          </a:p>
        </p:txBody>
      </p:sp>
    </p:spTree>
    <p:extLst>
      <p:ext uri="{BB962C8B-B14F-4D97-AF65-F5344CB8AC3E}">
        <p14:creationId xmlns:p14="http://schemas.microsoft.com/office/powerpoint/2010/main" val="109071469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702" r:id="rId10"/>
    <p:sldLayoutId id="2147483703" r:id="rId11"/>
  </p:sldLayoutIdLst>
  <p:hf hdr="0" ftr="0" dt="0"/>
  <p:txStyles>
    <p:titleStyle>
      <a:lvl1pPr algn="l" rtl="0" eaLnBrk="1" fontAlgn="base" hangingPunct="1">
        <a:lnSpc>
          <a:spcPct val="85000"/>
        </a:lnSpc>
        <a:spcBef>
          <a:spcPct val="0"/>
        </a:spcBef>
        <a:spcAft>
          <a:spcPct val="0"/>
        </a:spcAft>
        <a:defRPr sz="3600" b="1">
          <a:solidFill>
            <a:srgbClr val="002060"/>
          </a:solidFill>
          <a:latin typeface="微软雅黑" panose="020B0503020204020204" pitchFamily="34" charset="-122"/>
          <a:ea typeface="微软雅黑" panose="020B0503020204020204" pitchFamily="34" charset="-122"/>
          <a:cs typeface="+mj-cs"/>
        </a:defRPr>
      </a:lvl1pPr>
      <a:lvl2pPr algn="l" rtl="0" eaLnBrk="1" fontAlgn="base" hangingPunct="1">
        <a:lnSpc>
          <a:spcPct val="85000"/>
        </a:lnSpc>
        <a:spcBef>
          <a:spcPct val="0"/>
        </a:spcBef>
        <a:spcAft>
          <a:spcPct val="0"/>
        </a:spcAft>
        <a:defRPr sz="2400" b="1">
          <a:solidFill>
            <a:schemeClr val="accent1"/>
          </a:solidFill>
          <a:latin typeface="Arial" pitchFamily="34" charset="0"/>
        </a:defRPr>
      </a:lvl2pPr>
      <a:lvl3pPr algn="l" rtl="0" eaLnBrk="1" fontAlgn="base" hangingPunct="1">
        <a:lnSpc>
          <a:spcPct val="85000"/>
        </a:lnSpc>
        <a:spcBef>
          <a:spcPct val="0"/>
        </a:spcBef>
        <a:spcAft>
          <a:spcPct val="0"/>
        </a:spcAft>
        <a:defRPr sz="2400" b="1">
          <a:solidFill>
            <a:schemeClr val="accent1"/>
          </a:solidFill>
          <a:latin typeface="Arial" pitchFamily="34" charset="0"/>
        </a:defRPr>
      </a:lvl3pPr>
      <a:lvl4pPr algn="l" rtl="0" eaLnBrk="1" fontAlgn="base" hangingPunct="1">
        <a:lnSpc>
          <a:spcPct val="85000"/>
        </a:lnSpc>
        <a:spcBef>
          <a:spcPct val="0"/>
        </a:spcBef>
        <a:spcAft>
          <a:spcPct val="0"/>
        </a:spcAft>
        <a:defRPr sz="2400" b="1">
          <a:solidFill>
            <a:schemeClr val="accent1"/>
          </a:solidFill>
          <a:latin typeface="Arial" pitchFamily="34" charset="0"/>
        </a:defRPr>
      </a:lvl4pPr>
      <a:lvl5pPr algn="l" rtl="0" eaLnBrk="1" fontAlgn="base" hangingPunct="1">
        <a:lnSpc>
          <a:spcPct val="85000"/>
        </a:lnSpc>
        <a:spcBef>
          <a:spcPct val="0"/>
        </a:spcBef>
        <a:spcAft>
          <a:spcPct val="0"/>
        </a:spcAft>
        <a:defRPr sz="2400" b="1">
          <a:solidFill>
            <a:schemeClr val="accent1"/>
          </a:solidFill>
          <a:latin typeface="Arial" pitchFamily="34" charset="0"/>
        </a:defRPr>
      </a:lvl5pPr>
      <a:lvl6pPr marL="457200" algn="l" rtl="0" eaLnBrk="1" fontAlgn="base" hangingPunct="1">
        <a:lnSpc>
          <a:spcPct val="85000"/>
        </a:lnSpc>
        <a:spcBef>
          <a:spcPct val="0"/>
        </a:spcBef>
        <a:spcAft>
          <a:spcPct val="0"/>
        </a:spcAft>
        <a:defRPr sz="2400" b="1">
          <a:solidFill>
            <a:schemeClr val="accent1"/>
          </a:solidFill>
          <a:latin typeface="Arial" pitchFamily="34" charset="0"/>
        </a:defRPr>
      </a:lvl6pPr>
      <a:lvl7pPr marL="914400" algn="l" rtl="0" eaLnBrk="1" fontAlgn="base" hangingPunct="1">
        <a:lnSpc>
          <a:spcPct val="85000"/>
        </a:lnSpc>
        <a:spcBef>
          <a:spcPct val="0"/>
        </a:spcBef>
        <a:spcAft>
          <a:spcPct val="0"/>
        </a:spcAft>
        <a:defRPr sz="2400" b="1">
          <a:solidFill>
            <a:schemeClr val="accent1"/>
          </a:solidFill>
          <a:latin typeface="Arial" pitchFamily="34" charset="0"/>
        </a:defRPr>
      </a:lvl7pPr>
      <a:lvl8pPr marL="1371600" algn="l" rtl="0" eaLnBrk="1" fontAlgn="base" hangingPunct="1">
        <a:lnSpc>
          <a:spcPct val="85000"/>
        </a:lnSpc>
        <a:spcBef>
          <a:spcPct val="0"/>
        </a:spcBef>
        <a:spcAft>
          <a:spcPct val="0"/>
        </a:spcAft>
        <a:defRPr sz="2400" b="1">
          <a:solidFill>
            <a:schemeClr val="accent1"/>
          </a:solidFill>
          <a:latin typeface="Arial" pitchFamily="34" charset="0"/>
        </a:defRPr>
      </a:lvl8pPr>
      <a:lvl9pPr marL="1828800" algn="l" rtl="0" eaLnBrk="1" fontAlgn="base" hangingPunct="1">
        <a:lnSpc>
          <a:spcPct val="85000"/>
        </a:lnSpc>
        <a:spcBef>
          <a:spcPct val="0"/>
        </a:spcBef>
        <a:spcAft>
          <a:spcPct val="0"/>
        </a:spcAft>
        <a:defRPr sz="2400" b="1">
          <a:solidFill>
            <a:schemeClr val="accent1"/>
          </a:solidFill>
          <a:latin typeface="Arial" pitchFamily="34" charset="0"/>
        </a:defRPr>
      </a:lvl9pPr>
    </p:titleStyle>
    <p:bodyStyle>
      <a:lvl1pPr marL="292100" indent="-292100" algn="l" rtl="0" eaLnBrk="1" fontAlgn="base" hangingPunct="1">
        <a:lnSpc>
          <a:spcPct val="100000"/>
        </a:lnSpc>
        <a:spcBef>
          <a:spcPts val="600"/>
        </a:spcBef>
        <a:spcAft>
          <a:spcPts val="600"/>
        </a:spcAft>
        <a:buClr>
          <a:srgbClr val="999999"/>
        </a:buClr>
        <a:buSzPct val="80000"/>
        <a:buFont typeface="Arial" pitchFamily="34" charset="0"/>
        <a:buChar char="►"/>
        <a:defRPr sz="2800" b="1">
          <a:solidFill>
            <a:schemeClr val="tx1"/>
          </a:solidFill>
          <a:latin typeface="+mn-lt"/>
          <a:ea typeface="+mn-ea"/>
          <a:cs typeface="+mn-cs"/>
        </a:defRPr>
      </a:lvl1pPr>
      <a:lvl2pPr marL="685800" indent="-279400" algn="l" rtl="0" eaLnBrk="1" fontAlgn="base" hangingPunct="1">
        <a:lnSpc>
          <a:spcPct val="100000"/>
        </a:lnSpc>
        <a:spcBef>
          <a:spcPts val="600"/>
        </a:spcBef>
        <a:spcAft>
          <a:spcPts val="600"/>
        </a:spcAft>
        <a:buClr>
          <a:srgbClr val="999999"/>
        </a:buClr>
        <a:buFont typeface="Arial" pitchFamily="34" charset="0"/>
        <a:buChar char="●"/>
        <a:defRPr sz="2400" b="1">
          <a:solidFill>
            <a:schemeClr val="tx1"/>
          </a:solidFill>
          <a:latin typeface="+mn-lt"/>
        </a:defRPr>
      </a:lvl2pPr>
      <a:lvl3pPr marL="1023938" indent="-223838" algn="l" rtl="0" eaLnBrk="1" fontAlgn="base" hangingPunct="1">
        <a:lnSpc>
          <a:spcPct val="100000"/>
        </a:lnSpc>
        <a:spcBef>
          <a:spcPts val="600"/>
        </a:spcBef>
        <a:spcAft>
          <a:spcPts val="600"/>
        </a:spcAft>
        <a:buClr>
          <a:srgbClr val="999999"/>
        </a:buClr>
        <a:buFont typeface="Arial" pitchFamily="34" charset="0"/>
        <a:buChar char="○"/>
        <a:defRPr sz="2000" b="1">
          <a:solidFill>
            <a:schemeClr val="tx1"/>
          </a:solidFill>
          <a:latin typeface="+mn-lt"/>
        </a:defRPr>
      </a:lvl3pPr>
      <a:lvl4pPr marL="1371600" indent="-233363" algn="l" rtl="0" eaLnBrk="1" fontAlgn="base" hangingPunct="1">
        <a:lnSpc>
          <a:spcPct val="100000"/>
        </a:lnSpc>
        <a:spcBef>
          <a:spcPts val="600"/>
        </a:spcBef>
        <a:spcAft>
          <a:spcPts val="600"/>
        </a:spcAft>
        <a:buClr>
          <a:srgbClr val="999999"/>
        </a:buClr>
        <a:buSzPct val="120000"/>
        <a:buFont typeface="Arial" pitchFamily="34" charset="0"/>
        <a:buChar char="+"/>
        <a:defRPr sz="1800" b="1">
          <a:solidFill>
            <a:schemeClr val="tx1"/>
          </a:solidFill>
          <a:latin typeface="+mn-lt"/>
        </a:defRPr>
      </a:lvl4pPr>
      <a:lvl5pPr marL="1709738" indent="-223838" algn="l" rtl="0" eaLnBrk="1" fontAlgn="base" hangingPunct="1">
        <a:lnSpc>
          <a:spcPct val="100000"/>
        </a:lnSpc>
        <a:spcBef>
          <a:spcPts val="600"/>
        </a:spcBef>
        <a:spcAft>
          <a:spcPts val="600"/>
        </a:spcAft>
        <a:buClr>
          <a:srgbClr val="999999"/>
        </a:buClr>
        <a:buFont typeface="Arial" pitchFamily="34" charset="0"/>
        <a:buChar char="–"/>
        <a:defRPr sz="1800" b="1">
          <a:solidFill>
            <a:schemeClr val="tx1"/>
          </a:solidFill>
          <a:latin typeface="+mn-lt"/>
        </a:defRPr>
      </a:lvl5pPr>
      <a:lvl6pPr marL="2166938" indent="-223838" algn="l" rtl="0" eaLnBrk="1" fontAlgn="base" hangingPunct="1">
        <a:lnSpc>
          <a:spcPct val="95000"/>
        </a:lnSpc>
        <a:spcBef>
          <a:spcPct val="50000"/>
        </a:spcBef>
        <a:spcAft>
          <a:spcPct val="0"/>
        </a:spcAft>
        <a:buClr>
          <a:srgbClr val="999999"/>
        </a:buClr>
        <a:buFont typeface="Arial" pitchFamily="34" charset="0"/>
        <a:buChar char="–"/>
        <a:defRPr sz="1600">
          <a:solidFill>
            <a:schemeClr val="accent1"/>
          </a:solidFill>
          <a:latin typeface="+mn-lt"/>
        </a:defRPr>
      </a:lvl6pPr>
      <a:lvl7pPr marL="2624138" indent="-223838" algn="l" rtl="0" eaLnBrk="1" fontAlgn="base" hangingPunct="1">
        <a:lnSpc>
          <a:spcPct val="95000"/>
        </a:lnSpc>
        <a:spcBef>
          <a:spcPct val="50000"/>
        </a:spcBef>
        <a:spcAft>
          <a:spcPct val="0"/>
        </a:spcAft>
        <a:buClr>
          <a:srgbClr val="999999"/>
        </a:buClr>
        <a:buFont typeface="Arial" pitchFamily="34" charset="0"/>
        <a:buChar char="–"/>
        <a:defRPr sz="1600">
          <a:solidFill>
            <a:schemeClr val="accent1"/>
          </a:solidFill>
          <a:latin typeface="+mn-lt"/>
        </a:defRPr>
      </a:lvl7pPr>
      <a:lvl8pPr marL="3081338" indent="-223838" algn="l" rtl="0" eaLnBrk="1" fontAlgn="base" hangingPunct="1">
        <a:lnSpc>
          <a:spcPct val="95000"/>
        </a:lnSpc>
        <a:spcBef>
          <a:spcPct val="50000"/>
        </a:spcBef>
        <a:spcAft>
          <a:spcPct val="0"/>
        </a:spcAft>
        <a:buClr>
          <a:srgbClr val="999999"/>
        </a:buClr>
        <a:buFont typeface="Arial" pitchFamily="34" charset="0"/>
        <a:buChar char="–"/>
        <a:defRPr sz="1600">
          <a:solidFill>
            <a:schemeClr val="accent1"/>
          </a:solidFill>
          <a:latin typeface="+mn-lt"/>
        </a:defRPr>
      </a:lvl8pPr>
      <a:lvl9pPr marL="3538538" indent="-223838" algn="l" rtl="0" eaLnBrk="1" fontAlgn="base" hangingPunct="1">
        <a:lnSpc>
          <a:spcPct val="95000"/>
        </a:lnSpc>
        <a:spcBef>
          <a:spcPct val="50000"/>
        </a:spcBef>
        <a:spcAft>
          <a:spcPct val="0"/>
        </a:spcAft>
        <a:buClr>
          <a:srgbClr val="999999"/>
        </a:buClr>
        <a:buFont typeface="Arial" pitchFamily="34" charset="0"/>
        <a:buChar char="–"/>
        <a:defRPr sz="1600">
          <a:solidFill>
            <a:schemeClr val="accent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notesSlide" Target="../notesSlides/notesSlide9.xm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gif"/><Relationship Id="rId7" Type="http://schemas.openxmlformats.org/officeDocument/2006/relationships/image" Target="../media/image60.jpg"/><Relationship Id="rId12"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 Id="rId1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2.jpe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jpe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jpe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jpeg"/></Relationships>
</file>

<file path=ppt/slides/_rels/slide19.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3" Type="http://schemas.openxmlformats.org/officeDocument/2006/relationships/notesSlide" Target="../notesSlides/notesSlide15.xml"/><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jpeg"/><Relationship Id="rId10" Type="http://schemas.openxmlformats.org/officeDocument/2006/relationships/image" Target="../media/image100.tiff"/><Relationship Id="rId4" Type="http://schemas.openxmlformats.org/officeDocument/2006/relationships/image" Target="../media/image94.png"/><Relationship Id="rId9" Type="http://schemas.openxmlformats.org/officeDocument/2006/relationships/image" Target="../media/image99.jpeg"/><Relationship Id="rId14" Type="http://schemas.openxmlformats.org/officeDocument/2006/relationships/image" Target="../media/image104.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8.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png"/><Relationship Id="rId9" Type="http://schemas.openxmlformats.org/officeDocument/2006/relationships/image" Target="../media/image115.jpeg"/></Relationships>
</file>

<file path=ppt/slides/_rels/slide23.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4.jpeg"/><Relationship Id="rId7" Type="http://schemas.openxmlformats.org/officeDocument/2006/relationships/image" Target="../media/image122.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 Id="rId9" Type="http://schemas.openxmlformats.org/officeDocument/2006/relationships/image" Target="../media/image124.png"/></Relationships>
</file>

<file path=ppt/slides/_rels/slide2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125.jpeg"/><Relationship Id="rId7" Type="http://schemas.microsoft.com/office/2007/relationships/hdphoto" Target="../media/hdphoto1.wdp"/><Relationship Id="rId12" Type="http://schemas.openxmlformats.org/officeDocument/2006/relationships/image" Target="../media/image129.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28.png"/><Relationship Id="rId11" Type="http://schemas.openxmlformats.org/officeDocument/2006/relationships/image" Target="../media/image102.png"/><Relationship Id="rId5" Type="http://schemas.openxmlformats.org/officeDocument/2006/relationships/image" Target="../media/image127.jpeg"/><Relationship Id="rId10" Type="http://schemas.openxmlformats.org/officeDocument/2006/relationships/image" Target="../media/image101.jpeg"/><Relationship Id="rId4" Type="http://schemas.openxmlformats.org/officeDocument/2006/relationships/image" Target="../media/image126.png"/><Relationship Id="rId9" Type="http://schemas.openxmlformats.org/officeDocument/2006/relationships/image" Target="../media/image100.tiff"/></Relationships>
</file>

<file path=ppt/slides/_rels/slide25.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emf"/></Relationships>
</file>

<file path=ppt/slides/_rels/slide2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40.jpeg"/></Relationships>
</file>

<file path=ppt/slides/_rels/slide29.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g"/><Relationship Id="rId7" Type="http://schemas.openxmlformats.org/officeDocument/2006/relationships/image" Target="../media/image145.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image" Target="../media/image147.jpeg"/><Relationship Id="rId7" Type="http://schemas.openxmlformats.org/officeDocument/2006/relationships/image" Target="../media/image151.emf"/><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15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jpe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805B2CFA-C8A2-43AC-90A6-5C86CEF3BA28}"/>
              </a:ext>
            </a:extLst>
          </p:cNvPr>
          <p:cNvSpPr txBox="1">
            <a:spLocks noChangeArrowheads="1"/>
          </p:cNvSpPr>
          <p:nvPr/>
        </p:nvSpPr>
        <p:spPr bwMode="auto">
          <a:xfrm>
            <a:off x="1504059" y="1093844"/>
            <a:ext cx="929977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rtl="0" eaLnBrk="0" fontAlgn="base" hangingPunct="0">
              <a:lnSpc>
                <a:spcPct val="85000"/>
              </a:lnSpc>
              <a:spcBef>
                <a:spcPct val="0"/>
              </a:spcBef>
              <a:spcAft>
                <a:spcPct val="0"/>
              </a:spcAft>
              <a:defRPr sz="3600" b="1">
                <a:solidFill>
                  <a:srgbClr val="002060"/>
                </a:solidFill>
                <a:latin typeface="微软雅黑" panose="020B0503020204020204" pitchFamily="34" charset="-122"/>
                <a:ea typeface="微软雅黑" panose="020B0503020204020204" pitchFamily="34" charset="-122"/>
                <a:cs typeface="+mj-cs"/>
              </a:defRPr>
            </a:lvl1pPr>
            <a:lvl2pPr algn="l" rtl="0" eaLnBrk="0" fontAlgn="base" hangingPunct="0">
              <a:lnSpc>
                <a:spcPct val="85000"/>
              </a:lnSpc>
              <a:spcBef>
                <a:spcPct val="0"/>
              </a:spcBef>
              <a:spcAft>
                <a:spcPct val="0"/>
              </a:spcAft>
              <a:defRPr sz="2400" b="1">
                <a:solidFill>
                  <a:schemeClr val="accent1"/>
                </a:solidFill>
                <a:latin typeface="Arial" pitchFamily="34" charset="0"/>
              </a:defRPr>
            </a:lvl2pPr>
            <a:lvl3pPr algn="l" rtl="0" eaLnBrk="0" fontAlgn="base" hangingPunct="0">
              <a:lnSpc>
                <a:spcPct val="85000"/>
              </a:lnSpc>
              <a:spcBef>
                <a:spcPct val="0"/>
              </a:spcBef>
              <a:spcAft>
                <a:spcPct val="0"/>
              </a:spcAft>
              <a:defRPr sz="2400" b="1">
                <a:solidFill>
                  <a:schemeClr val="accent1"/>
                </a:solidFill>
                <a:latin typeface="Arial" pitchFamily="34" charset="0"/>
              </a:defRPr>
            </a:lvl3pPr>
            <a:lvl4pPr algn="l" rtl="0" eaLnBrk="0" fontAlgn="base" hangingPunct="0">
              <a:lnSpc>
                <a:spcPct val="85000"/>
              </a:lnSpc>
              <a:spcBef>
                <a:spcPct val="0"/>
              </a:spcBef>
              <a:spcAft>
                <a:spcPct val="0"/>
              </a:spcAft>
              <a:defRPr sz="2400" b="1">
                <a:solidFill>
                  <a:schemeClr val="accent1"/>
                </a:solidFill>
                <a:latin typeface="Arial" pitchFamily="34" charset="0"/>
              </a:defRPr>
            </a:lvl4pPr>
            <a:lvl5pPr algn="l" rtl="0" eaLnBrk="0" fontAlgn="base" hangingPunct="0">
              <a:lnSpc>
                <a:spcPct val="85000"/>
              </a:lnSpc>
              <a:spcBef>
                <a:spcPct val="0"/>
              </a:spcBef>
              <a:spcAft>
                <a:spcPct val="0"/>
              </a:spcAft>
              <a:defRPr sz="2400" b="1">
                <a:solidFill>
                  <a:schemeClr val="accent1"/>
                </a:solidFill>
                <a:latin typeface="Arial" pitchFamily="34" charset="0"/>
              </a:defRPr>
            </a:lvl5pPr>
            <a:lvl6pPr marL="457189" algn="l" rtl="0" fontAlgn="base">
              <a:lnSpc>
                <a:spcPct val="85000"/>
              </a:lnSpc>
              <a:spcBef>
                <a:spcPct val="0"/>
              </a:spcBef>
              <a:spcAft>
                <a:spcPct val="0"/>
              </a:spcAft>
              <a:defRPr sz="2400" b="1">
                <a:solidFill>
                  <a:schemeClr val="accent1"/>
                </a:solidFill>
                <a:latin typeface="Arial" pitchFamily="34" charset="0"/>
              </a:defRPr>
            </a:lvl6pPr>
            <a:lvl7pPr marL="914377" algn="l" rtl="0" fontAlgn="base">
              <a:lnSpc>
                <a:spcPct val="85000"/>
              </a:lnSpc>
              <a:spcBef>
                <a:spcPct val="0"/>
              </a:spcBef>
              <a:spcAft>
                <a:spcPct val="0"/>
              </a:spcAft>
              <a:defRPr sz="2400" b="1">
                <a:solidFill>
                  <a:schemeClr val="accent1"/>
                </a:solidFill>
                <a:latin typeface="Arial" pitchFamily="34" charset="0"/>
              </a:defRPr>
            </a:lvl7pPr>
            <a:lvl8pPr marL="1371566" algn="l" rtl="0" fontAlgn="base">
              <a:lnSpc>
                <a:spcPct val="85000"/>
              </a:lnSpc>
              <a:spcBef>
                <a:spcPct val="0"/>
              </a:spcBef>
              <a:spcAft>
                <a:spcPct val="0"/>
              </a:spcAft>
              <a:defRPr sz="2400" b="1">
                <a:solidFill>
                  <a:schemeClr val="accent1"/>
                </a:solidFill>
                <a:latin typeface="Arial" pitchFamily="34" charset="0"/>
              </a:defRPr>
            </a:lvl8pPr>
            <a:lvl9pPr marL="1828754" algn="l" rtl="0" fontAlgn="base">
              <a:lnSpc>
                <a:spcPct val="85000"/>
              </a:lnSpc>
              <a:spcBef>
                <a:spcPct val="0"/>
              </a:spcBef>
              <a:spcAft>
                <a:spcPct val="0"/>
              </a:spcAft>
              <a:defRPr sz="2400" b="1">
                <a:solidFill>
                  <a:schemeClr val="accent1"/>
                </a:solidFill>
                <a:latin typeface="Arial" pitchFamily="34" charset="0"/>
              </a:defRPr>
            </a:lvl9pPr>
          </a:lstStyle>
          <a:p>
            <a:pPr algn="ctr" eaLnBrk="1" hangingPunct="1">
              <a:lnSpc>
                <a:spcPct val="100000"/>
              </a:lnSpc>
            </a:pPr>
            <a:r>
              <a:rPr lang="zh-CN" altLang="en-US" sz="4800" kern="0" dirty="0"/>
              <a:t>机器学习与认知计算研究所</a:t>
            </a:r>
          </a:p>
        </p:txBody>
      </p:sp>
      <p:sp>
        <p:nvSpPr>
          <p:cNvPr id="8" name="内容占位符 2">
            <a:extLst>
              <a:ext uri="{FF2B5EF4-FFF2-40B4-BE49-F238E27FC236}">
                <a16:creationId xmlns:a16="http://schemas.microsoft.com/office/drawing/2014/main" id="{76EA5991-081E-47D4-8211-34D20D59B5BD}"/>
              </a:ext>
            </a:extLst>
          </p:cNvPr>
          <p:cNvSpPr txBox="1"/>
          <p:nvPr/>
        </p:nvSpPr>
        <p:spPr bwMode="auto">
          <a:xfrm>
            <a:off x="3467100" y="2333127"/>
            <a:ext cx="5257800" cy="132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spAutoFit/>
          </a:bodyPr>
          <a:lstStyle>
            <a:lvl1pPr marL="0" indent="0" algn="l" rtl="0" eaLnBrk="0" fontAlgn="base" hangingPunct="0">
              <a:lnSpc>
                <a:spcPct val="95000"/>
              </a:lnSpc>
              <a:spcBef>
                <a:spcPct val="60000"/>
              </a:spcBef>
              <a:spcAft>
                <a:spcPct val="15000"/>
              </a:spcAft>
              <a:buClr>
                <a:srgbClr val="999999"/>
              </a:buClr>
              <a:buSzPct val="80000"/>
              <a:buFont typeface="Arial" panose="020B0604020202020204" pitchFamily="34" charset="0"/>
              <a:buNone/>
              <a:defRPr sz="1800" b="1">
                <a:solidFill>
                  <a:schemeClr val="accent1"/>
                </a:solidFill>
                <a:latin typeface="+mn-lt"/>
                <a:ea typeface="+mn-ea"/>
                <a:cs typeface="+mn-cs"/>
              </a:defRPr>
            </a:lvl1pPr>
            <a:lvl2pPr marL="685800" indent="-279400" algn="l" rtl="0" eaLnBrk="0" fontAlgn="base" hangingPunct="0">
              <a:lnSpc>
                <a:spcPct val="95000"/>
              </a:lnSpc>
              <a:spcBef>
                <a:spcPct val="30000"/>
              </a:spcBef>
              <a:spcAft>
                <a:spcPct val="0"/>
              </a:spcAft>
              <a:buClr>
                <a:srgbClr val="999999"/>
              </a:buClr>
              <a:buFont typeface="Arial" panose="020B0604020202020204" pitchFamily="34" charset="0"/>
              <a:buChar char="●"/>
              <a:defRPr sz="2000">
                <a:solidFill>
                  <a:schemeClr val="accent1"/>
                </a:solidFill>
                <a:latin typeface="+mn-lt"/>
              </a:defRPr>
            </a:lvl2pPr>
            <a:lvl3pPr marL="1024255" indent="-224155" algn="l" rtl="0" eaLnBrk="0" fontAlgn="base" hangingPunct="0">
              <a:lnSpc>
                <a:spcPct val="95000"/>
              </a:lnSpc>
              <a:spcBef>
                <a:spcPct val="40000"/>
              </a:spcBef>
              <a:spcAft>
                <a:spcPct val="0"/>
              </a:spcAft>
              <a:buClr>
                <a:srgbClr val="999999"/>
              </a:buClr>
              <a:buFont typeface="Arial" panose="020B0604020202020204" pitchFamily="34" charset="0"/>
              <a:buChar char="○"/>
              <a:defRPr>
                <a:solidFill>
                  <a:schemeClr val="accent1"/>
                </a:solidFill>
                <a:latin typeface="+mn-lt"/>
              </a:defRPr>
            </a:lvl3pPr>
            <a:lvl4pPr marL="1371600" indent="-233680" algn="l" rtl="0" eaLnBrk="0" fontAlgn="base" hangingPunct="0">
              <a:lnSpc>
                <a:spcPct val="95000"/>
              </a:lnSpc>
              <a:spcBef>
                <a:spcPct val="50000"/>
              </a:spcBef>
              <a:spcAft>
                <a:spcPct val="0"/>
              </a:spcAft>
              <a:buClr>
                <a:srgbClr val="999999"/>
              </a:buClr>
              <a:buSzPct val="120000"/>
              <a:buFont typeface="Arial" panose="020B0604020202020204" pitchFamily="34" charset="0"/>
              <a:buChar char="+"/>
              <a:defRPr sz="1600">
                <a:solidFill>
                  <a:schemeClr val="accent1"/>
                </a:solidFill>
                <a:latin typeface="+mn-lt"/>
              </a:defRPr>
            </a:lvl4pPr>
            <a:lvl5pPr marL="1710055" indent="-224155" algn="l" rtl="0" eaLnBrk="0" fontAlgn="base" hangingPunct="0">
              <a:lnSpc>
                <a:spcPct val="95000"/>
              </a:lnSpc>
              <a:spcBef>
                <a:spcPct val="50000"/>
              </a:spcBef>
              <a:spcAft>
                <a:spcPct val="0"/>
              </a:spcAft>
              <a:buClr>
                <a:srgbClr val="999999"/>
              </a:buClr>
              <a:buFont typeface="Arial" panose="020B0604020202020204" pitchFamily="34" charset="0"/>
              <a:buChar char="–"/>
              <a:defRPr sz="1600">
                <a:solidFill>
                  <a:schemeClr val="accent1"/>
                </a:solidFill>
                <a:latin typeface="+mn-lt"/>
              </a:defRPr>
            </a:lvl5pPr>
            <a:lvl6pPr marL="2167255" indent="-224155" algn="l" rtl="0" fontAlgn="base">
              <a:lnSpc>
                <a:spcPct val="95000"/>
              </a:lnSpc>
              <a:spcBef>
                <a:spcPct val="50000"/>
              </a:spcBef>
              <a:spcAft>
                <a:spcPct val="0"/>
              </a:spcAft>
              <a:buClr>
                <a:srgbClr val="999999"/>
              </a:buClr>
              <a:buFont typeface="Arial" panose="020B0604020202020204" pitchFamily="34" charset="0"/>
              <a:buChar char="–"/>
              <a:defRPr sz="1600">
                <a:solidFill>
                  <a:schemeClr val="accent1"/>
                </a:solidFill>
                <a:latin typeface="+mn-lt"/>
              </a:defRPr>
            </a:lvl6pPr>
            <a:lvl7pPr marL="2624455" indent="-224155" algn="l" rtl="0" fontAlgn="base">
              <a:lnSpc>
                <a:spcPct val="95000"/>
              </a:lnSpc>
              <a:spcBef>
                <a:spcPct val="50000"/>
              </a:spcBef>
              <a:spcAft>
                <a:spcPct val="0"/>
              </a:spcAft>
              <a:buClr>
                <a:srgbClr val="999999"/>
              </a:buClr>
              <a:buFont typeface="Arial" panose="020B0604020202020204" pitchFamily="34" charset="0"/>
              <a:buChar char="–"/>
              <a:defRPr sz="1600">
                <a:solidFill>
                  <a:schemeClr val="accent1"/>
                </a:solidFill>
                <a:latin typeface="+mn-lt"/>
              </a:defRPr>
            </a:lvl7pPr>
            <a:lvl8pPr marL="3081655" indent="-224155" algn="l" rtl="0" fontAlgn="base">
              <a:lnSpc>
                <a:spcPct val="95000"/>
              </a:lnSpc>
              <a:spcBef>
                <a:spcPct val="50000"/>
              </a:spcBef>
              <a:spcAft>
                <a:spcPct val="0"/>
              </a:spcAft>
              <a:buClr>
                <a:srgbClr val="999999"/>
              </a:buClr>
              <a:buFont typeface="Arial" panose="020B0604020202020204" pitchFamily="34" charset="0"/>
              <a:buChar char="–"/>
              <a:defRPr sz="1600">
                <a:solidFill>
                  <a:schemeClr val="accent1"/>
                </a:solidFill>
                <a:latin typeface="+mn-lt"/>
              </a:defRPr>
            </a:lvl8pPr>
            <a:lvl9pPr marL="3538855" indent="-224155" algn="l" rtl="0" fontAlgn="base">
              <a:lnSpc>
                <a:spcPct val="95000"/>
              </a:lnSpc>
              <a:spcBef>
                <a:spcPct val="50000"/>
              </a:spcBef>
              <a:spcAft>
                <a:spcPct val="0"/>
              </a:spcAft>
              <a:buClr>
                <a:srgbClr val="999999"/>
              </a:buClr>
              <a:buFont typeface="Arial" panose="020B0604020202020204" pitchFamily="34" charset="0"/>
              <a:buChar char="–"/>
              <a:defRPr sz="1600">
                <a:solidFill>
                  <a:schemeClr val="accent1"/>
                </a:solidFill>
                <a:latin typeface="+mn-lt"/>
              </a:defRPr>
            </a:lvl9pPr>
          </a:lstStyle>
          <a:p>
            <a:pPr algn="ctr">
              <a:spcBef>
                <a:spcPts val="1500"/>
              </a:spcBef>
            </a:pPr>
            <a:r>
              <a:rPr lang="zh-CN" altLang="en-US" sz="3600" kern="0" dirty="0">
                <a:solidFill>
                  <a:srgbClr val="C00000"/>
                </a:solidFill>
                <a:latin typeface="微软雅黑" panose="020B0503020204020204" pitchFamily="34" charset="-122"/>
                <a:ea typeface="微软雅黑" panose="020B0503020204020204" pitchFamily="34" charset="-122"/>
                <a:sym typeface="+mn-ea"/>
              </a:rPr>
              <a:t>北京交通大学</a:t>
            </a:r>
            <a:endParaRPr lang="en-US" altLang="zh-CN" sz="3600" kern="0" dirty="0">
              <a:solidFill>
                <a:srgbClr val="C00000"/>
              </a:solidFill>
              <a:latin typeface="微软雅黑" panose="020B0503020204020204" pitchFamily="34" charset="-122"/>
              <a:ea typeface="微软雅黑" panose="020B0503020204020204" pitchFamily="34" charset="-122"/>
              <a:sym typeface="+mn-ea"/>
            </a:endParaRPr>
          </a:p>
          <a:p>
            <a:pPr algn="ctr">
              <a:spcBef>
                <a:spcPts val="1500"/>
              </a:spcBef>
            </a:pPr>
            <a:r>
              <a:rPr lang="zh-CN" altLang="en-US" sz="3600" kern="0" dirty="0">
                <a:solidFill>
                  <a:srgbClr val="C00000"/>
                </a:solidFill>
                <a:latin typeface="微软雅黑" panose="020B0503020204020204" pitchFamily="34" charset="-122"/>
                <a:ea typeface="微软雅黑" panose="020B0503020204020204" pitchFamily="34" charset="-122"/>
                <a:sym typeface="+mn-ea"/>
              </a:rPr>
              <a:t>计算机科学与技术学院</a:t>
            </a:r>
            <a:endParaRPr lang="en-US" altLang="zh-CN" sz="3600" kern="0" dirty="0">
              <a:solidFill>
                <a:srgbClr val="C00000"/>
              </a:solidFill>
              <a:latin typeface="微软雅黑" panose="020B0503020204020204" pitchFamily="34" charset="-122"/>
              <a:ea typeface="微软雅黑" panose="020B0503020204020204" pitchFamily="34" charset="-122"/>
              <a:sym typeface="+mn-ea"/>
            </a:endParaRPr>
          </a:p>
        </p:txBody>
      </p:sp>
      <p:sp>
        <p:nvSpPr>
          <p:cNvPr id="9" name="矩形 8">
            <a:extLst>
              <a:ext uri="{FF2B5EF4-FFF2-40B4-BE49-F238E27FC236}">
                <a16:creationId xmlns:a16="http://schemas.microsoft.com/office/drawing/2014/main" id="{8AF28617-D0E2-4E5B-B0BD-833D69791900}"/>
              </a:ext>
            </a:extLst>
          </p:cNvPr>
          <p:cNvSpPr/>
          <p:nvPr/>
        </p:nvSpPr>
        <p:spPr bwMode="auto">
          <a:xfrm flipV="1">
            <a:off x="2129502" y="1945951"/>
            <a:ext cx="9555274" cy="45719"/>
          </a:xfrm>
          <a:prstGeom prst="rect">
            <a:avLst/>
          </a:prstGeom>
          <a:gradFill>
            <a:gsLst>
              <a:gs pos="0">
                <a:srgbClr val="800000"/>
              </a:gs>
              <a:gs pos="100000">
                <a:schemeClr val="bg1"/>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290830" marR="0" indent="-290830" algn="l" defTabSz="914400" rtl="0" eaLnBrk="1" fontAlgn="base" latinLnBrk="0" hangingPunct="1">
              <a:lnSpc>
                <a:spcPct val="100000"/>
              </a:lnSpc>
              <a:spcBef>
                <a:spcPct val="20000"/>
              </a:spcBef>
              <a:spcAft>
                <a:spcPct val="0"/>
              </a:spcAft>
              <a:buClr>
                <a:srgbClr val="D51203"/>
              </a:buClr>
              <a:buSzPct val="80000"/>
              <a:buFont typeface="Wingdings" panose="05000000000000000000" pitchFamily="2" charset="2"/>
              <a:buChar char="n"/>
            </a:pPr>
            <a:endParaRPr kumimoji="0" lang="zh-CN" altLang="en-US" sz="2800" b="0" i="0" u="none" strike="noStrike" cap="none" normalizeH="0" baseline="0">
              <a:ln>
                <a:noFill/>
              </a:ln>
              <a:solidFill>
                <a:schemeClr val="tx1"/>
              </a:solidFill>
              <a:effectLst/>
              <a:latin typeface="Arial" panose="020B0604020202020204" pitchFamily="34" charset="0"/>
            </a:endParaRPr>
          </a:p>
        </p:txBody>
      </p:sp>
      <p:sp>
        <p:nvSpPr>
          <p:cNvPr id="13" name="文本框 12">
            <a:extLst>
              <a:ext uri="{FF2B5EF4-FFF2-40B4-BE49-F238E27FC236}">
                <a16:creationId xmlns:a16="http://schemas.microsoft.com/office/drawing/2014/main" id="{37920A62-7D5D-430E-8A8D-FA4091542D2D}"/>
              </a:ext>
            </a:extLst>
          </p:cNvPr>
          <p:cNvSpPr txBox="1"/>
          <p:nvPr/>
        </p:nvSpPr>
        <p:spPr>
          <a:xfrm>
            <a:off x="3525044" y="4142788"/>
            <a:ext cx="5257800" cy="523220"/>
          </a:xfrm>
          <a:prstGeom prst="rect">
            <a:avLst/>
          </a:prstGeom>
          <a:noFill/>
        </p:spPr>
        <p:txBody>
          <a:bodyPr wrap="square">
            <a:spAutoFit/>
          </a:bodyPr>
          <a:lstStyle/>
          <a:p>
            <a:pPr algn="ctr"/>
            <a:r>
              <a:rPr kumimoji="0" lang="zh-CN" altLang="en-US" sz="2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j-cs"/>
              </a:rPr>
              <a:t>夏令营宣讲 </a:t>
            </a:r>
            <a:r>
              <a:rPr kumimoji="0" lang="en-US" altLang="zh-CN" sz="2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j-cs"/>
              </a:rPr>
              <a:t>2024</a:t>
            </a:r>
            <a:r>
              <a:rPr lang="en-US" altLang="zh-CN" sz="2800" b="1" kern="0" dirty="0">
                <a:latin typeface="微软雅黑" panose="020B0503020204020204" pitchFamily="34" charset="-122"/>
                <a:ea typeface="微软雅黑" panose="020B0503020204020204" pitchFamily="34" charset="-122"/>
                <a:cs typeface="+mj-cs"/>
              </a:rPr>
              <a:t>.</a:t>
            </a:r>
            <a:r>
              <a:rPr kumimoji="0" lang="en-US" altLang="zh-CN" sz="2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j-cs"/>
              </a:rPr>
              <a:t>7</a:t>
            </a:r>
            <a:endParaRPr lang="zh-CN" altLang="en-US" dirty="0"/>
          </a:p>
        </p:txBody>
      </p:sp>
    </p:spTree>
    <p:extLst>
      <p:ext uri="{BB962C8B-B14F-4D97-AF65-F5344CB8AC3E}">
        <p14:creationId xmlns:p14="http://schemas.microsoft.com/office/powerpoint/2010/main" val="408153414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ctrTitle"/>
          </p:nvPr>
        </p:nvSpPr>
        <p:spPr>
          <a:xfrm>
            <a:off x="1135155" y="135629"/>
            <a:ext cx="8165918" cy="579120"/>
          </a:xfrm>
        </p:spPr>
        <p:txBody>
          <a:bodyPr/>
          <a:lstStyle/>
          <a:p>
            <a:r>
              <a:rPr kumimoji="1" lang="zh-CN" altLang="en-US" dirty="0"/>
              <a:t>机器学习 </a:t>
            </a:r>
            <a:r>
              <a:rPr kumimoji="1" lang="mr-IN" altLang="zh-CN" dirty="0"/>
              <a:t>–</a:t>
            </a:r>
            <a:r>
              <a:rPr kumimoji="1" lang="zh-CN" altLang="en-US" dirty="0"/>
              <a:t> 科学意义和应用价值深远</a:t>
            </a:r>
          </a:p>
        </p:txBody>
      </p:sp>
      <p:grpSp>
        <p:nvGrpSpPr>
          <p:cNvPr id="4" name="组合 4"/>
          <p:cNvGrpSpPr>
            <a:grpSpLocks/>
          </p:cNvGrpSpPr>
          <p:nvPr/>
        </p:nvGrpSpPr>
        <p:grpSpPr bwMode="auto">
          <a:xfrm>
            <a:off x="701041" y="1108433"/>
            <a:ext cx="3372486" cy="4278838"/>
            <a:chOff x="-231790" y="990508"/>
            <a:chExt cx="3373032" cy="4278813"/>
          </a:xfrm>
        </p:grpSpPr>
        <p:sp>
          <p:nvSpPr>
            <p:cNvPr id="6" name="圆角矩形 5"/>
            <p:cNvSpPr/>
            <p:nvPr/>
          </p:nvSpPr>
          <p:spPr>
            <a:xfrm>
              <a:off x="-231790" y="1362576"/>
              <a:ext cx="3373032" cy="3906745"/>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黑体" panose="02010609060101010101" pitchFamily="49" charset="-122"/>
                <a:ea typeface="黑体" panose="02010609060101010101" pitchFamily="49" charset="-122"/>
              </a:endParaRPr>
            </a:p>
          </p:txBody>
        </p:sp>
        <p:pic>
          <p:nvPicPr>
            <p:cNvPr id="7"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10" y="3724713"/>
              <a:ext cx="1190280" cy="13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2"/>
            <p:cNvSpPr txBox="1">
              <a:spLocks noChangeArrowheads="1"/>
            </p:cNvSpPr>
            <p:nvPr/>
          </p:nvSpPr>
          <p:spPr bwMode="auto">
            <a:xfrm>
              <a:off x="1173485" y="3669130"/>
              <a:ext cx="1905834" cy="160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pPr algn="just"/>
              <a:r>
                <a:rPr lang="zh-CN" altLang="en-US" sz="1400" dirty="0">
                  <a:latin typeface="黑体" panose="02010609060101010101" pitchFamily="49" charset="-122"/>
                  <a:ea typeface="黑体" panose="02010609060101010101" pitchFamily="49" charset="-122"/>
                  <a:cs typeface="宋体" charset="-122"/>
                </a:rPr>
                <a:t>冯·诺依曼奖章得主 A.L. Barabasi 称</a:t>
              </a:r>
              <a:r>
                <a:rPr lang="zh-CN" altLang="en-US" sz="1400" dirty="0">
                  <a:solidFill>
                    <a:srgbClr val="FF0000"/>
                  </a:solidFill>
                  <a:latin typeface="黑体" panose="02010609060101010101" pitchFamily="49" charset="-122"/>
                  <a:ea typeface="黑体" panose="02010609060101010101" pitchFamily="49" charset="-122"/>
                  <a:cs typeface="宋体" charset="-122"/>
                </a:rPr>
                <a:t>“</a:t>
              </a:r>
              <a:r>
                <a:rPr lang="zh-CN" altLang="en-US" sz="1400" dirty="0">
                  <a:solidFill>
                    <a:srgbClr val="C00000"/>
                  </a:solidFill>
                  <a:latin typeface="黑体" panose="02010609060101010101" pitchFamily="49" charset="-122"/>
                  <a:ea typeface="黑体" panose="02010609060101010101" pitchFamily="49" charset="-122"/>
                  <a:cs typeface="宋体" charset="-122"/>
                </a:rPr>
                <a:t>大数据分析建模推动了自然与计算科学的蓬勃发展，而机器学习是未来研究的关键领域”。</a:t>
              </a:r>
            </a:p>
          </p:txBody>
        </p:sp>
        <p:sp>
          <p:nvSpPr>
            <p:cNvPr id="9" name="文本框 13"/>
            <p:cNvSpPr txBox="1">
              <a:spLocks noChangeArrowheads="1"/>
            </p:cNvSpPr>
            <p:nvPr/>
          </p:nvSpPr>
          <p:spPr bwMode="auto">
            <a:xfrm>
              <a:off x="1173485" y="1528836"/>
              <a:ext cx="1850749" cy="13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r>
                <a:rPr lang="zh-CN" altLang="en-US" sz="1400" dirty="0">
                  <a:latin typeface="黑体" panose="02010609060101010101" pitchFamily="49" charset="-122"/>
                  <a:ea typeface="黑体" panose="02010609060101010101" pitchFamily="49" charset="-122"/>
                  <a:cs typeface="宋体" charset="-122"/>
                </a:rPr>
                <a:t>美国两院院士M.I.</a:t>
              </a:r>
            </a:p>
            <a:p>
              <a:pPr algn="just"/>
              <a:r>
                <a:rPr lang="zh-CN" altLang="en-US" sz="1400" dirty="0">
                  <a:latin typeface="黑体" panose="02010609060101010101" pitchFamily="49" charset="-122"/>
                  <a:ea typeface="黑体" panose="02010609060101010101" pitchFamily="49" charset="-122"/>
                  <a:cs typeface="宋体" charset="-122"/>
                </a:rPr>
                <a:t>Jordon与工程院院士T.</a:t>
              </a:r>
              <a:r>
                <a:rPr lang="en-US" altLang="zh-CN" sz="1400" dirty="0">
                  <a:latin typeface="黑体" panose="02010609060101010101" pitchFamily="49" charset="-122"/>
                  <a:ea typeface="黑体" panose="02010609060101010101" pitchFamily="49" charset="-122"/>
                  <a:cs typeface="宋体" charset="-122"/>
                </a:rPr>
                <a:t>M.</a:t>
              </a:r>
              <a:r>
                <a:rPr lang="zh-CN" altLang="en-US" sz="1400" dirty="0">
                  <a:latin typeface="黑体" panose="02010609060101010101" pitchFamily="49" charset="-122"/>
                  <a:ea typeface="黑体" panose="02010609060101010101" pitchFamily="49" charset="-122"/>
                  <a:cs typeface="宋体" charset="-122"/>
                </a:rPr>
                <a:t> Mitchell 共同指出</a:t>
              </a:r>
              <a:r>
                <a:rPr lang="zh-CN" altLang="en-US" sz="1400" dirty="0">
                  <a:solidFill>
                    <a:srgbClr val="C00000"/>
                  </a:solidFill>
                  <a:latin typeface="黑体" panose="02010609060101010101" pitchFamily="49" charset="-122"/>
                  <a:ea typeface="黑体" panose="02010609060101010101" pitchFamily="49" charset="-122"/>
                  <a:cs typeface="宋体" charset="-122"/>
                </a:rPr>
                <a:t>“机器学习是当前发展最迅速的科学技术领域之一”。</a:t>
              </a:r>
            </a:p>
          </p:txBody>
        </p:sp>
        <p:pic>
          <p:nvPicPr>
            <p:cNvPr id="10" name="图片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94" y="1520466"/>
              <a:ext cx="1190280" cy="136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24"/>
            <p:cNvSpPr txBox="1">
              <a:spLocks noChangeArrowheads="1"/>
            </p:cNvSpPr>
            <p:nvPr/>
          </p:nvSpPr>
          <p:spPr bwMode="auto">
            <a:xfrm>
              <a:off x="447665" y="990508"/>
              <a:ext cx="1979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r>
                <a:rPr lang="zh-CN" altLang="en-US" sz="2000" b="1" dirty="0">
                  <a:solidFill>
                    <a:srgbClr val="003083"/>
                  </a:solidFill>
                  <a:latin typeface="Microsoft YaHei" panose="020B0503020204020204" pitchFamily="34" charset="-122"/>
                  <a:ea typeface="Microsoft YaHei" panose="020B0503020204020204" pitchFamily="34" charset="-122"/>
                  <a:cs typeface="微软雅黑" charset="-122"/>
                </a:rPr>
                <a:t>科学界极为关注</a:t>
              </a:r>
            </a:p>
          </p:txBody>
        </p:sp>
      </p:grpSp>
      <p:grpSp>
        <p:nvGrpSpPr>
          <p:cNvPr id="12" name="组 31"/>
          <p:cNvGrpSpPr>
            <a:grpSpLocks/>
          </p:cNvGrpSpPr>
          <p:nvPr/>
        </p:nvGrpSpPr>
        <p:grpSpPr bwMode="auto">
          <a:xfrm>
            <a:off x="4348338" y="1123102"/>
            <a:ext cx="3373200" cy="4261375"/>
            <a:chOff x="2493301" y="1080390"/>
            <a:chExt cx="3373456" cy="4260980"/>
          </a:xfrm>
        </p:grpSpPr>
        <p:sp>
          <p:nvSpPr>
            <p:cNvPr id="13" name="圆角矩形 12"/>
            <p:cNvSpPr/>
            <p:nvPr/>
          </p:nvSpPr>
          <p:spPr>
            <a:xfrm>
              <a:off x="2493301" y="1451480"/>
              <a:ext cx="3373456" cy="3889890"/>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黑体" panose="02010609060101010101" pitchFamily="49" charset="-122"/>
                <a:ea typeface="黑体" panose="02010609060101010101" pitchFamily="49" charset="-122"/>
                <a:sym typeface="+mn-ea"/>
              </a:endParaRPr>
            </a:p>
          </p:txBody>
        </p:sp>
        <p:sp>
          <p:nvSpPr>
            <p:cNvPr id="14" name="文本框 15"/>
            <p:cNvSpPr txBox="1">
              <a:spLocks noChangeArrowheads="1"/>
            </p:cNvSpPr>
            <p:nvPr/>
          </p:nvSpPr>
          <p:spPr bwMode="auto">
            <a:xfrm>
              <a:off x="4062307" y="1518879"/>
              <a:ext cx="1804449" cy="138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pPr algn="just"/>
              <a:r>
                <a:rPr lang="zh-CN" altLang="en-US" sz="1400" dirty="0">
                  <a:latin typeface="黑体" panose="02010609060101010101" pitchFamily="49" charset="-122"/>
                  <a:ea typeface="黑体" panose="02010609060101010101" pitchFamily="49" charset="-122"/>
                  <a:cs typeface="宋体" charset="-122"/>
                </a:rPr>
                <a:t>国务院2</a:t>
              </a:r>
              <a:r>
                <a:rPr lang="en-US" altLang="zh-CN" sz="1400" dirty="0">
                  <a:latin typeface="黑体" panose="02010609060101010101" pitchFamily="49" charset="-122"/>
                  <a:ea typeface="黑体" panose="02010609060101010101" pitchFamily="49" charset="-122"/>
                  <a:cs typeface="宋体" charset="-122"/>
                </a:rPr>
                <a:t>0</a:t>
              </a:r>
              <a:r>
                <a:rPr lang="zh-CN" altLang="en-US" sz="1400" dirty="0">
                  <a:latin typeface="黑体" panose="02010609060101010101" pitchFamily="49" charset="-122"/>
                  <a:ea typeface="黑体" panose="02010609060101010101" pitchFamily="49" charset="-122"/>
                  <a:cs typeface="宋体" charset="-122"/>
                </a:rPr>
                <a:t>1</a:t>
              </a:r>
              <a:r>
                <a:rPr lang="en-US" altLang="zh-CN" sz="1400" dirty="0">
                  <a:latin typeface="黑体" panose="02010609060101010101" pitchFamily="49" charset="-122"/>
                  <a:ea typeface="黑体" panose="02010609060101010101" pitchFamily="49" charset="-122"/>
                  <a:cs typeface="宋体" charset="-122"/>
                </a:rPr>
                <a:t>7</a:t>
              </a:r>
              <a:r>
                <a:rPr lang="zh-CN" altLang="en-US" sz="1400" dirty="0">
                  <a:latin typeface="黑体" panose="02010609060101010101" pitchFamily="49" charset="-122"/>
                  <a:ea typeface="黑体" panose="02010609060101010101" pitchFamily="49" charset="-122"/>
                  <a:cs typeface="宋体" charset="-122"/>
                </a:rPr>
                <a:t>年印发的《新一代人工智能发展规划》强调，布局高级</a:t>
              </a:r>
              <a:r>
                <a:rPr lang="zh-CN" altLang="en-US" sz="1400" dirty="0">
                  <a:solidFill>
                    <a:srgbClr val="C00000"/>
                  </a:solidFill>
                  <a:latin typeface="黑体" panose="02010609060101010101" pitchFamily="49" charset="-122"/>
                  <a:ea typeface="黑体" panose="02010609060101010101" pitchFamily="49" charset="-122"/>
                  <a:cs typeface="宋体" charset="-122"/>
                </a:rPr>
                <a:t>机器学习，建立新一代人工智能理论体系。</a:t>
              </a:r>
            </a:p>
          </p:txBody>
        </p:sp>
        <p:sp>
          <p:nvSpPr>
            <p:cNvPr id="16" name="文本框 17"/>
            <p:cNvSpPr txBox="1">
              <a:spLocks noChangeArrowheads="1"/>
            </p:cNvSpPr>
            <p:nvPr/>
          </p:nvSpPr>
          <p:spPr bwMode="auto">
            <a:xfrm>
              <a:off x="4062306" y="3763269"/>
              <a:ext cx="1804450" cy="138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pPr algn="just"/>
              <a:r>
                <a:rPr lang="zh-CN" altLang="en-US" sz="1400" dirty="0">
                  <a:latin typeface="黑体" panose="02010609060101010101" pitchFamily="49" charset="-122"/>
                  <a:ea typeface="黑体" panose="02010609060101010101" pitchFamily="49" charset="-122"/>
                  <a:cs typeface="宋体" charset="-122"/>
                </a:rPr>
                <a:t>美国政府 2016 年5月公布的《联邦大数据研发战略计划》中，</a:t>
              </a:r>
              <a:r>
                <a:rPr lang="zh-CN" altLang="en-US" sz="1400" dirty="0">
                  <a:solidFill>
                    <a:srgbClr val="C00000"/>
                  </a:solidFill>
                  <a:latin typeface="黑体" panose="02010609060101010101" pitchFamily="49" charset="-122"/>
                  <a:ea typeface="黑体" panose="02010609060101010101" pitchFamily="49" charset="-122"/>
                  <a:cs typeface="宋体" charset="-122"/>
                </a:rPr>
                <a:t>将机器学习作为支撑大数据研发战略的核心技术。</a:t>
              </a:r>
            </a:p>
          </p:txBody>
        </p:sp>
        <p:pic>
          <p:nvPicPr>
            <p:cNvPr id="17" name="图片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5428" y="3774698"/>
              <a:ext cx="1326513" cy="139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6"/>
            <p:cNvSpPr txBox="1">
              <a:spLocks noChangeArrowheads="1"/>
            </p:cNvSpPr>
            <p:nvPr/>
          </p:nvSpPr>
          <p:spPr bwMode="auto">
            <a:xfrm>
              <a:off x="3085422" y="1080390"/>
              <a:ext cx="22815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r>
                <a:rPr lang="zh-CN" altLang="en-US" sz="2000" b="1" dirty="0">
                  <a:solidFill>
                    <a:srgbClr val="003083"/>
                  </a:solidFill>
                  <a:latin typeface="Microsoft YaHei" panose="020B0503020204020204" pitchFamily="34" charset="-122"/>
                  <a:ea typeface="Microsoft YaHei" panose="020B0503020204020204" pitchFamily="34" charset="-122"/>
                  <a:cs typeface="微软雅黑" charset="-122"/>
                </a:rPr>
                <a:t>各国政府高度重视</a:t>
              </a:r>
            </a:p>
          </p:txBody>
        </p:sp>
      </p:grpSp>
      <p:grpSp>
        <p:nvGrpSpPr>
          <p:cNvPr id="19" name="组合 2"/>
          <p:cNvGrpSpPr>
            <a:grpSpLocks/>
          </p:cNvGrpSpPr>
          <p:nvPr/>
        </p:nvGrpSpPr>
        <p:grpSpPr bwMode="auto">
          <a:xfrm>
            <a:off x="8031164" y="1128742"/>
            <a:ext cx="3373200" cy="4258530"/>
            <a:chOff x="5832682" y="964255"/>
            <a:chExt cx="3373651" cy="4258463"/>
          </a:xfrm>
        </p:grpSpPr>
        <p:sp>
          <p:nvSpPr>
            <p:cNvPr id="20" name="圆角矩形 19"/>
            <p:cNvSpPr/>
            <p:nvPr/>
          </p:nvSpPr>
          <p:spPr>
            <a:xfrm>
              <a:off x="5832682" y="1318817"/>
              <a:ext cx="3373651" cy="3903901"/>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黑体" panose="02010609060101010101" pitchFamily="49" charset="-122"/>
                <a:ea typeface="黑体" panose="02010609060101010101" pitchFamily="49" charset="-122"/>
                <a:sym typeface="+mn-ea"/>
              </a:endParaRPr>
            </a:p>
          </p:txBody>
        </p:sp>
        <p:sp>
          <p:nvSpPr>
            <p:cNvPr id="21" name="文本框 19"/>
            <p:cNvSpPr txBox="1">
              <a:spLocks noChangeArrowheads="1"/>
            </p:cNvSpPr>
            <p:nvPr/>
          </p:nvSpPr>
          <p:spPr bwMode="auto">
            <a:xfrm>
              <a:off x="7164323" y="1532353"/>
              <a:ext cx="1821634" cy="138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pPr algn="just"/>
              <a:r>
                <a:rPr lang="zh-CN" altLang="en-US" sz="1400" dirty="0">
                  <a:latin typeface="黑体" panose="02010609060101010101" pitchFamily="49" charset="-122"/>
                  <a:ea typeface="黑体" panose="02010609060101010101" pitchFamily="49" charset="-122"/>
                  <a:cs typeface="宋体" charset="-122"/>
                </a:rPr>
                <a:t>华为、阿里、谷歌，微软，</a:t>
              </a:r>
              <a:r>
                <a:rPr lang="en-US" altLang="zh-CN" sz="1400" dirty="0">
                  <a:latin typeface="黑体" panose="02010609060101010101" pitchFamily="49" charset="-122"/>
                  <a:ea typeface="黑体" panose="02010609060101010101" pitchFamily="49" charset="-122"/>
                  <a:cs typeface="宋体" charset="-122"/>
                </a:rPr>
                <a:t>IBM</a:t>
              </a:r>
              <a:r>
                <a:rPr lang="zh-CN" altLang="en-US" sz="1400" dirty="0">
                  <a:latin typeface="黑体" panose="02010609060101010101" pitchFamily="49" charset="-122"/>
                  <a:ea typeface="黑体" panose="02010609060101010101" pitchFamily="49" charset="-122"/>
                  <a:cs typeface="宋体" charset="-122"/>
                </a:rPr>
                <a:t>，亚马逊等</a:t>
              </a:r>
              <a:r>
                <a:rPr lang="zh-CN" altLang="en-US" sz="1400" dirty="0">
                  <a:solidFill>
                    <a:srgbClr val="C00000"/>
                  </a:solidFill>
                  <a:latin typeface="黑体" panose="02010609060101010101" pitchFamily="49" charset="-122"/>
                  <a:ea typeface="黑体" panose="02010609060101010101" pitchFamily="49" charset="-122"/>
                  <a:cs typeface="宋体" charset="-122"/>
                </a:rPr>
                <a:t>投入巨资研究机器学习平台</a:t>
              </a:r>
              <a:r>
                <a:rPr lang="zh-CN" altLang="en-US" sz="1400" dirty="0">
                  <a:latin typeface="黑体" panose="02010609060101010101" pitchFamily="49" charset="-122"/>
                  <a:ea typeface="黑体" panose="02010609060101010101" pitchFamily="49" charset="-122"/>
                  <a:cs typeface="宋体" charset="-122"/>
                </a:rPr>
                <a:t>，以满足公司对机器学习技术的迫切需要。</a:t>
              </a:r>
            </a:p>
          </p:txBody>
        </p:sp>
        <p:sp>
          <p:nvSpPr>
            <p:cNvPr id="23" name="文本框 21"/>
            <p:cNvSpPr txBox="1">
              <a:spLocks noChangeArrowheads="1"/>
            </p:cNvSpPr>
            <p:nvPr/>
          </p:nvSpPr>
          <p:spPr bwMode="auto">
            <a:xfrm>
              <a:off x="7296234" y="3619388"/>
              <a:ext cx="1689723" cy="116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pPr algn="just"/>
              <a:r>
                <a:rPr lang="zh-CN" altLang="en-US" sz="1400" dirty="0">
                  <a:latin typeface="黑体" panose="02010609060101010101" pitchFamily="49" charset="-122"/>
                  <a:ea typeface="黑体" panose="02010609060101010101" pitchFamily="49" charset="-122"/>
                  <a:cs typeface="宋体" charset="-122"/>
                </a:rPr>
                <a:t>美国军工洛克希德·马丁公司</a:t>
              </a:r>
              <a:r>
                <a:rPr lang="zh-CN" altLang="en-US" sz="1400" dirty="0">
                  <a:solidFill>
                    <a:srgbClr val="C00000"/>
                  </a:solidFill>
                  <a:latin typeface="黑体" panose="02010609060101010101" pitchFamily="49" charset="-122"/>
                  <a:ea typeface="黑体" panose="02010609060101010101" pitchFamily="49" charset="-122"/>
                  <a:cs typeface="宋体" charset="-122"/>
                </a:rPr>
                <a:t>将</a:t>
              </a:r>
              <a:r>
                <a:rPr lang="zh-CN" altLang="en-US" sz="1400" dirty="0">
                  <a:solidFill>
                    <a:srgbClr val="C00000"/>
                  </a:solidFill>
                  <a:latin typeface="黑体" panose="02010609060101010101" pitchFamily="49" charset="-122"/>
                  <a:ea typeface="黑体" panose="02010609060101010101" pitchFamily="49" charset="-122"/>
                  <a:cs typeface="宋体" charset="-122"/>
                  <a:sym typeface="+mn-ea" charset="0"/>
                </a:rPr>
                <a:t>机器学习作为</a:t>
              </a:r>
              <a:r>
                <a:rPr lang="zh-CN" altLang="en-US" sz="1400" dirty="0">
                  <a:solidFill>
                    <a:srgbClr val="C00000"/>
                  </a:solidFill>
                  <a:latin typeface="黑体" panose="02010609060101010101" pitchFamily="49" charset="-122"/>
                  <a:ea typeface="黑体" panose="02010609060101010101" pitchFamily="49" charset="-122"/>
                  <a:cs typeface="宋体" charset="-122"/>
                </a:rPr>
                <a:t>新一代电子制胜的关键技术进行研究与应用。</a:t>
              </a:r>
            </a:p>
          </p:txBody>
        </p:sp>
        <p:pic>
          <p:nvPicPr>
            <p:cNvPr id="24" name="图片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67398" y="3585534"/>
              <a:ext cx="1328836" cy="144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28"/>
            <p:cNvSpPr txBox="1">
              <a:spLocks noChangeArrowheads="1"/>
            </p:cNvSpPr>
            <p:nvPr/>
          </p:nvSpPr>
          <p:spPr bwMode="auto">
            <a:xfrm>
              <a:off x="6558583" y="964255"/>
              <a:ext cx="19875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r>
                <a:rPr lang="zh-CN" altLang="en-US" sz="2000" b="1" dirty="0">
                  <a:solidFill>
                    <a:srgbClr val="003083"/>
                  </a:solidFill>
                  <a:latin typeface="Microsoft YaHei" panose="020B0503020204020204" pitchFamily="34" charset="-122"/>
                  <a:ea typeface="Microsoft YaHei" panose="020B0503020204020204" pitchFamily="34" charset="-122"/>
                  <a:cs typeface="微软雅黑" charset="-122"/>
                </a:rPr>
                <a:t>工业界大力投入</a:t>
              </a:r>
            </a:p>
          </p:txBody>
        </p:sp>
      </p:grpSp>
      <p:pic>
        <p:nvPicPr>
          <p:cNvPr id="26" name="图片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1041" y="3022035"/>
            <a:ext cx="337248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86669" y="2848356"/>
            <a:ext cx="3373496"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31163" y="3002885"/>
            <a:ext cx="3373201"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23"/>
          <p:cNvSpPr txBox="1">
            <a:spLocks noChangeArrowheads="1"/>
          </p:cNvSpPr>
          <p:nvPr/>
        </p:nvSpPr>
        <p:spPr bwMode="auto">
          <a:xfrm>
            <a:off x="744338" y="5769472"/>
            <a:ext cx="107033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r>
              <a:rPr lang="zh-CN" altLang="zh-CN" sz="2400" b="1" dirty="0">
                <a:solidFill>
                  <a:srgbClr val="C00000"/>
                </a:solidFill>
                <a:latin typeface="黑体" panose="02010609060101010101" pitchFamily="49" charset="-122"/>
                <a:ea typeface="楷体" charset="-122"/>
                <a:cs typeface="Times New Roman" charset="0"/>
              </a:rPr>
              <a:t>机器学习</a:t>
            </a:r>
            <a:r>
              <a:rPr lang="zh-CN" altLang="en-US" sz="2400" b="1" dirty="0">
                <a:solidFill>
                  <a:srgbClr val="C00000"/>
                </a:solidFill>
                <a:latin typeface="黑体" panose="02010609060101010101" pitchFamily="49" charset="-122"/>
                <a:ea typeface="楷体" charset="-122"/>
                <a:cs typeface="Times New Roman" charset="0"/>
              </a:rPr>
              <a:t>是</a:t>
            </a:r>
            <a:r>
              <a:rPr lang="zh-CN" altLang="zh-CN" sz="2400" b="1" dirty="0">
                <a:solidFill>
                  <a:srgbClr val="C00000"/>
                </a:solidFill>
                <a:latin typeface="黑体" panose="02010609060101010101" pitchFamily="49" charset="-122"/>
                <a:ea typeface="楷体" charset="-122"/>
                <a:cs typeface="Times New Roman" charset="0"/>
              </a:rPr>
              <a:t>人工智能的核心</a:t>
            </a:r>
            <a:r>
              <a:rPr lang="zh-CN" altLang="en-US" sz="2400" b="1" dirty="0">
                <a:solidFill>
                  <a:srgbClr val="C00000"/>
                </a:solidFill>
                <a:latin typeface="黑体" panose="02010609060101010101" pitchFamily="49" charset="-122"/>
                <a:ea typeface="楷体" charset="-122"/>
                <a:cs typeface="Times New Roman" charset="0"/>
              </a:rPr>
              <a:t>、智能化升级的根本途径</a:t>
            </a:r>
            <a:r>
              <a:rPr lang="zh-CN" altLang="en-US" sz="2000" b="1" dirty="0">
                <a:latin typeface="黑体" panose="02010609060101010101" pitchFamily="49" charset="-122"/>
                <a:ea typeface="楷体" charset="-122"/>
                <a:cs typeface="Times New Roman" charset="0"/>
              </a:rPr>
              <a:t>；</a:t>
            </a:r>
            <a:r>
              <a:rPr lang="zh-CN" altLang="zh-CN" sz="2400" b="1" dirty="0">
                <a:latin typeface="黑体" panose="02010609060101010101" pitchFamily="49" charset="-122"/>
                <a:ea typeface="楷体" charset="-122"/>
                <a:cs typeface="Times New Roman" charset="0"/>
              </a:rPr>
              <a:t>成为</a:t>
            </a:r>
            <a:r>
              <a:rPr lang="zh-CN" altLang="en-US" sz="2400" b="1" dirty="0">
                <a:latin typeface="黑体" panose="02010609060101010101" pitchFamily="49" charset="-122"/>
                <a:ea typeface="楷体" charset="-122"/>
                <a:cs typeface="Times New Roman" charset="0"/>
              </a:rPr>
              <a:t>最活跃、最具发展和应用</a:t>
            </a:r>
            <a:r>
              <a:rPr lang="zh-CN" altLang="zh-CN" sz="2400" b="1" dirty="0">
                <a:latin typeface="黑体" panose="02010609060101010101" pitchFamily="49" charset="-122"/>
                <a:ea typeface="楷体" charset="-122"/>
                <a:cs typeface="Times New Roman" charset="0"/>
              </a:rPr>
              <a:t>潜力的</a:t>
            </a:r>
            <a:r>
              <a:rPr lang="zh-CN" altLang="en-US" sz="2400" b="1" dirty="0">
                <a:latin typeface="黑体" panose="02010609060101010101" pitchFamily="49" charset="-122"/>
                <a:ea typeface="楷体" charset="-122"/>
                <a:cs typeface="Times New Roman" charset="0"/>
              </a:rPr>
              <a:t>科学技术</a:t>
            </a:r>
            <a:r>
              <a:rPr lang="zh-CN" altLang="zh-CN" sz="2400" b="1" dirty="0">
                <a:latin typeface="黑体" panose="02010609060101010101" pitchFamily="49" charset="-122"/>
                <a:ea typeface="楷体" charset="-122"/>
                <a:cs typeface="Times New Roman" charset="0"/>
              </a:rPr>
              <a:t>领域之一，</a:t>
            </a:r>
            <a:r>
              <a:rPr lang="zh-CN" altLang="en-US" sz="2400" b="1" dirty="0">
                <a:latin typeface="黑体" panose="02010609060101010101" pitchFamily="49" charset="-122"/>
                <a:ea typeface="楷体" charset="-122"/>
                <a:cs typeface="Times New Roman" charset="0"/>
              </a:rPr>
              <a:t>受到科学界、工业界及政府的高度重视</a:t>
            </a:r>
            <a:r>
              <a:rPr lang="zh-CN" altLang="zh-CN" sz="2400" b="1" dirty="0">
                <a:latin typeface="黑体" panose="02010609060101010101" pitchFamily="49" charset="-122"/>
                <a:ea typeface="楷体" charset="-122"/>
                <a:cs typeface="Times New Roman" charset="0"/>
              </a:rPr>
              <a:t>。</a:t>
            </a:r>
            <a:endParaRPr lang="zh-CN" altLang="en-US" sz="2000" b="1" dirty="0">
              <a:latin typeface="黑体" panose="02010609060101010101" pitchFamily="49" charset="-122"/>
              <a:ea typeface="楷体" charset="-122"/>
              <a:cs typeface="Times New Roman" charset="0"/>
            </a:endParaRPr>
          </a:p>
        </p:txBody>
      </p:sp>
      <p:pic>
        <p:nvPicPr>
          <p:cNvPr id="31" name="图片 30">
            <a:extLst>
              <a:ext uri="{FF2B5EF4-FFF2-40B4-BE49-F238E27FC236}">
                <a16:creationId xmlns:a16="http://schemas.microsoft.com/office/drawing/2014/main" id="{3C82A9E0-E5C7-2341-AD68-D717928040EC}"/>
              </a:ext>
            </a:extLst>
          </p:cNvPr>
          <p:cNvPicPr>
            <a:picLocks noChangeAspect="1"/>
          </p:cNvPicPr>
          <p:nvPr/>
        </p:nvPicPr>
        <p:blipFill>
          <a:blip r:embed="rId8"/>
          <a:stretch>
            <a:fillRect/>
          </a:stretch>
        </p:blipFill>
        <p:spPr>
          <a:xfrm>
            <a:off x="4560449" y="1637046"/>
            <a:ext cx="1363390" cy="1180722"/>
          </a:xfrm>
          <a:prstGeom prst="rect">
            <a:avLst/>
          </a:prstGeom>
        </p:spPr>
      </p:pic>
      <p:grpSp>
        <p:nvGrpSpPr>
          <p:cNvPr id="30" name="组 28">
            <a:extLst>
              <a:ext uri="{FF2B5EF4-FFF2-40B4-BE49-F238E27FC236}">
                <a16:creationId xmlns:a16="http://schemas.microsoft.com/office/drawing/2014/main" id="{68AF9A48-3F84-554F-BAB7-3A262EA73669}"/>
              </a:ext>
            </a:extLst>
          </p:cNvPr>
          <p:cNvGrpSpPr>
            <a:grpSpLocks/>
          </p:cNvGrpSpPr>
          <p:nvPr/>
        </p:nvGrpSpPr>
        <p:grpSpPr bwMode="auto">
          <a:xfrm>
            <a:off x="8165862" y="1627569"/>
            <a:ext cx="1238806" cy="1394466"/>
            <a:chOff x="7004228" y="1447610"/>
            <a:chExt cx="2114915" cy="1831541"/>
          </a:xfrm>
        </p:grpSpPr>
        <p:pic>
          <p:nvPicPr>
            <p:cNvPr id="32" name="图片 20">
              <a:extLst>
                <a:ext uri="{FF2B5EF4-FFF2-40B4-BE49-F238E27FC236}">
                  <a16:creationId xmlns:a16="http://schemas.microsoft.com/office/drawing/2014/main" id="{14B4B7A4-886E-AF43-BB5D-9B2D8BC0CA5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05431" y="1874524"/>
              <a:ext cx="1213712" cy="13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0">
              <a:extLst>
                <a:ext uri="{FF2B5EF4-FFF2-40B4-BE49-F238E27FC236}">
                  <a16:creationId xmlns:a16="http://schemas.microsoft.com/office/drawing/2014/main" id="{863A4FF6-692E-124B-8E86-1B1B9720F33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04228" y="1447610"/>
              <a:ext cx="894485" cy="85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31">
              <a:extLst>
                <a:ext uri="{FF2B5EF4-FFF2-40B4-BE49-F238E27FC236}">
                  <a16:creationId xmlns:a16="http://schemas.microsoft.com/office/drawing/2014/main" id="{0D5489E8-C5AC-F349-A525-A5B1B8F9458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98713" y="1495053"/>
              <a:ext cx="1220430" cy="34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2">
              <a:extLst>
                <a:ext uri="{FF2B5EF4-FFF2-40B4-BE49-F238E27FC236}">
                  <a16:creationId xmlns:a16="http://schemas.microsoft.com/office/drawing/2014/main" id="{B2D7C9E7-632D-8C4C-BF79-4D801EE4C03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12367" y="2435185"/>
              <a:ext cx="893064" cy="84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6830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4E83A1-8351-11A4-B67C-CAB0D1B5554B}"/>
              </a:ext>
            </a:extLst>
          </p:cNvPr>
          <p:cNvSpPr>
            <a:spLocks noGrp="1"/>
          </p:cNvSpPr>
          <p:nvPr>
            <p:ph type="title"/>
          </p:nvPr>
        </p:nvSpPr>
        <p:spPr/>
        <p:txBody>
          <a:bodyPr/>
          <a:lstStyle/>
          <a:p>
            <a:r>
              <a:rPr lang="zh-CN" altLang="en-US" kern="1200" dirty="0"/>
              <a:t>理论研究</a:t>
            </a:r>
            <a:r>
              <a:rPr lang="en-US" altLang="zh-CN" kern="1200" dirty="0"/>
              <a:t>—</a:t>
            </a:r>
            <a:r>
              <a:rPr lang="zh-CN" altLang="en-US" kern="1200" dirty="0"/>
              <a:t>聚焦国家重大需求</a:t>
            </a:r>
            <a:endParaRPr lang="zh-CN" altLang="en-US" dirty="0"/>
          </a:p>
        </p:txBody>
      </p:sp>
      <p:sp>
        <p:nvSpPr>
          <p:cNvPr id="3" name="内容占位符 2">
            <a:extLst>
              <a:ext uri="{FF2B5EF4-FFF2-40B4-BE49-F238E27FC236}">
                <a16:creationId xmlns:a16="http://schemas.microsoft.com/office/drawing/2014/main" id="{76D8DFEE-E42C-3DB5-F280-45423D5E9B6B}"/>
              </a:ext>
            </a:extLst>
          </p:cNvPr>
          <p:cNvSpPr>
            <a:spLocks noGrp="1"/>
          </p:cNvSpPr>
          <p:nvPr>
            <p:ph idx="1"/>
          </p:nvPr>
        </p:nvSpPr>
        <p:spPr/>
        <p:txBody>
          <a:bodyPr/>
          <a:lstStyle/>
          <a:p>
            <a:endParaRPr lang="zh-CN" altLang="en-US" dirty="0"/>
          </a:p>
        </p:txBody>
      </p:sp>
      <p:pic>
        <p:nvPicPr>
          <p:cNvPr id="5" name="图片 4">
            <a:extLst>
              <a:ext uri="{FF2B5EF4-FFF2-40B4-BE49-F238E27FC236}">
                <a16:creationId xmlns:a16="http://schemas.microsoft.com/office/drawing/2014/main" id="{A655433B-5598-5D23-E368-3FA23B908822}"/>
              </a:ext>
            </a:extLst>
          </p:cNvPr>
          <p:cNvPicPr>
            <a:picLocks noChangeAspect="1"/>
          </p:cNvPicPr>
          <p:nvPr/>
        </p:nvPicPr>
        <p:blipFill>
          <a:blip r:embed="rId2"/>
          <a:stretch>
            <a:fillRect/>
          </a:stretch>
        </p:blipFill>
        <p:spPr>
          <a:xfrm>
            <a:off x="30860" y="970472"/>
            <a:ext cx="12192000" cy="5887528"/>
          </a:xfrm>
          <a:prstGeom prst="rect">
            <a:avLst/>
          </a:prstGeom>
        </p:spPr>
      </p:pic>
    </p:spTree>
    <p:extLst>
      <p:ext uri="{BB962C8B-B14F-4D97-AF65-F5344CB8AC3E}">
        <p14:creationId xmlns:p14="http://schemas.microsoft.com/office/powerpoint/2010/main" val="1167803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标题 2">
            <a:extLst>
              <a:ext uri="{FF2B5EF4-FFF2-40B4-BE49-F238E27FC236}">
                <a16:creationId xmlns:a16="http://schemas.microsoft.com/office/drawing/2014/main" id="{88929A27-F3C9-D44E-B9C4-53A36EB80F72}"/>
              </a:ext>
            </a:extLst>
          </p:cNvPr>
          <p:cNvSpPr txBox="1">
            <a:spLocks/>
          </p:cNvSpPr>
          <p:nvPr/>
        </p:nvSpPr>
        <p:spPr bwMode="auto">
          <a:xfrm>
            <a:off x="955370" y="231936"/>
            <a:ext cx="914400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noAutofit/>
          </a:bodyPr>
          <a:lstStyle>
            <a:lvl1pPr algn="l" rtl="0" eaLnBrk="1" fontAlgn="base" hangingPunct="1">
              <a:lnSpc>
                <a:spcPct val="90000"/>
              </a:lnSpc>
              <a:spcBef>
                <a:spcPct val="0"/>
              </a:spcBef>
              <a:spcAft>
                <a:spcPct val="0"/>
              </a:spcAft>
              <a:defRPr sz="3600" kern="1200">
                <a:solidFill>
                  <a:srgbClr val="00007F"/>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r>
              <a:rPr lang="zh-CN" altLang="en-US" b="1" dirty="0"/>
              <a:t>应用研究</a:t>
            </a:r>
            <a:r>
              <a:rPr lang="en-US" altLang="zh-CN" b="1" dirty="0"/>
              <a:t>—</a:t>
            </a:r>
            <a:r>
              <a:rPr lang="zh-CN" altLang="en-US" b="1" dirty="0"/>
              <a:t>信息抽取和知识挖掘（</a:t>
            </a:r>
            <a:r>
              <a:rPr lang="en-US" altLang="zh-CN" b="1" dirty="0"/>
              <a:t>NLP</a:t>
            </a:r>
            <a:r>
              <a:rPr lang="zh-CN" altLang="en-US" b="1" dirty="0"/>
              <a:t>）</a:t>
            </a:r>
          </a:p>
        </p:txBody>
      </p:sp>
      <p:sp>
        <p:nvSpPr>
          <p:cNvPr id="15" name="文本框 23">
            <a:extLst>
              <a:ext uri="{FF2B5EF4-FFF2-40B4-BE49-F238E27FC236}">
                <a16:creationId xmlns:a16="http://schemas.microsoft.com/office/drawing/2014/main" id="{71CA953C-2E00-AFD1-534E-5123B0392B79}"/>
              </a:ext>
            </a:extLst>
          </p:cNvPr>
          <p:cNvSpPr txBox="1">
            <a:spLocks noChangeArrowheads="1"/>
          </p:cNvSpPr>
          <p:nvPr/>
        </p:nvSpPr>
        <p:spPr bwMode="auto">
          <a:xfrm>
            <a:off x="777763" y="1050251"/>
            <a:ext cx="35422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r>
              <a:rPr lang="zh-CN" altLang="en-US" sz="2000" b="1" dirty="0">
                <a:solidFill>
                  <a:srgbClr val="0000CC"/>
                </a:solidFill>
                <a:latin typeface="微软雅黑" panose="020B0503020204020204" pitchFamily="34" charset="-122"/>
                <a:ea typeface="微软雅黑" panose="020B0503020204020204" pitchFamily="34" charset="-122"/>
                <a:cs typeface="Times New Roman" charset="0"/>
              </a:rPr>
              <a:t>病例标注和结构化抽取系统</a:t>
            </a:r>
          </a:p>
        </p:txBody>
      </p:sp>
      <p:sp>
        <p:nvSpPr>
          <p:cNvPr id="17" name="文本框 16">
            <a:extLst>
              <a:ext uri="{FF2B5EF4-FFF2-40B4-BE49-F238E27FC236}">
                <a16:creationId xmlns:a16="http://schemas.microsoft.com/office/drawing/2014/main" id="{A2C4B07D-FAAA-87D2-4D69-12DE94822624}"/>
              </a:ext>
            </a:extLst>
          </p:cNvPr>
          <p:cNvSpPr txBox="1"/>
          <p:nvPr/>
        </p:nvSpPr>
        <p:spPr>
          <a:xfrm>
            <a:off x="8646253" y="1050251"/>
            <a:ext cx="35422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000" b="1">
                <a:solidFill>
                  <a:srgbClr val="0000CC"/>
                </a:solidFill>
                <a:latin typeface="微软雅黑" panose="020B0503020204020204" pitchFamily="34" charset="-122"/>
                <a:ea typeface="微软雅黑" panose="020B0503020204020204" pitchFamily="34" charset="-122"/>
                <a:cs typeface="Times New Roman" charset="0"/>
              </a:defRPr>
            </a:lvl1pPr>
            <a:lvl2pPr marL="742950" indent="-285750">
              <a:defRPr sz="4000">
                <a:latin typeface="Arial" charset="0"/>
                <a:ea typeface="宋体" charset="-122"/>
              </a:defRPr>
            </a:lvl2pPr>
            <a:lvl3pPr marL="1143000" indent="-228600">
              <a:defRPr sz="4000">
                <a:latin typeface="Arial" charset="0"/>
                <a:ea typeface="宋体" charset="-122"/>
              </a:defRPr>
            </a:lvl3pPr>
            <a:lvl4pPr marL="1600200" indent="-228600">
              <a:defRPr sz="4000">
                <a:latin typeface="Arial" charset="0"/>
                <a:ea typeface="宋体" charset="-122"/>
              </a:defRPr>
            </a:lvl4pPr>
            <a:lvl5pPr marL="2057400" indent="-228600">
              <a:defRPr sz="4000">
                <a:latin typeface="Arial" charset="0"/>
                <a:ea typeface="宋体" charset="-122"/>
              </a:defRPr>
            </a:lvl5pPr>
            <a:lvl6pPr marL="2514600" indent="-228600" eaLnBrk="0" fontAlgn="base" hangingPunct="0">
              <a:spcBef>
                <a:spcPct val="0"/>
              </a:spcBef>
              <a:spcAft>
                <a:spcPct val="0"/>
              </a:spcAft>
              <a:defRPr sz="4000">
                <a:latin typeface="Arial" charset="0"/>
                <a:ea typeface="宋体" charset="-122"/>
              </a:defRPr>
            </a:lvl6pPr>
            <a:lvl7pPr marL="2971800" indent="-228600" eaLnBrk="0" fontAlgn="base" hangingPunct="0">
              <a:spcBef>
                <a:spcPct val="0"/>
              </a:spcBef>
              <a:spcAft>
                <a:spcPct val="0"/>
              </a:spcAft>
              <a:defRPr sz="4000">
                <a:latin typeface="Arial" charset="0"/>
                <a:ea typeface="宋体" charset="-122"/>
              </a:defRPr>
            </a:lvl7pPr>
            <a:lvl8pPr marL="3429000" indent="-228600" eaLnBrk="0" fontAlgn="base" hangingPunct="0">
              <a:spcBef>
                <a:spcPct val="0"/>
              </a:spcBef>
              <a:spcAft>
                <a:spcPct val="0"/>
              </a:spcAft>
              <a:defRPr sz="4000">
                <a:latin typeface="Arial" charset="0"/>
                <a:ea typeface="宋体" charset="-122"/>
              </a:defRPr>
            </a:lvl8pPr>
            <a:lvl9pPr marL="3886200" indent="-228600" eaLnBrk="0" fontAlgn="base" hangingPunct="0">
              <a:spcBef>
                <a:spcPct val="0"/>
              </a:spcBef>
              <a:spcAft>
                <a:spcPct val="0"/>
              </a:spcAft>
              <a:defRPr sz="4000">
                <a:latin typeface="Arial" charset="0"/>
                <a:ea typeface="宋体" charset="-122"/>
              </a:defRPr>
            </a:lvl9pPr>
          </a:lstStyle>
          <a:p>
            <a:r>
              <a:rPr lang="zh-CN" altLang="en-US" dirty="0"/>
              <a:t>药症知识分析与挖掘平台</a:t>
            </a:r>
          </a:p>
        </p:txBody>
      </p:sp>
      <p:sp>
        <p:nvSpPr>
          <p:cNvPr id="21" name="文本框 20">
            <a:extLst>
              <a:ext uri="{FF2B5EF4-FFF2-40B4-BE49-F238E27FC236}">
                <a16:creationId xmlns:a16="http://schemas.microsoft.com/office/drawing/2014/main" id="{47D17CC7-028E-B960-D1BF-5C2F495AA43B}"/>
              </a:ext>
            </a:extLst>
          </p:cNvPr>
          <p:cNvSpPr txBox="1"/>
          <p:nvPr/>
        </p:nvSpPr>
        <p:spPr>
          <a:xfrm>
            <a:off x="4595450" y="1050251"/>
            <a:ext cx="33871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000" b="1">
                <a:solidFill>
                  <a:srgbClr val="0000CC"/>
                </a:solidFill>
                <a:latin typeface="微软雅黑" panose="020B0503020204020204" pitchFamily="34" charset="-122"/>
                <a:ea typeface="微软雅黑" panose="020B0503020204020204" pitchFamily="34" charset="-122"/>
                <a:cs typeface="Times New Roman" charset="0"/>
              </a:defRPr>
            </a:lvl1pPr>
            <a:lvl2pPr marL="742950" indent="-285750">
              <a:defRPr sz="4000">
                <a:latin typeface="Arial" charset="0"/>
                <a:ea typeface="宋体" charset="-122"/>
              </a:defRPr>
            </a:lvl2pPr>
            <a:lvl3pPr marL="1143000" indent="-228600">
              <a:defRPr sz="4000">
                <a:latin typeface="Arial" charset="0"/>
                <a:ea typeface="宋体" charset="-122"/>
              </a:defRPr>
            </a:lvl3pPr>
            <a:lvl4pPr marL="1600200" indent="-228600">
              <a:defRPr sz="4000">
                <a:latin typeface="Arial" charset="0"/>
                <a:ea typeface="宋体" charset="-122"/>
              </a:defRPr>
            </a:lvl4pPr>
            <a:lvl5pPr marL="2057400" indent="-228600">
              <a:defRPr sz="4000">
                <a:latin typeface="Arial" charset="0"/>
                <a:ea typeface="宋体" charset="-122"/>
              </a:defRPr>
            </a:lvl5pPr>
            <a:lvl6pPr marL="2514600" indent="-228600" eaLnBrk="0" fontAlgn="base" hangingPunct="0">
              <a:spcBef>
                <a:spcPct val="0"/>
              </a:spcBef>
              <a:spcAft>
                <a:spcPct val="0"/>
              </a:spcAft>
              <a:defRPr sz="4000">
                <a:latin typeface="Arial" charset="0"/>
                <a:ea typeface="宋体" charset="-122"/>
              </a:defRPr>
            </a:lvl6pPr>
            <a:lvl7pPr marL="2971800" indent="-228600" eaLnBrk="0" fontAlgn="base" hangingPunct="0">
              <a:spcBef>
                <a:spcPct val="0"/>
              </a:spcBef>
              <a:spcAft>
                <a:spcPct val="0"/>
              </a:spcAft>
              <a:defRPr sz="4000">
                <a:latin typeface="Arial" charset="0"/>
                <a:ea typeface="宋体" charset="-122"/>
              </a:defRPr>
            </a:lvl7pPr>
            <a:lvl8pPr marL="3429000" indent="-228600" eaLnBrk="0" fontAlgn="base" hangingPunct="0">
              <a:spcBef>
                <a:spcPct val="0"/>
              </a:spcBef>
              <a:spcAft>
                <a:spcPct val="0"/>
              </a:spcAft>
              <a:defRPr sz="4000">
                <a:latin typeface="Arial" charset="0"/>
                <a:ea typeface="宋体" charset="-122"/>
              </a:defRPr>
            </a:lvl8pPr>
            <a:lvl9pPr marL="3886200" indent="-228600" eaLnBrk="0" fontAlgn="base" hangingPunct="0">
              <a:spcBef>
                <a:spcPct val="0"/>
              </a:spcBef>
              <a:spcAft>
                <a:spcPct val="0"/>
              </a:spcAft>
              <a:defRPr sz="4000">
                <a:latin typeface="Arial" charset="0"/>
                <a:ea typeface="宋体" charset="-122"/>
              </a:defRPr>
            </a:lvl9pPr>
          </a:lstStyle>
          <a:p>
            <a:r>
              <a:rPr lang="zh-CN" altLang="en-US" dirty="0"/>
              <a:t>药症关联分子网络知识图谱</a:t>
            </a:r>
            <a:endParaRPr lang="en-US" altLang="zh-CN" dirty="0"/>
          </a:p>
        </p:txBody>
      </p:sp>
      <p:pic>
        <p:nvPicPr>
          <p:cNvPr id="8" name="图片 7">
            <a:extLst>
              <a:ext uri="{FF2B5EF4-FFF2-40B4-BE49-F238E27FC236}">
                <a16:creationId xmlns:a16="http://schemas.microsoft.com/office/drawing/2014/main" id="{4BA5F987-2CA4-E4BD-7B2C-B6FAEF9B7200}"/>
              </a:ext>
            </a:extLst>
          </p:cNvPr>
          <p:cNvPicPr>
            <a:picLocks noChangeAspect="1"/>
          </p:cNvPicPr>
          <p:nvPr/>
        </p:nvPicPr>
        <p:blipFill>
          <a:blip r:embed="rId4"/>
          <a:stretch>
            <a:fillRect/>
          </a:stretch>
        </p:blipFill>
        <p:spPr>
          <a:xfrm>
            <a:off x="777763" y="1450361"/>
            <a:ext cx="3158168" cy="1612592"/>
          </a:xfrm>
          <a:prstGeom prst="rect">
            <a:avLst/>
          </a:prstGeom>
        </p:spPr>
      </p:pic>
      <p:sp>
        <p:nvSpPr>
          <p:cNvPr id="25" name="文本框 24">
            <a:extLst>
              <a:ext uri="{FF2B5EF4-FFF2-40B4-BE49-F238E27FC236}">
                <a16:creationId xmlns:a16="http://schemas.microsoft.com/office/drawing/2014/main" id="{5A9D3596-2D11-74E3-69EE-AFDBAB709C8B}"/>
              </a:ext>
            </a:extLst>
          </p:cNvPr>
          <p:cNvSpPr txBox="1"/>
          <p:nvPr/>
        </p:nvSpPr>
        <p:spPr>
          <a:xfrm>
            <a:off x="58647" y="1340082"/>
            <a:ext cx="528809" cy="2123658"/>
          </a:xfrm>
          <a:prstGeom prst="rect">
            <a:avLst/>
          </a:prstGeom>
          <a:noFill/>
        </p:spPr>
        <p:txBody>
          <a:bodyPr wrap="square">
            <a:spAutoFit/>
          </a:bodyPr>
          <a:lstStyle/>
          <a:p>
            <a:r>
              <a:rPr lang="zh-CN" altLang="en-US" sz="2200" b="1" dirty="0"/>
              <a:t>中医临床领域</a:t>
            </a:r>
          </a:p>
        </p:txBody>
      </p:sp>
      <p:sp>
        <p:nvSpPr>
          <p:cNvPr id="28" name="文本框 27">
            <a:extLst>
              <a:ext uri="{FF2B5EF4-FFF2-40B4-BE49-F238E27FC236}">
                <a16:creationId xmlns:a16="http://schemas.microsoft.com/office/drawing/2014/main" id="{C5757722-FE71-B51C-751F-C615BCD72C05}"/>
              </a:ext>
            </a:extLst>
          </p:cNvPr>
          <p:cNvSpPr txBox="1"/>
          <p:nvPr/>
        </p:nvSpPr>
        <p:spPr>
          <a:xfrm>
            <a:off x="26608" y="4012244"/>
            <a:ext cx="528809" cy="2462213"/>
          </a:xfrm>
          <a:prstGeom prst="rect">
            <a:avLst/>
          </a:prstGeom>
          <a:noFill/>
        </p:spPr>
        <p:txBody>
          <a:bodyPr wrap="square">
            <a:spAutoFit/>
          </a:bodyPr>
          <a:lstStyle/>
          <a:p>
            <a:r>
              <a:rPr lang="zh-CN" altLang="en-US" sz="2200" b="1" dirty="0"/>
              <a:t>行业互联网领域</a:t>
            </a:r>
          </a:p>
        </p:txBody>
      </p:sp>
      <p:sp>
        <p:nvSpPr>
          <p:cNvPr id="31" name="文本框 30">
            <a:extLst>
              <a:ext uri="{FF2B5EF4-FFF2-40B4-BE49-F238E27FC236}">
                <a16:creationId xmlns:a16="http://schemas.microsoft.com/office/drawing/2014/main" id="{80F16FF9-255F-FEB6-CCE6-8588B4394280}"/>
              </a:ext>
            </a:extLst>
          </p:cNvPr>
          <p:cNvSpPr txBox="1"/>
          <p:nvPr/>
        </p:nvSpPr>
        <p:spPr>
          <a:xfrm>
            <a:off x="590204" y="3062952"/>
            <a:ext cx="3542266" cy="646331"/>
          </a:xfrm>
          <a:prstGeom prst="rect">
            <a:avLst/>
          </a:prstGeom>
          <a:noFill/>
          <a:ln>
            <a:solidFill>
              <a:schemeClr val="tx1"/>
            </a:solidFill>
          </a:ln>
        </p:spPr>
        <p:txBody>
          <a:bodyPr wrap="square">
            <a:spAutoFit/>
          </a:bodyPr>
          <a:lstStyle/>
          <a:p>
            <a:pPr algn="ctr"/>
            <a:r>
              <a:rPr lang="zh-CN" altLang="en-US" sz="1800" dirty="0">
                <a:latin typeface="+mj-lt"/>
                <a:ea typeface="黑体" panose="02010609060101010101" pitchFamily="49" charset="-122"/>
                <a:sym typeface="+mn-ea"/>
              </a:rPr>
              <a:t>高质量标注</a:t>
            </a:r>
            <a:r>
              <a:rPr lang="en-US" altLang="zh-CN" sz="1800" dirty="0">
                <a:solidFill>
                  <a:srgbClr val="C00000"/>
                </a:solidFill>
                <a:latin typeface="+mj-lt"/>
                <a:ea typeface="黑体" panose="02010609060101010101" pitchFamily="49" charset="-122"/>
                <a:sym typeface="+mn-ea"/>
              </a:rPr>
              <a:t>20</a:t>
            </a:r>
            <a:r>
              <a:rPr lang="zh-CN" altLang="en-US" sz="1800" dirty="0">
                <a:solidFill>
                  <a:srgbClr val="C00000"/>
                </a:solidFill>
                <a:latin typeface="+mj-lt"/>
                <a:ea typeface="黑体" panose="02010609060101010101" pitchFamily="49" charset="-122"/>
                <a:sym typeface="+mn-ea"/>
              </a:rPr>
              <a:t>万</a:t>
            </a:r>
            <a:r>
              <a:rPr lang="en-US" altLang="zh-CN" sz="1800" dirty="0">
                <a:solidFill>
                  <a:srgbClr val="C00000"/>
                </a:solidFill>
                <a:latin typeface="+mj-lt"/>
                <a:ea typeface="黑体" panose="02010609060101010101" pitchFamily="49" charset="-122"/>
                <a:sym typeface="+mn-ea"/>
              </a:rPr>
              <a:t>+</a:t>
            </a:r>
            <a:r>
              <a:rPr lang="zh-CN" altLang="en-US" sz="1800" dirty="0">
                <a:latin typeface="+mj-lt"/>
                <a:ea typeface="黑体" panose="02010609060101010101" pitchFamily="49" charset="-122"/>
                <a:sym typeface="+mn-ea"/>
              </a:rPr>
              <a:t>病例；构建症状实体</a:t>
            </a:r>
            <a:r>
              <a:rPr lang="en-US" altLang="zh-CN" sz="1800" dirty="0">
                <a:solidFill>
                  <a:srgbClr val="C00000"/>
                </a:solidFill>
                <a:latin typeface="+mj-lt"/>
                <a:ea typeface="黑体" panose="02010609060101010101" pitchFamily="49" charset="-122"/>
                <a:sym typeface="+mn-ea"/>
              </a:rPr>
              <a:t>1000</a:t>
            </a:r>
            <a:r>
              <a:rPr lang="zh-CN" altLang="en-US" sz="1800" dirty="0">
                <a:solidFill>
                  <a:srgbClr val="C00000"/>
                </a:solidFill>
                <a:latin typeface="+mj-lt"/>
                <a:ea typeface="黑体" panose="02010609060101010101" pitchFamily="49" charset="-122"/>
                <a:sym typeface="+mn-ea"/>
              </a:rPr>
              <a:t>万</a:t>
            </a:r>
            <a:r>
              <a:rPr lang="en-US" altLang="zh-CN" sz="1800" dirty="0">
                <a:solidFill>
                  <a:srgbClr val="C00000"/>
                </a:solidFill>
                <a:latin typeface="+mj-lt"/>
                <a:ea typeface="黑体" panose="02010609060101010101" pitchFamily="49" charset="-122"/>
                <a:sym typeface="+mn-ea"/>
              </a:rPr>
              <a:t>+ </a:t>
            </a:r>
            <a:r>
              <a:rPr lang="zh-CN" altLang="en-US" sz="1800" dirty="0">
                <a:latin typeface="+mj-lt"/>
                <a:ea typeface="黑体" panose="02010609060101010101" pitchFamily="49" charset="-122"/>
                <a:sym typeface="+mn-ea"/>
              </a:rPr>
              <a:t>，疾病实体近</a:t>
            </a:r>
            <a:r>
              <a:rPr lang="en-US" altLang="zh-CN" sz="1800" dirty="0">
                <a:solidFill>
                  <a:srgbClr val="C00000"/>
                </a:solidFill>
                <a:latin typeface="+mj-lt"/>
                <a:ea typeface="黑体" panose="02010609060101010101" pitchFamily="49" charset="-122"/>
                <a:sym typeface="+mn-ea"/>
              </a:rPr>
              <a:t>70</a:t>
            </a:r>
            <a:r>
              <a:rPr lang="zh-CN" altLang="en-US" sz="1800" dirty="0">
                <a:solidFill>
                  <a:srgbClr val="C00000"/>
                </a:solidFill>
                <a:latin typeface="+mj-lt"/>
                <a:ea typeface="黑体" panose="02010609060101010101" pitchFamily="49" charset="-122"/>
                <a:sym typeface="+mn-ea"/>
              </a:rPr>
              <a:t>万</a:t>
            </a:r>
          </a:p>
        </p:txBody>
      </p:sp>
      <p:pic>
        <p:nvPicPr>
          <p:cNvPr id="32" name="图片 31">
            <a:extLst>
              <a:ext uri="{FF2B5EF4-FFF2-40B4-BE49-F238E27FC236}">
                <a16:creationId xmlns:a16="http://schemas.microsoft.com/office/drawing/2014/main" id="{82C276D3-1869-B183-33A5-2E21096C804D}"/>
              </a:ext>
            </a:extLst>
          </p:cNvPr>
          <p:cNvPicPr>
            <a:picLocks noChangeAspect="1"/>
          </p:cNvPicPr>
          <p:nvPr/>
        </p:nvPicPr>
        <p:blipFill>
          <a:blip r:embed="rId5"/>
          <a:stretch>
            <a:fillRect/>
          </a:stretch>
        </p:blipFill>
        <p:spPr>
          <a:xfrm>
            <a:off x="4652600" y="1450362"/>
            <a:ext cx="3215690" cy="1684084"/>
          </a:xfrm>
          <a:prstGeom prst="rect">
            <a:avLst/>
          </a:prstGeom>
        </p:spPr>
      </p:pic>
      <p:sp>
        <p:nvSpPr>
          <p:cNvPr id="33" name="文本框 32">
            <a:extLst>
              <a:ext uri="{FF2B5EF4-FFF2-40B4-BE49-F238E27FC236}">
                <a16:creationId xmlns:a16="http://schemas.microsoft.com/office/drawing/2014/main" id="{D2798C9A-FC28-1D98-8AA7-2F0778500490}"/>
              </a:ext>
            </a:extLst>
          </p:cNvPr>
          <p:cNvSpPr txBox="1"/>
          <p:nvPr/>
        </p:nvSpPr>
        <p:spPr>
          <a:xfrm>
            <a:off x="4489312" y="3062952"/>
            <a:ext cx="3542266" cy="646331"/>
          </a:xfrm>
          <a:prstGeom prst="rect">
            <a:avLst/>
          </a:prstGeom>
          <a:noFill/>
          <a:ln>
            <a:solidFill>
              <a:schemeClr val="tx1"/>
            </a:solidFill>
          </a:ln>
        </p:spPr>
        <p:txBody>
          <a:bodyPr wrap="square">
            <a:spAutoFit/>
          </a:bodyPr>
          <a:lstStyle/>
          <a:p>
            <a:pPr algn="ctr"/>
            <a:r>
              <a:rPr lang="zh-CN" altLang="en-US" sz="1800" kern="100" dirty="0">
                <a:latin typeface="+mj-lt"/>
                <a:ea typeface="黑体" panose="02010609060101010101" pitchFamily="49" charset="-122"/>
                <a:cs typeface="Times New Roman" panose="02020603050405020304" charset="0"/>
              </a:rPr>
              <a:t>被</a:t>
            </a:r>
            <a:r>
              <a:rPr lang="en-US" altLang="zh-CN" sz="1800" kern="100" dirty="0">
                <a:latin typeface="+mj-lt"/>
                <a:ea typeface="黑体" panose="02010609060101010101" pitchFamily="49" charset="-122"/>
                <a:cs typeface="Times New Roman" panose="02020603050405020304" charset="0"/>
              </a:rPr>
              <a:t>GP-TCM</a:t>
            </a:r>
            <a:r>
              <a:rPr lang="zh-CN" altLang="zh-CN" sz="1800" kern="100" dirty="0">
                <a:latin typeface="+mj-lt"/>
                <a:ea typeface="黑体" panose="02010609060101010101" pitchFamily="49" charset="-122"/>
                <a:cs typeface="Times New Roman" panose="02020603050405020304" charset="0"/>
              </a:rPr>
              <a:t>推荐为</a:t>
            </a:r>
            <a:r>
              <a:rPr lang="zh-CN" altLang="zh-CN" sz="1800" kern="100" dirty="0">
                <a:solidFill>
                  <a:srgbClr val="C00000"/>
                </a:solidFill>
                <a:latin typeface="+mj-lt"/>
                <a:ea typeface="黑体" panose="02010609060101010101" pitchFamily="49" charset="-122"/>
                <a:cs typeface="Times New Roman" panose="02020603050405020304" charset="0"/>
              </a:rPr>
              <a:t>高质量中药网络药理库</a:t>
            </a:r>
            <a:r>
              <a:rPr lang="zh-CN" altLang="en-US" sz="1800" kern="100" dirty="0">
                <a:latin typeface="+mj-lt"/>
                <a:ea typeface="黑体" panose="02010609060101010101" pitchFamily="49" charset="-122"/>
                <a:cs typeface="Times New Roman" panose="02020603050405020304" charset="0"/>
              </a:rPr>
              <a:t>，</a:t>
            </a:r>
            <a:r>
              <a:rPr lang="zh-CN" altLang="zh-CN" sz="1800" kern="100" dirty="0">
                <a:latin typeface="+mj-lt"/>
                <a:ea typeface="黑体" panose="02010609060101010101" pitchFamily="49" charset="-122"/>
                <a:cs typeface="Times New Roman" panose="02020603050405020304" charset="0"/>
              </a:rPr>
              <a:t>支撑</a:t>
            </a:r>
            <a:r>
              <a:rPr lang="en-US" altLang="zh-CN" sz="1800" kern="100" dirty="0">
                <a:solidFill>
                  <a:srgbClr val="C00000"/>
                </a:solidFill>
                <a:latin typeface="+mj-lt"/>
                <a:ea typeface="黑体" panose="02010609060101010101" pitchFamily="49" charset="-122"/>
                <a:cs typeface="Times New Roman" panose="02020603050405020304" charset="0"/>
              </a:rPr>
              <a:t>40</a:t>
            </a:r>
            <a:r>
              <a:rPr lang="en-US" altLang="zh-CN" kern="100" dirty="0">
                <a:solidFill>
                  <a:srgbClr val="C00000"/>
                </a:solidFill>
                <a:latin typeface="+mj-lt"/>
                <a:ea typeface="黑体" panose="02010609060101010101" pitchFamily="49" charset="-122"/>
                <a:cs typeface="Times New Roman" panose="02020603050405020304" charset="0"/>
              </a:rPr>
              <a:t>+</a:t>
            </a:r>
            <a:r>
              <a:rPr lang="zh-CN" altLang="zh-CN" sz="1800" kern="100" dirty="0">
                <a:solidFill>
                  <a:srgbClr val="C00000"/>
                </a:solidFill>
                <a:latin typeface="+mj-lt"/>
                <a:ea typeface="黑体" panose="02010609060101010101" pitchFamily="49" charset="-122"/>
                <a:cs typeface="Times New Roman" panose="02020603050405020304" charset="0"/>
              </a:rPr>
              <a:t>药理学研究</a:t>
            </a:r>
            <a:endParaRPr lang="zh-CN" altLang="en-US" sz="1800" dirty="0">
              <a:solidFill>
                <a:srgbClr val="C00000"/>
              </a:solidFill>
              <a:latin typeface="+mj-lt"/>
              <a:ea typeface="黑体" panose="02010609060101010101" pitchFamily="49" charset="-122"/>
              <a:sym typeface="+mn-ea"/>
            </a:endParaRPr>
          </a:p>
        </p:txBody>
      </p:sp>
      <p:pic>
        <p:nvPicPr>
          <p:cNvPr id="34" name="图片 33">
            <a:extLst>
              <a:ext uri="{FF2B5EF4-FFF2-40B4-BE49-F238E27FC236}">
                <a16:creationId xmlns:a16="http://schemas.microsoft.com/office/drawing/2014/main" id="{19C4CF0C-C9D8-D826-61F9-9CE1110DC45F}"/>
              </a:ext>
            </a:extLst>
          </p:cNvPr>
          <p:cNvPicPr>
            <a:picLocks noChangeAspect="1"/>
          </p:cNvPicPr>
          <p:nvPr/>
        </p:nvPicPr>
        <p:blipFill>
          <a:blip r:embed="rId6"/>
          <a:stretch>
            <a:fillRect/>
          </a:stretch>
        </p:blipFill>
        <p:spPr>
          <a:xfrm>
            <a:off x="8298380" y="1651456"/>
            <a:ext cx="1699390" cy="1229043"/>
          </a:xfrm>
          <a:prstGeom prst="rect">
            <a:avLst/>
          </a:prstGeom>
        </p:spPr>
      </p:pic>
      <p:pic>
        <p:nvPicPr>
          <p:cNvPr id="36" name="图片 35">
            <a:extLst>
              <a:ext uri="{FF2B5EF4-FFF2-40B4-BE49-F238E27FC236}">
                <a16:creationId xmlns:a16="http://schemas.microsoft.com/office/drawing/2014/main" id="{D1653936-D76A-5009-A9D1-C4A34CA79CDA}"/>
              </a:ext>
            </a:extLst>
          </p:cNvPr>
          <p:cNvPicPr>
            <a:picLocks noChangeAspect="1"/>
          </p:cNvPicPr>
          <p:nvPr/>
        </p:nvPicPr>
        <p:blipFill>
          <a:blip r:embed="rId7"/>
          <a:stretch>
            <a:fillRect/>
          </a:stretch>
        </p:blipFill>
        <p:spPr>
          <a:xfrm>
            <a:off x="10100284" y="1661573"/>
            <a:ext cx="1794096" cy="1208807"/>
          </a:xfrm>
          <a:prstGeom prst="rect">
            <a:avLst/>
          </a:prstGeom>
        </p:spPr>
      </p:pic>
      <p:sp>
        <p:nvSpPr>
          <p:cNvPr id="38" name="文本框 37">
            <a:extLst>
              <a:ext uri="{FF2B5EF4-FFF2-40B4-BE49-F238E27FC236}">
                <a16:creationId xmlns:a16="http://schemas.microsoft.com/office/drawing/2014/main" id="{46B5D2DD-5E81-B635-B067-2D16A4A23372}"/>
              </a:ext>
            </a:extLst>
          </p:cNvPr>
          <p:cNvSpPr txBox="1"/>
          <p:nvPr/>
        </p:nvSpPr>
        <p:spPr>
          <a:xfrm>
            <a:off x="8380898" y="3062952"/>
            <a:ext cx="3542266" cy="646331"/>
          </a:xfrm>
          <a:prstGeom prst="rect">
            <a:avLst/>
          </a:prstGeom>
          <a:noFill/>
          <a:ln>
            <a:solidFill>
              <a:schemeClr val="tx1"/>
            </a:solidFill>
          </a:ln>
        </p:spPr>
        <p:txBody>
          <a:bodyPr wrap="square">
            <a:spAutoFit/>
          </a:bodyPr>
          <a:lstStyle/>
          <a:p>
            <a:pPr algn="ctr"/>
            <a:r>
              <a:rPr lang="zh-CN" altLang="en-US" kern="100" dirty="0">
                <a:latin typeface="+mj-lt"/>
                <a:ea typeface="黑体" panose="02010609060101010101" pitchFamily="49" charset="-122"/>
                <a:cs typeface="Times New Roman" panose="02020603050405020304" charset="0"/>
                <a:sym typeface="+mn-ea"/>
              </a:rPr>
              <a:t>支持术语检索、知识浏览等功能，近</a:t>
            </a:r>
            <a:r>
              <a:rPr lang="en-US" altLang="zh-CN" kern="100" dirty="0">
                <a:latin typeface="+mj-lt"/>
                <a:ea typeface="黑体" panose="02010609060101010101" pitchFamily="49" charset="-122"/>
                <a:cs typeface="Times New Roman" panose="02020603050405020304" charset="0"/>
                <a:sym typeface="+mn-ea"/>
              </a:rPr>
              <a:t>1</a:t>
            </a:r>
            <a:r>
              <a:rPr lang="zh-CN" altLang="en-US" kern="100" dirty="0">
                <a:latin typeface="+mj-lt"/>
                <a:ea typeface="黑体" panose="02010609060101010101" pitchFamily="49" charset="-122"/>
                <a:cs typeface="Times New Roman" panose="02020603050405020304" charset="0"/>
                <a:sym typeface="+mn-ea"/>
              </a:rPr>
              <a:t>年被</a:t>
            </a:r>
            <a:r>
              <a:rPr lang="en-US" altLang="zh-CN" kern="100" dirty="0">
                <a:solidFill>
                  <a:srgbClr val="C00000"/>
                </a:solidFill>
                <a:latin typeface="+mj-lt"/>
                <a:ea typeface="黑体" panose="02010609060101010101" pitchFamily="49" charset="-122"/>
                <a:cs typeface="Times New Roman" panose="02020603050405020304" charset="0"/>
                <a:sym typeface="+mn-ea"/>
              </a:rPr>
              <a:t>79</a:t>
            </a:r>
            <a:r>
              <a:rPr lang="zh-CN" altLang="en-US" kern="100" dirty="0">
                <a:solidFill>
                  <a:srgbClr val="C00000"/>
                </a:solidFill>
                <a:latin typeface="+mj-lt"/>
                <a:ea typeface="黑体" panose="02010609060101010101" pitchFamily="49" charset="-122"/>
                <a:cs typeface="Times New Roman" panose="02020603050405020304" charset="0"/>
                <a:sym typeface="+mn-ea"/>
              </a:rPr>
              <a:t>个国家访问</a:t>
            </a:r>
            <a:r>
              <a:rPr lang="en-US" altLang="zh-CN" kern="100" dirty="0">
                <a:solidFill>
                  <a:srgbClr val="C00000"/>
                </a:solidFill>
                <a:latin typeface="+mj-lt"/>
                <a:ea typeface="黑体" panose="02010609060101010101" pitchFamily="49" charset="-122"/>
                <a:cs typeface="Times New Roman" panose="02020603050405020304" charset="0"/>
                <a:sym typeface="+mn-ea"/>
              </a:rPr>
              <a:t>5</a:t>
            </a:r>
            <a:r>
              <a:rPr lang="zh-CN" altLang="en-US" kern="100" dirty="0">
                <a:solidFill>
                  <a:srgbClr val="C00000"/>
                </a:solidFill>
                <a:latin typeface="+mj-lt"/>
                <a:ea typeface="黑体" panose="02010609060101010101" pitchFamily="49" charset="-122"/>
                <a:cs typeface="Times New Roman" panose="02020603050405020304" charset="0"/>
                <a:sym typeface="+mn-ea"/>
              </a:rPr>
              <a:t>万</a:t>
            </a:r>
            <a:r>
              <a:rPr lang="en-US" altLang="zh-CN" kern="100" dirty="0">
                <a:solidFill>
                  <a:srgbClr val="C00000"/>
                </a:solidFill>
                <a:latin typeface="+mj-lt"/>
                <a:ea typeface="黑体" panose="02010609060101010101" pitchFamily="49" charset="-122"/>
                <a:cs typeface="Times New Roman" panose="02020603050405020304" charset="0"/>
                <a:sym typeface="+mn-ea"/>
              </a:rPr>
              <a:t>+</a:t>
            </a:r>
            <a:r>
              <a:rPr lang="zh-CN" altLang="en-US" kern="100" dirty="0">
                <a:solidFill>
                  <a:srgbClr val="C00000"/>
                </a:solidFill>
                <a:latin typeface="+mj-lt"/>
                <a:ea typeface="黑体" panose="02010609060101010101" pitchFamily="49" charset="-122"/>
                <a:cs typeface="Times New Roman" panose="02020603050405020304" charset="0"/>
                <a:sym typeface="+mn-ea"/>
              </a:rPr>
              <a:t>次</a:t>
            </a:r>
            <a:endParaRPr lang="zh-CN" altLang="en-US" sz="1800" dirty="0">
              <a:solidFill>
                <a:srgbClr val="C00000"/>
              </a:solidFill>
              <a:latin typeface="+mj-lt"/>
              <a:ea typeface="黑体" panose="02010609060101010101" pitchFamily="49" charset="-122"/>
              <a:sym typeface="+mn-ea"/>
            </a:endParaRPr>
          </a:p>
        </p:txBody>
      </p:sp>
      <p:sp>
        <p:nvSpPr>
          <p:cNvPr id="39" name="文本框 38">
            <a:extLst>
              <a:ext uri="{FF2B5EF4-FFF2-40B4-BE49-F238E27FC236}">
                <a16:creationId xmlns:a16="http://schemas.microsoft.com/office/drawing/2014/main" id="{AC0D1827-6B83-59AA-A2EA-43DA0FAF8A7B}"/>
              </a:ext>
            </a:extLst>
          </p:cNvPr>
          <p:cNvSpPr txBox="1"/>
          <p:nvPr/>
        </p:nvSpPr>
        <p:spPr>
          <a:xfrm>
            <a:off x="590204" y="3913593"/>
            <a:ext cx="35422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000" b="1">
                <a:solidFill>
                  <a:srgbClr val="0000CC"/>
                </a:solidFill>
                <a:latin typeface="微软雅黑" panose="020B0503020204020204" pitchFamily="34" charset="-122"/>
                <a:ea typeface="微软雅黑" panose="020B0503020204020204" pitchFamily="34" charset="-122"/>
                <a:cs typeface="Times New Roman" charset="0"/>
              </a:defRPr>
            </a:lvl1pPr>
            <a:lvl2pPr marL="742950" indent="-285750">
              <a:defRPr sz="4000">
                <a:latin typeface="Arial" charset="0"/>
                <a:ea typeface="宋体" charset="-122"/>
              </a:defRPr>
            </a:lvl2pPr>
            <a:lvl3pPr marL="1143000" indent="-228600">
              <a:defRPr sz="4000">
                <a:latin typeface="Arial" charset="0"/>
                <a:ea typeface="宋体" charset="-122"/>
              </a:defRPr>
            </a:lvl3pPr>
            <a:lvl4pPr marL="1600200" indent="-228600">
              <a:defRPr sz="4000">
                <a:latin typeface="Arial" charset="0"/>
                <a:ea typeface="宋体" charset="-122"/>
              </a:defRPr>
            </a:lvl4pPr>
            <a:lvl5pPr marL="2057400" indent="-228600">
              <a:defRPr sz="4000">
                <a:latin typeface="Arial" charset="0"/>
                <a:ea typeface="宋体" charset="-122"/>
              </a:defRPr>
            </a:lvl5pPr>
            <a:lvl6pPr marL="2514600" indent="-228600" eaLnBrk="0" fontAlgn="base" hangingPunct="0">
              <a:spcBef>
                <a:spcPct val="0"/>
              </a:spcBef>
              <a:spcAft>
                <a:spcPct val="0"/>
              </a:spcAft>
              <a:defRPr sz="4000">
                <a:latin typeface="Arial" charset="0"/>
                <a:ea typeface="宋体" charset="-122"/>
              </a:defRPr>
            </a:lvl6pPr>
            <a:lvl7pPr marL="2971800" indent="-228600" eaLnBrk="0" fontAlgn="base" hangingPunct="0">
              <a:spcBef>
                <a:spcPct val="0"/>
              </a:spcBef>
              <a:spcAft>
                <a:spcPct val="0"/>
              </a:spcAft>
              <a:defRPr sz="4000">
                <a:latin typeface="Arial" charset="0"/>
                <a:ea typeface="宋体" charset="-122"/>
              </a:defRPr>
            </a:lvl7pPr>
            <a:lvl8pPr marL="3429000" indent="-228600" eaLnBrk="0" fontAlgn="base" hangingPunct="0">
              <a:spcBef>
                <a:spcPct val="0"/>
              </a:spcBef>
              <a:spcAft>
                <a:spcPct val="0"/>
              </a:spcAft>
              <a:defRPr sz="4000">
                <a:latin typeface="Arial" charset="0"/>
                <a:ea typeface="宋体" charset="-122"/>
              </a:defRPr>
            </a:lvl8pPr>
            <a:lvl9pPr marL="3886200" indent="-228600" eaLnBrk="0" fontAlgn="base" hangingPunct="0">
              <a:spcBef>
                <a:spcPct val="0"/>
              </a:spcBef>
              <a:spcAft>
                <a:spcPct val="0"/>
              </a:spcAft>
              <a:defRPr sz="4000">
                <a:latin typeface="Arial" charset="0"/>
                <a:ea typeface="宋体" charset="-122"/>
              </a:defRPr>
            </a:lvl9pPr>
          </a:lstStyle>
          <a:p>
            <a:r>
              <a:rPr lang="zh-CN" altLang="en-US" dirty="0"/>
              <a:t>“工业知联网”知识挖掘平台</a:t>
            </a:r>
          </a:p>
        </p:txBody>
      </p:sp>
      <p:sp>
        <p:nvSpPr>
          <p:cNvPr id="40" name="文本框 39">
            <a:extLst>
              <a:ext uri="{FF2B5EF4-FFF2-40B4-BE49-F238E27FC236}">
                <a16:creationId xmlns:a16="http://schemas.microsoft.com/office/drawing/2014/main" id="{0C602476-865A-8A7E-4510-33C5A13AAB10}"/>
              </a:ext>
            </a:extLst>
          </p:cNvPr>
          <p:cNvSpPr txBox="1"/>
          <p:nvPr/>
        </p:nvSpPr>
        <p:spPr>
          <a:xfrm>
            <a:off x="5070422" y="3903619"/>
            <a:ext cx="2616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000" b="1">
                <a:solidFill>
                  <a:srgbClr val="0000CC"/>
                </a:solidFill>
                <a:latin typeface="微软雅黑" panose="020B0503020204020204" pitchFamily="34" charset="-122"/>
                <a:ea typeface="微软雅黑" panose="020B0503020204020204" pitchFamily="34" charset="-122"/>
                <a:cs typeface="Times New Roman" charset="0"/>
              </a:defRPr>
            </a:lvl1pPr>
            <a:lvl2pPr marL="742950" indent="-285750">
              <a:defRPr sz="4000">
                <a:latin typeface="Arial" charset="0"/>
                <a:ea typeface="宋体" charset="-122"/>
              </a:defRPr>
            </a:lvl2pPr>
            <a:lvl3pPr marL="1143000" indent="-228600">
              <a:defRPr sz="4000">
                <a:latin typeface="Arial" charset="0"/>
                <a:ea typeface="宋体" charset="-122"/>
              </a:defRPr>
            </a:lvl3pPr>
            <a:lvl4pPr marL="1600200" indent="-228600">
              <a:defRPr sz="4000">
                <a:latin typeface="Arial" charset="0"/>
                <a:ea typeface="宋体" charset="-122"/>
              </a:defRPr>
            </a:lvl4pPr>
            <a:lvl5pPr marL="2057400" indent="-228600">
              <a:defRPr sz="4000">
                <a:latin typeface="Arial" charset="0"/>
                <a:ea typeface="宋体" charset="-122"/>
              </a:defRPr>
            </a:lvl5pPr>
            <a:lvl6pPr marL="2514600" indent="-228600" eaLnBrk="0" fontAlgn="base" hangingPunct="0">
              <a:spcBef>
                <a:spcPct val="0"/>
              </a:spcBef>
              <a:spcAft>
                <a:spcPct val="0"/>
              </a:spcAft>
              <a:defRPr sz="4000">
                <a:latin typeface="Arial" charset="0"/>
                <a:ea typeface="宋体" charset="-122"/>
              </a:defRPr>
            </a:lvl6pPr>
            <a:lvl7pPr marL="2971800" indent="-228600" eaLnBrk="0" fontAlgn="base" hangingPunct="0">
              <a:spcBef>
                <a:spcPct val="0"/>
              </a:spcBef>
              <a:spcAft>
                <a:spcPct val="0"/>
              </a:spcAft>
              <a:defRPr sz="4000">
                <a:latin typeface="Arial" charset="0"/>
                <a:ea typeface="宋体" charset="-122"/>
              </a:defRPr>
            </a:lvl7pPr>
            <a:lvl8pPr marL="3429000" indent="-228600" eaLnBrk="0" fontAlgn="base" hangingPunct="0">
              <a:spcBef>
                <a:spcPct val="0"/>
              </a:spcBef>
              <a:spcAft>
                <a:spcPct val="0"/>
              </a:spcAft>
              <a:defRPr sz="4000">
                <a:latin typeface="Arial" charset="0"/>
                <a:ea typeface="宋体" charset="-122"/>
              </a:defRPr>
            </a:lvl8pPr>
            <a:lvl9pPr marL="3886200" indent="-228600" eaLnBrk="0" fontAlgn="base" hangingPunct="0">
              <a:spcBef>
                <a:spcPct val="0"/>
              </a:spcBef>
              <a:spcAft>
                <a:spcPct val="0"/>
              </a:spcAft>
              <a:defRPr sz="4000">
                <a:latin typeface="Arial" charset="0"/>
                <a:ea typeface="宋体" charset="-122"/>
              </a:defRPr>
            </a:lvl9pPr>
          </a:lstStyle>
          <a:p>
            <a:r>
              <a:rPr lang="zh-CN" altLang="en-US" dirty="0"/>
              <a:t>产业链科技雷达系统</a:t>
            </a:r>
          </a:p>
        </p:txBody>
      </p:sp>
      <p:pic>
        <p:nvPicPr>
          <p:cNvPr id="42" name="图片 41">
            <a:extLst>
              <a:ext uri="{FF2B5EF4-FFF2-40B4-BE49-F238E27FC236}">
                <a16:creationId xmlns:a16="http://schemas.microsoft.com/office/drawing/2014/main" id="{74E0592B-775C-5E87-C056-D5A89C62CCD8}"/>
              </a:ext>
            </a:extLst>
          </p:cNvPr>
          <p:cNvPicPr>
            <a:picLocks noChangeAspect="1"/>
          </p:cNvPicPr>
          <p:nvPr/>
        </p:nvPicPr>
        <p:blipFill>
          <a:blip r:embed="rId8"/>
          <a:stretch>
            <a:fillRect/>
          </a:stretch>
        </p:blipFill>
        <p:spPr>
          <a:xfrm>
            <a:off x="805686" y="4326790"/>
            <a:ext cx="3226473" cy="1663599"/>
          </a:xfrm>
          <a:prstGeom prst="rect">
            <a:avLst/>
          </a:prstGeom>
        </p:spPr>
      </p:pic>
      <p:sp>
        <p:nvSpPr>
          <p:cNvPr id="46" name="文本框 45">
            <a:extLst>
              <a:ext uri="{FF2B5EF4-FFF2-40B4-BE49-F238E27FC236}">
                <a16:creationId xmlns:a16="http://schemas.microsoft.com/office/drawing/2014/main" id="{D8438B44-29E4-CF3A-4033-EB62A18C43C9}"/>
              </a:ext>
            </a:extLst>
          </p:cNvPr>
          <p:cNvSpPr txBox="1"/>
          <p:nvPr/>
        </p:nvSpPr>
        <p:spPr>
          <a:xfrm>
            <a:off x="602071" y="6023796"/>
            <a:ext cx="3633705" cy="646331"/>
          </a:xfrm>
          <a:prstGeom prst="rect">
            <a:avLst/>
          </a:prstGeom>
          <a:noFill/>
          <a:ln>
            <a:solidFill>
              <a:schemeClr val="tx1"/>
            </a:solidFill>
          </a:ln>
        </p:spPr>
        <p:txBody>
          <a:bodyPr wrap="square">
            <a:spAutoFit/>
          </a:bodyPr>
          <a:lstStyle/>
          <a:p>
            <a:pPr algn="ctr"/>
            <a:r>
              <a:rPr lang="zh-CN" altLang="en-US" sz="1800" kern="100" dirty="0">
                <a:latin typeface="+mj-lt"/>
                <a:ea typeface="黑体" panose="02010609060101010101" pitchFamily="49" charset="-122"/>
                <a:cs typeface="Times New Roman" panose="02020603050405020304" charset="0"/>
                <a:sym typeface="+mn-ea"/>
              </a:rPr>
              <a:t>产业、舆情、专利三维度，覆盖</a:t>
            </a:r>
            <a:r>
              <a:rPr lang="en-US" altLang="zh-CN" sz="1800" kern="100" dirty="0">
                <a:solidFill>
                  <a:srgbClr val="C00000"/>
                </a:solidFill>
                <a:latin typeface="+mj-lt"/>
                <a:ea typeface="黑体" panose="02010609060101010101" pitchFamily="49" charset="-122"/>
                <a:cs typeface="Times New Roman" panose="02020603050405020304" charset="0"/>
                <a:sym typeface="+mn-ea"/>
              </a:rPr>
              <a:t>20+</a:t>
            </a:r>
            <a:r>
              <a:rPr lang="zh-CN" altLang="en-US" sz="1800" kern="100" dirty="0">
                <a:latin typeface="+mj-lt"/>
                <a:ea typeface="黑体" panose="02010609060101010101" pitchFamily="49" charset="-122"/>
                <a:cs typeface="Times New Roman" panose="02020603050405020304" charset="0"/>
                <a:sym typeface="+mn-ea"/>
              </a:rPr>
              <a:t>工业领域、</a:t>
            </a:r>
            <a:r>
              <a:rPr lang="en-US" altLang="zh-CN" sz="1800" kern="100" dirty="0">
                <a:solidFill>
                  <a:srgbClr val="C00000"/>
                </a:solidFill>
                <a:latin typeface="+mj-lt"/>
                <a:ea typeface="黑体" panose="02010609060101010101" pitchFamily="49" charset="-122"/>
                <a:cs typeface="Times New Roman" panose="02020603050405020304" charset="0"/>
                <a:sym typeface="+mn-ea"/>
              </a:rPr>
              <a:t>80</a:t>
            </a:r>
            <a:r>
              <a:rPr lang="zh-CN" altLang="en-US" sz="1800" kern="100" dirty="0">
                <a:solidFill>
                  <a:srgbClr val="C00000"/>
                </a:solidFill>
                <a:latin typeface="+mj-lt"/>
                <a:ea typeface="黑体" panose="02010609060101010101" pitchFamily="49" charset="-122"/>
                <a:cs typeface="Times New Roman" panose="02020603050405020304" charset="0"/>
                <a:sym typeface="+mn-ea"/>
              </a:rPr>
              <a:t>万</a:t>
            </a:r>
            <a:r>
              <a:rPr lang="en-US" altLang="zh-CN" sz="1800" kern="100" dirty="0">
                <a:solidFill>
                  <a:srgbClr val="C00000"/>
                </a:solidFill>
                <a:latin typeface="+mj-lt"/>
                <a:ea typeface="黑体" panose="02010609060101010101" pitchFamily="49" charset="-122"/>
                <a:cs typeface="Times New Roman" panose="02020603050405020304" charset="0"/>
                <a:sym typeface="+mn-ea"/>
              </a:rPr>
              <a:t>+</a:t>
            </a:r>
            <a:r>
              <a:rPr lang="zh-CN" altLang="en-US" sz="1800" kern="100" dirty="0">
                <a:latin typeface="+mj-lt"/>
                <a:ea typeface="黑体" panose="02010609060101010101" pitchFamily="49" charset="-122"/>
                <a:cs typeface="Times New Roman" panose="02020603050405020304" charset="0"/>
                <a:sym typeface="+mn-ea"/>
              </a:rPr>
              <a:t>规模上企业</a:t>
            </a:r>
            <a:endParaRPr lang="zh-CN" altLang="en-US" sz="1800" dirty="0">
              <a:latin typeface="+mj-lt"/>
              <a:ea typeface="黑体" panose="02010609060101010101" pitchFamily="49" charset="-122"/>
              <a:sym typeface="+mn-ea"/>
            </a:endParaRPr>
          </a:p>
        </p:txBody>
      </p:sp>
      <p:sp>
        <p:nvSpPr>
          <p:cNvPr id="48" name="文本框 47">
            <a:extLst>
              <a:ext uri="{FF2B5EF4-FFF2-40B4-BE49-F238E27FC236}">
                <a16:creationId xmlns:a16="http://schemas.microsoft.com/office/drawing/2014/main" id="{83CCF077-3EF5-4127-1C1E-126F1EB6843E}"/>
              </a:ext>
            </a:extLst>
          </p:cNvPr>
          <p:cNvSpPr txBox="1"/>
          <p:nvPr/>
        </p:nvSpPr>
        <p:spPr>
          <a:xfrm>
            <a:off x="4337907" y="6013822"/>
            <a:ext cx="4130297" cy="646331"/>
          </a:xfrm>
          <a:prstGeom prst="rect">
            <a:avLst/>
          </a:prstGeom>
          <a:noFill/>
          <a:ln>
            <a:solidFill>
              <a:schemeClr val="tx1"/>
            </a:solidFill>
          </a:ln>
        </p:spPr>
        <p:txBody>
          <a:bodyPr wrap="square">
            <a:spAutoFit/>
          </a:bodyPr>
          <a:lstStyle/>
          <a:p>
            <a:pPr algn="ctr"/>
            <a:r>
              <a:rPr lang="zh-CN" altLang="en-US" kern="100" dirty="0">
                <a:latin typeface="+mj-lt"/>
                <a:ea typeface="黑体" panose="02010609060101010101" pitchFamily="49" charset="-122"/>
                <a:cs typeface="Times New Roman" panose="02020603050405020304" charset="0"/>
                <a:sym typeface="+mn-ea"/>
              </a:rPr>
              <a:t>入选工信部</a:t>
            </a:r>
            <a:r>
              <a:rPr lang="en-US" altLang="zh-CN" kern="100" dirty="0">
                <a:latin typeface="+mj-lt"/>
                <a:ea typeface="黑体" panose="02010609060101010101" pitchFamily="49" charset="-122"/>
                <a:cs typeface="Times New Roman" panose="02020603050405020304" charset="0"/>
                <a:sym typeface="+mn-ea"/>
              </a:rPr>
              <a:t>AI</a:t>
            </a:r>
            <a:r>
              <a:rPr lang="zh-CN" altLang="en-US" kern="100" dirty="0">
                <a:latin typeface="+mj-lt"/>
                <a:ea typeface="黑体" panose="02010609060101010101" pitchFamily="49" charset="-122"/>
                <a:cs typeface="Times New Roman" panose="02020603050405020304" charset="0"/>
                <a:sym typeface="+mn-ea"/>
              </a:rPr>
              <a:t>精准赋能重点方案，</a:t>
            </a:r>
            <a:endParaRPr lang="en-US" altLang="zh-CN" kern="100" dirty="0">
              <a:latin typeface="+mj-lt"/>
              <a:ea typeface="黑体" panose="02010609060101010101" pitchFamily="49" charset="-122"/>
              <a:cs typeface="Times New Roman" panose="02020603050405020304" charset="0"/>
              <a:sym typeface="+mn-ea"/>
            </a:endParaRPr>
          </a:p>
          <a:p>
            <a:pPr algn="ctr"/>
            <a:r>
              <a:rPr lang="zh-CN" altLang="en-US" kern="100" dirty="0">
                <a:latin typeface="+mj-lt"/>
                <a:ea typeface="黑体" panose="02010609060101010101" pitchFamily="49" charset="-122"/>
                <a:cs typeface="Times New Roman" panose="02020603050405020304" charset="0"/>
                <a:sym typeface="+mn-ea"/>
              </a:rPr>
              <a:t>受邀在</a:t>
            </a:r>
            <a:r>
              <a:rPr lang="en-US" altLang="zh-CN" kern="100" dirty="0">
                <a:latin typeface="+mj-lt"/>
                <a:ea typeface="黑体" panose="02010609060101010101" pitchFamily="49" charset="-122"/>
                <a:cs typeface="Times New Roman" panose="02020603050405020304" charset="0"/>
                <a:sym typeface="+mn-ea"/>
              </a:rPr>
              <a:t> </a:t>
            </a:r>
            <a:r>
              <a:rPr lang="en-US" altLang="zh-CN" kern="100" dirty="0">
                <a:solidFill>
                  <a:srgbClr val="C00000"/>
                </a:solidFill>
                <a:latin typeface="+mj-lt"/>
                <a:ea typeface="黑体" panose="02010609060101010101" pitchFamily="49" charset="-122"/>
                <a:cs typeface="Times New Roman" panose="02020603050405020304" charset="0"/>
                <a:sym typeface="+mn-ea"/>
              </a:rPr>
              <a:t>“</a:t>
            </a:r>
            <a:r>
              <a:rPr lang="zh-CN" altLang="en-US" kern="100" dirty="0">
                <a:solidFill>
                  <a:srgbClr val="C00000"/>
                </a:solidFill>
                <a:latin typeface="+mj-lt"/>
                <a:ea typeface="黑体" panose="02010609060101010101" pitchFamily="49" charset="-122"/>
                <a:cs typeface="Times New Roman" panose="02020603050405020304" charset="0"/>
                <a:sym typeface="+mn-ea"/>
              </a:rPr>
              <a:t>乌镇世界互联网大会</a:t>
            </a:r>
            <a:r>
              <a:rPr lang="en-US" altLang="zh-CN" kern="100" dirty="0">
                <a:solidFill>
                  <a:srgbClr val="C00000"/>
                </a:solidFill>
                <a:latin typeface="+mj-lt"/>
                <a:ea typeface="黑体" panose="02010609060101010101" pitchFamily="49" charset="-122"/>
                <a:cs typeface="Times New Roman" panose="02020603050405020304" charset="0"/>
                <a:sym typeface="+mn-ea"/>
              </a:rPr>
              <a:t>”</a:t>
            </a:r>
            <a:r>
              <a:rPr lang="zh-CN" altLang="en-US" kern="100" dirty="0">
                <a:solidFill>
                  <a:srgbClr val="C00000"/>
                </a:solidFill>
                <a:latin typeface="+mj-lt"/>
                <a:ea typeface="黑体" panose="02010609060101010101" pitchFamily="49" charset="-122"/>
                <a:cs typeface="Times New Roman" panose="02020603050405020304" charset="0"/>
                <a:sym typeface="+mn-ea"/>
              </a:rPr>
              <a:t>发布系统</a:t>
            </a:r>
          </a:p>
        </p:txBody>
      </p:sp>
      <p:pic>
        <p:nvPicPr>
          <p:cNvPr id="51" name="图片 50">
            <a:extLst>
              <a:ext uri="{FF2B5EF4-FFF2-40B4-BE49-F238E27FC236}">
                <a16:creationId xmlns:a16="http://schemas.microsoft.com/office/drawing/2014/main" id="{6D9D2424-BE2F-DD81-ECC1-4EC84F1CE30A}"/>
              </a:ext>
            </a:extLst>
          </p:cNvPr>
          <p:cNvPicPr>
            <a:picLocks noChangeAspect="1"/>
          </p:cNvPicPr>
          <p:nvPr/>
        </p:nvPicPr>
        <p:blipFill>
          <a:blip r:embed="rId9"/>
          <a:stretch>
            <a:fillRect/>
          </a:stretch>
        </p:blipFill>
        <p:spPr>
          <a:xfrm>
            <a:off x="5869769" y="4349664"/>
            <a:ext cx="2382678" cy="1588453"/>
          </a:xfrm>
          <a:prstGeom prst="rect">
            <a:avLst/>
          </a:prstGeom>
        </p:spPr>
      </p:pic>
      <p:pic>
        <p:nvPicPr>
          <p:cNvPr id="52" name="图片 51">
            <a:extLst>
              <a:ext uri="{FF2B5EF4-FFF2-40B4-BE49-F238E27FC236}">
                <a16:creationId xmlns:a16="http://schemas.microsoft.com/office/drawing/2014/main" id="{A8253BB9-6D72-68EB-B3D6-03F1DD6D5B14}"/>
              </a:ext>
            </a:extLst>
          </p:cNvPr>
          <p:cNvPicPr>
            <a:picLocks noChangeAspect="1"/>
          </p:cNvPicPr>
          <p:nvPr/>
        </p:nvPicPr>
        <p:blipFill>
          <a:blip r:embed="rId10"/>
          <a:stretch>
            <a:fillRect/>
          </a:stretch>
        </p:blipFill>
        <p:spPr>
          <a:xfrm>
            <a:off x="4461733" y="4349665"/>
            <a:ext cx="1522611" cy="1598056"/>
          </a:xfrm>
          <a:prstGeom prst="rect">
            <a:avLst/>
          </a:prstGeom>
        </p:spPr>
      </p:pic>
      <p:sp>
        <p:nvSpPr>
          <p:cNvPr id="22" name="文本框 21">
            <a:extLst>
              <a:ext uri="{FF2B5EF4-FFF2-40B4-BE49-F238E27FC236}">
                <a16:creationId xmlns:a16="http://schemas.microsoft.com/office/drawing/2014/main" id="{133C1E28-FF07-0841-A83B-DA7FC938CEDE}"/>
              </a:ext>
            </a:extLst>
          </p:cNvPr>
          <p:cNvSpPr txBox="1"/>
          <p:nvPr/>
        </p:nvSpPr>
        <p:spPr>
          <a:xfrm>
            <a:off x="8531704" y="3900899"/>
            <a:ext cx="35422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000" b="1">
                <a:solidFill>
                  <a:srgbClr val="0000CC"/>
                </a:solidFill>
                <a:latin typeface="微软雅黑" panose="020B0503020204020204" pitchFamily="34" charset="-122"/>
                <a:ea typeface="微软雅黑" panose="020B0503020204020204" pitchFamily="34" charset="-122"/>
                <a:cs typeface="Times New Roman" charset="0"/>
              </a:defRPr>
            </a:lvl1pPr>
            <a:lvl2pPr marL="742950" indent="-285750">
              <a:defRPr sz="4000">
                <a:latin typeface="Arial" charset="0"/>
                <a:ea typeface="宋体" charset="-122"/>
              </a:defRPr>
            </a:lvl2pPr>
            <a:lvl3pPr marL="1143000" indent="-228600">
              <a:defRPr sz="4000">
                <a:latin typeface="Arial" charset="0"/>
                <a:ea typeface="宋体" charset="-122"/>
              </a:defRPr>
            </a:lvl3pPr>
            <a:lvl4pPr marL="1600200" indent="-228600">
              <a:defRPr sz="4000">
                <a:latin typeface="Arial" charset="0"/>
                <a:ea typeface="宋体" charset="-122"/>
              </a:defRPr>
            </a:lvl4pPr>
            <a:lvl5pPr marL="2057400" indent="-228600">
              <a:defRPr sz="4000">
                <a:latin typeface="Arial" charset="0"/>
                <a:ea typeface="宋体" charset="-122"/>
              </a:defRPr>
            </a:lvl5pPr>
            <a:lvl6pPr marL="2514600" indent="-228600" eaLnBrk="0" fontAlgn="base" hangingPunct="0">
              <a:spcBef>
                <a:spcPct val="0"/>
              </a:spcBef>
              <a:spcAft>
                <a:spcPct val="0"/>
              </a:spcAft>
              <a:defRPr sz="4000">
                <a:latin typeface="Arial" charset="0"/>
                <a:ea typeface="宋体" charset="-122"/>
              </a:defRPr>
            </a:lvl6pPr>
            <a:lvl7pPr marL="2971800" indent="-228600" eaLnBrk="0" fontAlgn="base" hangingPunct="0">
              <a:spcBef>
                <a:spcPct val="0"/>
              </a:spcBef>
              <a:spcAft>
                <a:spcPct val="0"/>
              </a:spcAft>
              <a:defRPr sz="4000">
                <a:latin typeface="Arial" charset="0"/>
                <a:ea typeface="宋体" charset="-122"/>
              </a:defRPr>
            </a:lvl7pPr>
            <a:lvl8pPr marL="3429000" indent="-228600" eaLnBrk="0" fontAlgn="base" hangingPunct="0">
              <a:spcBef>
                <a:spcPct val="0"/>
              </a:spcBef>
              <a:spcAft>
                <a:spcPct val="0"/>
              </a:spcAft>
              <a:defRPr sz="4000">
                <a:latin typeface="Arial" charset="0"/>
                <a:ea typeface="宋体" charset="-122"/>
              </a:defRPr>
            </a:lvl8pPr>
            <a:lvl9pPr marL="3886200" indent="-228600" eaLnBrk="0" fontAlgn="base" hangingPunct="0">
              <a:spcBef>
                <a:spcPct val="0"/>
              </a:spcBef>
              <a:spcAft>
                <a:spcPct val="0"/>
              </a:spcAft>
              <a:defRPr sz="4000">
                <a:latin typeface="Arial" charset="0"/>
                <a:ea typeface="宋体" charset="-122"/>
              </a:defRPr>
            </a:lvl9pPr>
          </a:lstStyle>
          <a:p>
            <a:r>
              <a:rPr lang="zh-CN" altLang="en-US" dirty="0"/>
              <a:t>“</a:t>
            </a:r>
            <a:r>
              <a:rPr lang="en-US" altLang="zh-CN" dirty="0"/>
              <a:t>GF</a:t>
            </a:r>
            <a:r>
              <a:rPr lang="zh-CN" altLang="en-US" dirty="0"/>
              <a:t>预算”智能分析平台</a:t>
            </a:r>
          </a:p>
        </p:txBody>
      </p:sp>
      <p:sp>
        <p:nvSpPr>
          <p:cNvPr id="24" name="文本框 23">
            <a:extLst>
              <a:ext uri="{FF2B5EF4-FFF2-40B4-BE49-F238E27FC236}">
                <a16:creationId xmlns:a16="http://schemas.microsoft.com/office/drawing/2014/main" id="{3BE6FE8D-6F2C-D943-A681-CA13DAD596B3}"/>
              </a:ext>
            </a:extLst>
          </p:cNvPr>
          <p:cNvSpPr txBox="1"/>
          <p:nvPr/>
        </p:nvSpPr>
        <p:spPr>
          <a:xfrm>
            <a:off x="8543571" y="6011102"/>
            <a:ext cx="3520221" cy="646331"/>
          </a:xfrm>
          <a:prstGeom prst="rect">
            <a:avLst/>
          </a:prstGeom>
          <a:noFill/>
          <a:ln>
            <a:solidFill>
              <a:schemeClr val="tx1"/>
            </a:solidFill>
          </a:ln>
        </p:spPr>
        <p:txBody>
          <a:bodyPr wrap="square">
            <a:spAutoFit/>
          </a:bodyPr>
          <a:lstStyle/>
          <a:p>
            <a:pPr algn="ctr"/>
            <a:r>
              <a:rPr lang="zh-CN" altLang="en-US" sz="1800" kern="100" dirty="0">
                <a:latin typeface="+mj-lt"/>
                <a:ea typeface="黑体" panose="02010609060101010101" pitchFamily="49" charset="-122"/>
                <a:cs typeface="Times New Roman" panose="02020603050405020304" charset="0"/>
                <a:sym typeface="+mn-ea"/>
              </a:rPr>
              <a:t>美 海、陆、空三军种，覆盖</a:t>
            </a:r>
            <a:r>
              <a:rPr lang="en-US" altLang="zh-CN" sz="1800" kern="100" dirty="0">
                <a:solidFill>
                  <a:srgbClr val="C00000"/>
                </a:solidFill>
                <a:latin typeface="+mj-lt"/>
                <a:ea typeface="黑体" panose="02010609060101010101" pitchFamily="49" charset="-122"/>
                <a:cs typeface="Times New Roman" panose="02020603050405020304" charset="0"/>
                <a:sym typeface="+mn-ea"/>
              </a:rPr>
              <a:t>50+</a:t>
            </a:r>
          </a:p>
          <a:p>
            <a:pPr algn="ctr"/>
            <a:r>
              <a:rPr lang="zh-CN" altLang="en-US" sz="1800" kern="100" dirty="0">
                <a:solidFill>
                  <a:srgbClr val="C00000"/>
                </a:solidFill>
                <a:latin typeface="+mj-lt"/>
                <a:ea typeface="黑体" panose="02010609060101010101" pitchFamily="49" charset="-122"/>
                <a:cs typeface="Times New Roman" panose="02020603050405020304" charset="0"/>
                <a:sym typeface="+mn-ea"/>
              </a:rPr>
              <a:t>国防</a:t>
            </a:r>
            <a:r>
              <a:rPr lang="zh-CN" altLang="en-US" sz="1800" kern="100" dirty="0">
                <a:latin typeface="+mj-lt"/>
                <a:ea typeface="黑体" panose="02010609060101010101" pitchFamily="49" charset="-122"/>
                <a:cs typeface="Times New Roman" panose="02020603050405020304" charset="0"/>
                <a:sym typeface="+mn-ea"/>
              </a:rPr>
              <a:t>企业、</a:t>
            </a:r>
            <a:r>
              <a:rPr lang="zh-CN" altLang="en-US" sz="1800" kern="100" dirty="0">
                <a:solidFill>
                  <a:srgbClr val="C00000"/>
                </a:solidFill>
                <a:latin typeface="+mj-lt"/>
                <a:ea typeface="黑体" panose="02010609060101010101" pitchFamily="49" charset="-122"/>
                <a:cs typeface="Times New Roman" panose="02020603050405020304" charset="0"/>
                <a:sym typeface="+mn-ea"/>
              </a:rPr>
              <a:t>科研</a:t>
            </a:r>
            <a:r>
              <a:rPr lang="zh-CN" altLang="en-US" sz="1800" kern="100" dirty="0">
                <a:latin typeface="+mj-lt"/>
                <a:ea typeface="黑体" panose="02010609060101010101" pitchFamily="49" charset="-122"/>
                <a:cs typeface="Times New Roman" panose="02020603050405020304" charset="0"/>
                <a:sym typeface="+mn-ea"/>
              </a:rPr>
              <a:t>、</a:t>
            </a:r>
            <a:r>
              <a:rPr lang="zh-CN" altLang="en-US" kern="100" dirty="0">
                <a:solidFill>
                  <a:srgbClr val="C00000"/>
                </a:solidFill>
                <a:ea typeface="黑体" panose="02010609060101010101" pitchFamily="49" charset="-122"/>
                <a:cs typeface="Times New Roman" panose="02020603050405020304" charset="0"/>
                <a:sym typeface="+mn-ea"/>
              </a:rPr>
              <a:t>预算态势分析</a:t>
            </a:r>
            <a:endParaRPr lang="zh-CN" altLang="en-US" sz="1800" dirty="0">
              <a:solidFill>
                <a:srgbClr val="C00000"/>
              </a:solidFill>
              <a:latin typeface="+mj-lt"/>
              <a:ea typeface="黑体" panose="02010609060101010101" pitchFamily="49" charset="-122"/>
              <a:sym typeface="+mn-ea"/>
            </a:endParaRPr>
          </a:p>
        </p:txBody>
      </p:sp>
      <p:pic>
        <p:nvPicPr>
          <p:cNvPr id="3" name="图片 2">
            <a:extLst>
              <a:ext uri="{FF2B5EF4-FFF2-40B4-BE49-F238E27FC236}">
                <a16:creationId xmlns:a16="http://schemas.microsoft.com/office/drawing/2014/main" id="{27C254CA-56E4-6146-B2E7-FDF58339E7F6}"/>
              </a:ext>
            </a:extLst>
          </p:cNvPr>
          <p:cNvPicPr>
            <a:picLocks noChangeAspect="1"/>
          </p:cNvPicPr>
          <p:nvPr/>
        </p:nvPicPr>
        <p:blipFill>
          <a:blip r:embed="rId11"/>
          <a:stretch>
            <a:fillRect/>
          </a:stretch>
        </p:blipFill>
        <p:spPr>
          <a:xfrm>
            <a:off x="8798684" y="5068512"/>
            <a:ext cx="2605916" cy="921877"/>
          </a:xfrm>
          <a:prstGeom prst="rect">
            <a:avLst/>
          </a:prstGeom>
        </p:spPr>
      </p:pic>
      <p:pic>
        <p:nvPicPr>
          <p:cNvPr id="4" name="图片 3">
            <a:extLst>
              <a:ext uri="{FF2B5EF4-FFF2-40B4-BE49-F238E27FC236}">
                <a16:creationId xmlns:a16="http://schemas.microsoft.com/office/drawing/2014/main" id="{EDEEC645-E5F9-4F47-BC04-47AF8501580E}"/>
              </a:ext>
            </a:extLst>
          </p:cNvPr>
          <p:cNvPicPr>
            <a:picLocks noChangeAspect="1"/>
          </p:cNvPicPr>
          <p:nvPr/>
        </p:nvPicPr>
        <p:blipFill>
          <a:blip r:embed="rId12"/>
          <a:stretch>
            <a:fillRect/>
          </a:stretch>
        </p:blipFill>
        <p:spPr>
          <a:xfrm>
            <a:off x="8798684" y="4301009"/>
            <a:ext cx="2796416" cy="928317"/>
          </a:xfrm>
          <a:prstGeom prst="rect">
            <a:avLst/>
          </a:prstGeom>
        </p:spPr>
      </p:pic>
      <p:pic>
        <p:nvPicPr>
          <p:cNvPr id="27" name="图片 26">
            <a:extLst>
              <a:ext uri="{FF2B5EF4-FFF2-40B4-BE49-F238E27FC236}">
                <a16:creationId xmlns:a16="http://schemas.microsoft.com/office/drawing/2014/main" id="{92ED3286-6B99-B245-8995-5A41EE1D04BE}"/>
              </a:ext>
            </a:extLst>
          </p:cNvPr>
          <p:cNvPicPr>
            <a:picLocks noChangeAspect="1"/>
          </p:cNvPicPr>
          <p:nvPr/>
        </p:nvPicPr>
        <p:blipFill>
          <a:blip r:embed="rId13"/>
          <a:stretch>
            <a:fillRect/>
          </a:stretch>
        </p:blipFill>
        <p:spPr>
          <a:xfrm>
            <a:off x="10160817" y="5093090"/>
            <a:ext cx="1626730" cy="899459"/>
          </a:xfrm>
          <a:prstGeom prst="rect">
            <a:avLst/>
          </a:prstGeom>
        </p:spPr>
      </p:pic>
    </p:spTree>
    <p:custDataLst>
      <p:tags r:id="rId1"/>
    </p:custDataLst>
    <p:extLst>
      <p:ext uri="{BB962C8B-B14F-4D97-AF65-F5344CB8AC3E}">
        <p14:creationId xmlns:p14="http://schemas.microsoft.com/office/powerpoint/2010/main" val="284830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1034161" y="224572"/>
            <a:ext cx="11056239" cy="470898"/>
          </a:xfrm>
        </p:spPr>
        <p:txBody>
          <a:bodyPr/>
          <a:lstStyle/>
          <a:p>
            <a:r>
              <a:rPr lang="zh-CN" altLang="en-US" dirty="0"/>
              <a:t>应用研究</a:t>
            </a:r>
            <a:r>
              <a:rPr lang="en-US" altLang="zh-CN" dirty="0"/>
              <a:t>—</a:t>
            </a:r>
            <a:r>
              <a:rPr lang="zh-CN" altLang="en-US" dirty="0">
                <a:latin typeface="微软雅黑" panose="020B0503020204020204" pitchFamily="34" charset="-122"/>
                <a:ea typeface="微软雅黑" panose="020B0503020204020204" pitchFamily="34" charset="-122"/>
              </a:rPr>
              <a:t>智能系统（视频处理）</a:t>
            </a:r>
          </a:p>
        </p:txBody>
      </p:sp>
      <p:pic>
        <p:nvPicPr>
          <p:cNvPr id="8" name="图片 7">
            <a:extLst>
              <a:ext uri="{FF2B5EF4-FFF2-40B4-BE49-F238E27FC236}">
                <a16:creationId xmlns:a16="http://schemas.microsoft.com/office/drawing/2014/main" id="{2FECA4C0-CE74-4FE3-91FC-114D90D50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03" y="1146378"/>
            <a:ext cx="3986101" cy="2397564"/>
          </a:xfrm>
          <a:prstGeom prst="rect">
            <a:avLst/>
          </a:prstGeom>
        </p:spPr>
      </p:pic>
      <p:sp>
        <p:nvSpPr>
          <p:cNvPr id="13" name="矩形 12">
            <a:extLst>
              <a:ext uri="{FF2B5EF4-FFF2-40B4-BE49-F238E27FC236}">
                <a16:creationId xmlns:a16="http://schemas.microsoft.com/office/drawing/2014/main" id="{546E7923-D201-4778-BE79-4AE029A7C5A6}"/>
              </a:ext>
            </a:extLst>
          </p:cNvPr>
          <p:cNvSpPr/>
          <p:nvPr/>
        </p:nvSpPr>
        <p:spPr>
          <a:xfrm>
            <a:off x="6414442" y="836959"/>
            <a:ext cx="5235220" cy="771213"/>
          </a:xfrm>
          <a:prstGeom prst="rect">
            <a:avLst/>
          </a:prstGeom>
          <a:no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dirty="0">
                <a:solidFill>
                  <a:schemeClr val="tx1"/>
                </a:solidFill>
              </a:rPr>
              <a:t>在第一帧中标注物体，在后续视频中识别跟踪目标</a:t>
            </a:r>
            <a:endParaRPr lang="en-US" altLang="zh-CN" dirty="0">
              <a:solidFill>
                <a:schemeClr val="tx1"/>
              </a:solidFill>
            </a:endParaRPr>
          </a:p>
        </p:txBody>
      </p:sp>
      <p:grpSp>
        <p:nvGrpSpPr>
          <p:cNvPr id="21" name="组合 20">
            <a:extLst>
              <a:ext uri="{FF2B5EF4-FFF2-40B4-BE49-F238E27FC236}">
                <a16:creationId xmlns:a16="http://schemas.microsoft.com/office/drawing/2014/main" id="{FEFABC79-E1F8-2A5B-E0AC-DC56574B4501}"/>
              </a:ext>
            </a:extLst>
          </p:cNvPr>
          <p:cNvGrpSpPr/>
          <p:nvPr/>
        </p:nvGrpSpPr>
        <p:grpSpPr>
          <a:xfrm>
            <a:off x="743887" y="3640508"/>
            <a:ext cx="4118805" cy="3037628"/>
            <a:chOff x="1802989" y="1838711"/>
            <a:chExt cx="4952917" cy="3576565"/>
          </a:xfrm>
        </p:grpSpPr>
        <p:grpSp>
          <p:nvGrpSpPr>
            <p:cNvPr id="29" name="组合 28">
              <a:extLst>
                <a:ext uri="{FF2B5EF4-FFF2-40B4-BE49-F238E27FC236}">
                  <a16:creationId xmlns:a16="http://schemas.microsoft.com/office/drawing/2014/main" id="{ACD2C82F-D225-196A-4955-05015D6185BE}"/>
                </a:ext>
              </a:extLst>
            </p:cNvPr>
            <p:cNvGrpSpPr/>
            <p:nvPr/>
          </p:nvGrpSpPr>
          <p:grpSpPr>
            <a:xfrm>
              <a:off x="1803529" y="1841853"/>
              <a:ext cx="2423448" cy="1731196"/>
              <a:chOff x="1803529" y="1293804"/>
              <a:chExt cx="3858234" cy="2279245"/>
            </a:xfrm>
          </p:grpSpPr>
          <p:sp>
            <p:nvSpPr>
              <p:cNvPr id="44" name="文本框 43">
                <a:extLst>
                  <a:ext uri="{FF2B5EF4-FFF2-40B4-BE49-F238E27FC236}">
                    <a16:creationId xmlns:a16="http://schemas.microsoft.com/office/drawing/2014/main" id="{C8152708-7FA9-5175-9374-5D3048A6A3FA}"/>
                  </a:ext>
                </a:extLst>
              </p:cNvPr>
              <p:cNvSpPr txBox="1"/>
              <p:nvPr/>
            </p:nvSpPr>
            <p:spPr>
              <a:xfrm>
                <a:off x="1803529" y="1316785"/>
                <a:ext cx="3858232" cy="564069"/>
              </a:xfrm>
              <a:prstGeom prst="rect">
                <a:avLst/>
              </a:prstGeom>
              <a:solidFill>
                <a:schemeClr val="bg2"/>
              </a:solidFill>
              <a:ln w="19050">
                <a:noFill/>
                <a:prstDash val="solid"/>
              </a:ln>
            </p:spPr>
            <p:txBody>
              <a:bodyPr wrap="square" rtlCol="0">
                <a:spAutoFit/>
              </a:bodyPr>
              <a:lstStyle/>
              <a:p>
                <a:pPr algn="ctr"/>
                <a:r>
                  <a:rPr lang="zh-CN" altLang="en-US" b="1" dirty="0">
                    <a:latin typeface="黑体" panose="02010609060101010101" pitchFamily="49" charset="-122"/>
                    <a:ea typeface="黑体" panose="02010609060101010101" pitchFamily="49" charset="-122"/>
                  </a:rPr>
                  <a:t>视 频 监 控</a:t>
                </a:r>
              </a:p>
            </p:txBody>
          </p:sp>
          <p:sp>
            <p:nvSpPr>
              <p:cNvPr id="45" name="矩形 44">
                <a:extLst>
                  <a:ext uri="{FF2B5EF4-FFF2-40B4-BE49-F238E27FC236}">
                    <a16:creationId xmlns:a16="http://schemas.microsoft.com/office/drawing/2014/main" id="{8908F3E3-E4AE-EC99-E8D1-73CC771A0AA7}"/>
                  </a:ext>
                </a:extLst>
              </p:cNvPr>
              <p:cNvSpPr/>
              <p:nvPr/>
            </p:nvSpPr>
            <p:spPr>
              <a:xfrm>
                <a:off x="1803529" y="1293804"/>
                <a:ext cx="3858234" cy="2279245"/>
              </a:xfrm>
              <a:prstGeom prst="rect">
                <a:avLst/>
              </a:prstGeom>
              <a:noFill/>
              <a:ln w="28575">
                <a:solidFill>
                  <a:srgbClr val="000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a:extLst>
                  <a:ext uri="{FF2B5EF4-FFF2-40B4-BE49-F238E27FC236}">
                    <a16:creationId xmlns:a16="http://schemas.microsoft.com/office/drawing/2014/main" id="{38034AD4-B739-0600-A2F3-1D5733EB27A9}"/>
                  </a:ext>
                </a:extLst>
              </p:cNvPr>
              <p:cNvPicPr>
                <a:picLocks noChangeAspect="1"/>
              </p:cNvPicPr>
              <p:nvPr/>
            </p:nvPicPr>
            <p:blipFill>
              <a:blip r:embed="rId4"/>
              <a:stretch>
                <a:fillRect/>
              </a:stretch>
            </p:blipFill>
            <p:spPr>
              <a:xfrm>
                <a:off x="2145449" y="1857561"/>
                <a:ext cx="3172677" cy="1639735"/>
              </a:xfrm>
              <a:prstGeom prst="rect">
                <a:avLst/>
              </a:prstGeom>
              <a:ln>
                <a:solidFill>
                  <a:srgbClr val="FF0000"/>
                </a:solidFill>
              </a:ln>
            </p:spPr>
          </p:pic>
        </p:grpSp>
        <p:grpSp>
          <p:nvGrpSpPr>
            <p:cNvPr id="40" name="组合 39">
              <a:extLst>
                <a:ext uri="{FF2B5EF4-FFF2-40B4-BE49-F238E27FC236}">
                  <a16:creationId xmlns:a16="http://schemas.microsoft.com/office/drawing/2014/main" id="{2015C320-6105-1F5F-8B68-1AEE1CBF2E9E}"/>
                </a:ext>
              </a:extLst>
            </p:cNvPr>
            <p:cNvGrpSpPr/>
            <p:nvPr/>
          </p:nvGrpSpPr>
          <p:grpSpPr>
            <a:xfrm>
              <a:off x="4332458" y="1838711"/>
              <a:ext cx="2423448" cy="1734338"/>
              <a:chOff x="1127125" y="1145618"/>
              <a:chExt cx="3858234" cy="2283382"/>
            </a:xfrm>
          </p:grpSpPr>
          <p:sp>
            <p:nvSpPr>
              <p:cNvPr id="42" name="文本框 41">
                <a:extLst>
                  <a:ext uri="{FF2B5EF4-FFF2-40B4-BE49-F238E27FC236}">
                    <a16:creationId xmlns:a16="http://schemas.microsoft.com/office/drawing/2014/main" id="{1D2BCA11-CBD8-50C7-B106-832A165B3811}"/>
                  </a:ext>
                </a:extLst>
              </p:cNvPr>
              <p:cNvSpPr txBox="1"/>
              <p:nvPr/>
            </p:nvSpPr>
            <p:spPr>
              <a:xfrm>
                <a:off x="1127125" y="1145618"/>
                <a:ext cx="3858232" cy="572524"/>
              </a:xfrm>
              <a:prstGeom prst="rect">
                <a:avLst/>
              </a:prstGeom>
              <a:solidFill>
                <a:schemeClr val="bg2"/>
              </a:solidFill>
              <a:ln w="19050">
                <a:noFill/>
                <a:prstDash val="solid"/>
              </a:ln>
            </p:spPr>
            <p:txBody>
              <a:bodyPr wrap="square" rtlCol="0">
                <a:spAutoFit/>
              </a:bodyPr>
              <a:lstStyle/>
              <a:p>
                <a:pPr algn="ctr"/>
                <a:r>
                  <a:rPr lang="zh-CN" altLang="en-US" b="1" dirty="0">
                    <a:latin typeface="黑体" panose="02010609060101010101" pitchFamily="49" charset="-122"/>
                    <a:ea typeface="黑体" panose="02010609060101010101" pitchFamily="49" charset="-122"/>
                  </a:rPr>
                  <a:t>智 慧 旅 游</a:t>
                </a:r>
              </a:p>
            </p:txBody>
          </p:sp>
          <p:sp>
            <p:nvSpPr>
              <p:cNvPr id="43" name="矩形 42">
                <a:extLst>
                  <a:ext uri="{FF2B5EF4-FFF2-40B4-BE49-F238E27FC236}">
                    <a16:creationId xmlns:a16="http://schemas.microsoft.com/office/drawing/2014/main" id="{9733DD98-6102-FED9-FE90-B0B7EC12F8DD}"/>
                  </a:ext>
                </a:extLst>
              </p:cNvPr>
              <p:cNvSpPr/>
              <p:nvPr/>
            </p:nvSpPr>
            <p:spPr>
              <a:xfrm>
                <a:off x="1127125" y="1149755"/>
                <a:ext cx="3858234" cy="2279245"/>
              </a:xfrm>
              <a:prstGeom prst="rect">
                <a:avLst/>
              </a:prstGeom>
              <a:noFill/>
              <a:ln w="28575">
                <a:solidFill>
                  <a:srgbClr val="000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a:extLst>
                <a:ext uri="{FF2B5EF4-FFF2-40B4-BE49-F238E27FC236}">
                  <a16:creationId xmlns:a16="http://schemas.microsoft.com/office/drawing/2014/main" id="{6ED2254F-7125-2AF1-A933-23F58EC3DAF9}"/>
                </a:ext>
              </a:extLst>
            </p:cNvPr>
            <p:cNvGrpSpPr/>
            <p:nvPr/>
          </p:nvGrpSpPr>
          <p:grpSpPr>
            <a:xfrm>
              <a:off x="1802989" y="3682075"/>
              <a:ext cx="2423448" cy="1731196"/>
              <a:chOff x="1799354" y="4007771"/>
              <a:chExt cx="3858234" cy="2279245"/>
            </a:xfrm>
          </p:grpSpPr>
          <p:grpSp>
            <p:nvGrpSpPr>
              <p:cNvPr id="36" name="组合 35">
                <a:extLst>
                  <a:ext uri="{FF2B5EF4-FFF2-40B4-BE49-F238E27FC236}">
                    <a16:creationId xmlns:a16="http://schemas.microsoft.com/office/drawing/2014/main" id="{F02F4880-F85D-E292-B94F-5AB43200DA87}"/>
                  </a:ext>
                </a:extLst>
              </p:cNvPr>
              <p:cNvGrpSpPr/>
              <p:nvPr/>
            </p:nvGrpSpPr>
            <p:grpSpPr>
              <a:xfrm>
                <a:off x="1799354" y="4007771"/>
                <a:ext cx="3858234" cy="2279245"/>
                <a:chOff x="1127125" y="1149755"/>
                <a:chExt cx="3858234" cy="2279245"/>
              </a:xfrm>
            </p:grpSpPr>
            <p:sp>
              <p:nvSpPr>
                <p:cNvPr id="38" name="文本框 37">
                  <a:extLst>
                    <a:ext uri="{FF2B5EF4-FFF2-40B4-BE49-F238E27FC236}">
                      <a16:creationId xmlns:a16="http://schemas.microsoft.com/office/drawing/2014/main" id="{69BCEB4B-BBA2-25E3-947E-EB74A128D580}"/>
                    </a:ext>
                  </a:extLst>
                </p:cNvPr>
                <p:cNvSpPr txBox="1"/>
                <p:nvPr/>
              </p:nvSpPr>
              <p:spPr>
                <a:xfrm>
                  <a:off x="1127125" y="1172736"/>
                  <a:ext cx="3858232" cy="564069"/>
                </a:xfrm>
                <a:prstGeom prst="rect">
                  <a:avLst/>
                </a:prstGeom>
                <a:solidFill>
                  <a:schemeClr val="bg2"/>
                </a:solidFill>
                <a:ln w="19050">
                  <a:noFill/>
                  <a:prstDash val="solid"/>
                </a:ln>
              </p:spPr>
              <p:txBody>
                <a:bodyPr wrap="square" rtlCol="0">
                  <a:spAutoFit/>
                </a:bodyPr>
                <a:lstStyle/>
                <a:p>
                  <a:pPr algn="ctr"/>
                  <a:r>
                    <a:rPr lang="zh-CN" altLang="en-US" b="1" dirty="0">
                      <a:latin typeface="黑体" panose="02010609060101010101" pitchFamily="49" charset="-122"/>
                      <a:ea typeface="黑体" panose="02010609060101010101" pitchFamily="49" charset="-122"/>
                    </a:rPr>
                    <a:t>人 机 交 互</a:t>
                  </a:r>
                </a:p>
              </p:txBody>
            </p:sp>
            <p:sp>
              <p:nvSpPr>
                <p:cNvPr id="39" name="矩形 38">
                  <a:extLst>
                    <a:ext uri="{FF2B5EF4-FFF2-40B4-BE49-F238E27FC236}">
                      <a16:creationId xmlns:a16="http://schemas.microsoft.com/office/drawing/2014/main" id="{03E8E354-36E9-7C1D-8042-C937642D3D9D}"/>
                    </a:ext>
                  </a:extLst>
                </p:cNvPr>
                <p:cNvSpPr/>
                <p:nvPr/>
              </p:nvSpPr>
              <p:spPr>
                <a:xfrm>
                  <a:off x="1127125" y="1149755"/>
                  <a:ext cx="3858234" cy="2279245"/>
                </a:xfrm>
                <a:prstGeom prst="rect">
                  <a:avLst/>
                </a:prstGeom>
                <a:noFill/>
                <a:ln w="28575">
                  <a:solidFill>
                    <a:srgbClr val="000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Picture 4">
                <a:extLst>
                  <a:ext uri="{FF2B5EF4-FFF2-40B4-BE49-F238E27FC236}">
                    <a16:creationId xmlns:a16="http://schemas.microsoft.com/office/drawing/2014/main" id="{B89594A8-C35F-3EF3-59BF-19B9222E511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1554"/>
              <a:stretch/>
            </p:blipFill>
            <p:spPr bwMode="auto">
              <a:xfrm>
                <a:off x="2167254" y="4563949"/>
                <a:ext cx="3131916" cy="165153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pSp>
        <p:grpSp>
          <p:nvGrpSpPr>
            <p:cNvPr id="32" name="组合 31">
              <a:extLst>
                <a:ext uri="{FF2B5EF4-FFF2-40B4-BE49-F238E27FC236}">
                  <a16:creationId xmlns:a16="http://schemas.microsoft.com/office/drawing/2014/main" id="{C7159F4F-366B-2D41-4FAF-DC7C6106E095}"/>
                </a:ext>
              </a:extLst>
            </p:cNvPr>
            <p:cNvGrpSpPr/>
            <p:nvPr/>
          </p:nvGrpSpPr>
          <p:grpSpPr>
            <a:xfrm>
              <a:off x="4332458" y="3684080"/>
              <a:ext cx="2423448" cy="1731196"/>
              <a:chOff x="6640652" y="4007770"/>
              <a:chExt cx="3858234" cy="2279245"/>
            </a:xfrm>
          </p:grpSpPr>
          <p:sp>
            <p:nvSpPr>
              <p:cNvPr id="33" name="文本框 32">
                <a:extLst>
                  <a:ext uri="{FF2B5EF4-FFF2-40B4-BE49-F238E27FC236}">
                    <a16:creationId xmlns:a16="http://schemas.microsoft.com/office/drawing/2014/main" id="{3D6AEE5F-04BD-3132-EA40-EBF41DE8AADF}"/>
                  </a:ext>
                </a:extLst>
              </p:cNvPr>
              <p:cNvSpPr txBox="1"/>
              <p:nvPr/>
            </p:nvSpPr>
            <p:spPr>
              <a:xfrm>
                <a:off x="6640652" y="4030751"/>
                <a:ext cx="3858232" cy="564069"/>
              </a:xfrm>
              <a:prstGeom prst="rect">
                <a:avLst/>
              </a:prstGeom>
              <a:solidFill>
                <a:schemeClr val="bg2"/>
              </a:solidFill>
              <a:ln w="19050">
                <a:noFill/>
                <a:prstDash val="solid"/>
              </a:ln>
            </p:spPr>
            <p:txBody>
              <a:bodyPr wrap="square" rtlCol="0">
                <a:spAutoFit/>
              </a:bodyPr>
              <a:lstStyle/>
              <a:p>
                <a:pPr algn="ctr"/>
                <a:r>
                  <a:rPr lang="zh-CN" altLang="en-US" b="1" dirty="0">
                    <a:latin typeface="黑体" panose="02010609060101010101" pitchFamily="49" charset="-122"/>
                    <a:ea typeface="黑体" panose="02010609060101010101" pitchFamily="49" charset="-122"/>
                  </a:rPr>
                  <a:t>医 学 诊 断</a:t>
                </a:r>
              </a:p>
            </p:txBody>
          </p:sp>
          <p:sp>
            <p:nvSpPr>
              <p:cNvPr id="34" name="矩形 33">
                <a:extLst>
                  <a:ext uri="{FF2B5EF4-FFF2-40B4-BE49-F238E27FC236}">
                    <a16:creationId xmlns:a16="http://schemas.microsoft.com/office/drawing/2014/main" id="{20E25D52-3DB3-AA16-7DF0-B9D5132CCE29}"/>
                  </a:ext>
                </a:extLst>
              </p:cNvPr>
              <p:cNvSpPr/>
              <p:nvPr/>
            </p:nvSpPr>
            <p:spPr>
              <a:xfrm>
                <a:off x="6640652" y="4007770"/>
                <a:ext cx="3858234" cy="2279245"/>
              </a:xfrm>
              <a:prstGeom prst="rect">
                <a:avLst/>
              </a:prstGeom>
              <a:noFill/>
              <a:ln w="28575">
                <a:solidFill>
                  <a:srgbClr val="000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a:extLst>
                  <a:ext uri="{FF2B5EF4-FFF2-40B4-BE49-F238E27FC236}">
                    <a16:creationId xmlns:a16="http://schemas.microsoft.com/office/drawing/2014/main" id="{D4765755-C809-8CAB-5635-63F4BC329EF3}"/>
                  </a:ext>
                </a:extLst>
              </p:cNvPr>
              <p:cNvPicPr>
                <a:picLocks noChangeAspect="1"/>
              </p:cNvPicPr>
              <p:nvPr/>
            </p:nvPicPr>
            <p:blipFill>
              <a:blip r:embed="rId6"/>
              <a:stretch>
                <a:fillRect/>
              </a:stretch>
            </p:blipFill>
            <p:spPr>
              <a:xfrm>
                <a:off x="6960626" y="4563949"/>
                <a:ext cx="3218284" cy="1638864"/>
              </a:xfrm>
              <a:prstGeom prst="rect">
                <a:avLst/>
              </a:prstGeom>
              <a:ln>
                <a:solidFill>
                  <a:srgbClr val="FF0000"/>
                </a:solidFill>
              </a:ln>
            </p:spPr>
          </p:pic>
        </p:grpSp>
      </p:grpSp>
      <p:sp>
        <p:nvSpPr>
          <p:cNvPr id="47" name="矩形 46">
            <a:extLst>
              <a:ext uri="{FF2B5EF4-FFF2-40B4-BE49-F238E27FC236}">
                <a16:creationId xmlns:a16="http://schemas.microsoft.com/office/drawing/2014/main" id="{37730141-B5F1-FE64-A689-7BADC61B4301}"/>
              </a:ext>
            </a:extLst>
          </p:cNvPr>
          <p:cNvSpPr/>
          <p:nvPr/>
        </p:nvSpPr>
        <p:spPr>
          <a:xfrm>
            <a:off x="5465700" y="2114743"/>
            <a:ext cx="5774372" cy="1259652"/>
          </a:xfrm>
          <a:prstGeom prst="rect">
            <a:avLst/>
          </a:prstGeom>
          <a:noFill/>
          <a:ln w="28575">
            <a:solidFill>
              <a:srgbClr val="000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C28C85B2-B90F-377D-9A11-80B425E8680E}"/>
              </a:ext>
            </a:extLst>
          </p:cNvPr>
          <p:cNvSpPr txBox="1"/>
          <p:nvPr/>
        </p:nvSpPr>
        <p:spPr>
          <a:xfrm>
            <a:off x="5874973" y="2169598"/>
            <a:ext cx="933145"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背景干扰</a:t>
            </a:r>
            <a:endParaRPr lang="en-US" altLang="zh-CN" sz="1400" dirty="0">
              <a:latin typeface="微软雅黑" panose="020B0503020204020204" pitchFamily="34" charset="-122"/>
              <a:ea typeface="微软雅黑" panose="020B0503020204020204" pitchFamily="34" charset="-122"/>
            </a:endParaRPr>
          </a:p>
        </p:txBody>
      </p:sp>
      <p:sp>
        <p:nvSpPr>
          <p:cNvPr id="49" name="矩形 48">
            <a:extLst>
              <a:ext uri="{FF2B5EF4-FFF2-40B4-BE49-F238E27FC236}">
                <a16:creationId xmlns:a16="http://schemas.microsoft.com/office/drawing/2014/main" id="{A4423CFB-8409-2A15-FC39-4394CFB6AE76}"/>
              </a:ext>
            </a:extLst>
          </p:cNvPr>
          <p:cNvSpPr/>
          <p:nvPr/>
        </p:nvSpPr>
        <p:spPr>
          <a:xfrm>
            <a:off x="5481332" y="3692542"/>
            <a:ext cx="5758740" cy="1428730"/>
          </a:xfrm>
          <a:prstGeom prst="rect">
            <a:avLst/>
          </a:prstGeom>
          <a:noFill/>
          <a:ln w="28575">
            <a:solidFill>
              <a:srgbClr val="000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箭头: 下 49">
            <a:extLst>
              <a:ext uri="{FF2B5EF4-FFF2-40B4-BE49-F238E27FC236}">
                <a16:creationId xmlns:a16="http://schemas.microsoft.com/office/drawing/2014/main" id="{093C73C8-7AAC-4BB0-24B1-711442E8D5F3}"/>
              </a:ext>
            </a:extLst>
          </p:cNvPr>
          <p:cNvSpPr/>
          <p:nvPr/>
        </p:nvSpPr>
        <p:spPr>
          <a:xfrm>
            <a:off x="7651195" y="3356288"/>
            <a:ext cx="1345789" cy="386261"/>
          </a:xfrm>
          <a:prstGeom prst="downArrow">
            <a:avLst/>
          </a:prstGeom>
          <a:solidFill>
            <a:schemeClr val="tx2">
              <a:lumMod val="60000"/>
              <a:lumOff val="40000"/>
            </a:schemeClr>
          </a:solidFill>
          <a:ln w="12700" cap="flat" cmpd="sng" algn="ctr">
            <a:solidFill>
              <a:schemeClr val="tx2">
                <a:lumMod val="60000"/>
                <a:lumOff val="40000"/>
              </a:schemeClr>
            </a:solidFill>
            <a:prstDash val="solid"/>
            <a:miter lim="800000"/>
          </a:ln>
          <a:effectLst/>
        </p:spPr>
        <p:txBody>
          <a:bodyPr rtlCol="0" anchor="ctr"/>
          <a:lstStyle/>
          <a:p>
            <a:pPr algn="ctr" eaLnBrk="1" fontAlgn="auto" hangingPunct="1">
              <a:spcBef>
                <a:spcPts val="0"/>
              </a:spcBef>
              <a:spcAft>
                <a:spcPts val="0"/>
              </a:spcAft>
              <a:defRPr/>
            </a:pPr>
            <a:r>
              <a:rPr kumimoji="0" lang="zh-CN" altLang="en-US" sz="1100" kern="0" dirty="0">
                <a:solidFill>
                  <a:schemeClr val="bg1"/>
                </a:solidFill>
                <a:latin typeface="微软雅黑" panose="020B0503020204020204" pitchFamily="34" charset="-122"/>
                <a:ea typeface="微软雅黑" panose="020B0503020204020204" pitchFamily="34" charset="-122"/>
              </a:rPr>
              <a:t>研究</a:t>
            </a:r>
            <a:endParaRPr kumimoji="0" lang="en-US" altLang="zh-CN" sz="1100" kern="0" dirty="0">
              <a:solidFill>
                <a:schemeClr val="bg1"/>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kumimoji="0" lang="zh-CN" altLang="en-US" sz="1100" kern="0" dirty="0">
                <a:solidFill>
                  <a:schemeClr val="bg1"/>
                </a:solidFill>
                <a:latin typeface="微软雅黑" panose="020B0503020204020204" pitchFamily="34" charset="-122"/>
                <a:ea typeface="微软雅黑" panose="020B0503020204020204" pitchFamily="34" charset="-122"/>
              </a:rPr>
              <a:t>难点</a:t>
            </a:r>
          </a:p>
        </p:txBody>
      </p:sp>
      <p:grpSp>
        <p:nvGrpSpPr>
          <p:cNvPr id="51" name="组合 50">
            <a:extLst>
              <a:ext uri="{FF2B5EF4-FFF2-40B4-BE49-F238E27FC236}">
                <a16:creationId xmlns:a16="http://schemas.microsoft.com/office/drawing/2014/main" id="{58828954-AFEC-810B-28D0-2EED267A3A60}"/>
              </a:ext>
            </a:extLst>
          </p:cNvPr>
          <p:cNvGrpSpPr/>
          <p:nvPr/>
        </p:nvGrpSpPr>
        <p:grpSpPr>
          <a:xfrm>
            <a:off x="5641506" y="2449084"/>
            <a:ext cx="1266575" cy="859364"/>
            <a:chOff x="4360078" y="1693638"/>
            <a:chExt cx="2379643" cy="1562098"/>
          </a:xfrm>
        </p:grpSpPr>
        <p:pic>
          <p:nvPicPr>
            <p:cNvPr id="52" name="图片 51">
              <a:extLst>
                <a:ext uri="{FF2B5EF4-FFF2-40B4-BE49-F238E27FC236}">
                  <a16:creationId xmlns:a16="http://schemas.microsoft.com/office/drawing/2014/main" id="{B4DDFCDC-1242-158D-9E1D-D20CB05801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0078" y="1693638"/>
              <a:ext cx="2379643" cy="1562098"/>
            </a:xfrm>
            <a:prstGeom prst="rect">
              <a:avLst/>
            </a:prstGeom>
          </p:spPr>
        </p:pic>
        <p:sp>
          <p:nvSpPr>
            <p:cNvPr id="53" name="矩形 52">
              <a:extLst>
                <a:ext uri="{FF2B5EF4-FFF2-40B4-BE49-F238E27FC236}">
                  <a16:creationId xmlns:a16="http://schemas.microsoft.com/office/drawing/2014/main" id="{284200F2-6C5A-61F0-9004-DB283A523E08}"/>
                </a:ext>
              </a:extLst>
            </p:cNvPr>
            <p:cNvSpPr/>
            <p:nvPr/>
          </p:nvSpPr>
          <p:spPr>
            <a:xfrm>
              <a:off x="5675313" y="2007164"/>
              <a:ext cx="209550" cy="1730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a:extLst>
              <a:ext uri="{FF2B5EF4-FFF2-40B4-BE49-F238E27FC236}">
                <a16:creationId xmlns:a16="http://schemas.microsoft.com/office/drawing/2014/main" id="{FE6FF1C8-E346-DB59-29CC-6832D8379DAB}"/>
              </a:ext>
            </a:extLst>
          </p:cNvPr>
          <p:cNvGrpSpPr/>
          <p:nvPr/>
        </p:nvGrpSpPr>
        <p:grpSpPr>
          <a:xfrm>
            <a:off x="7000700" y="2449084"/>
            <a:ext cx="2611591" cy="857103"/>
            <a:chOff x="1529415" y="4735285"/>
            <a:chExt cx="4756323" cy="1406527"/>
          </a:xfrm>
        </p:grpSpPr>
        <p:pic>
          <p:nvPicPr>
            <p:cNvPr id="55" name="图片 54">
              <a:extLst>
                <a:ext uri="{FF2B5EF4-FFF2-40B4-BE49-F238E27FC236}">
                  <a16:creationId xmlns:a16="http://schemas.microsoft.com/office/drawing/2014/main" id="{9BB5CF86-F7D2-87C3-0F42-9B9D3EE875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9415" y="4735287"/>
              <a:ext cx="2395861" cy="1406525"/>
            </a:xfrm>
            <a:prstGeom prst="rect">
              <a:avLst/>
            </a:prstGeom>
          </p:spPr>
        </p:pic>
        <p:pic>
          <p:nvPicPr>
            <p:cNvPr id="56" name="图片 55">
              <a:extLst>
                <a:ext uri="{FF2B5EF4-FFF2-40B4-BE49-F238E27FC236}">
                  <a16:creationId xmlns:a16="http://schemas.microsoft.com/office/drawing/2014/main" id="{1DCAB4B6-A62F-2567-3D14-2D16A563EE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25274" y="4735285"/>
              <a:ext cx="2360464" cy="1406525"/>
            </a:xfrm>
            <a:prstGeom prst="rect">
              <a:avLst/>
            </a:prstGeom>
          </p:spPr>
        </p:pic>
        <p:sp>
          <p:nvSpPr>
            <p:cNvPr id="57" name="矩形 56">
              <a:extLst>
                <a:ext uri="{FF2B5EF4-FFF2-40B4-BE49-F238E27FC236}">
                  <a16:creationId xmlns:a16="http://schemas.microsoft.com/office/drawing/2014/main" id="{7E28B3DD-3771-A499-58C8-2492337D4D8A}"/>
                </a:ext>
              </a:extLst>
            </p:cNvPr>
            <p:cNvSpPr/>
            <p:nvPr/>
          </p:nvSpPr>
          <p:spPr>
            <a:xfrm>
              <a:off x="2025578" y="5312335"/>
              <a:ext cx="131666" cy="199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58" name="矩形 57">
              <a:extLst>
                <a:ext uri="{FF2B5EF4-FFF2-40B4-BE49-F238E27FC236}">
                  <a16:creationId xmlns:a16="http://schemas.microsoft.com/office/drawing/2014/main" id="{EA5A4EFF-4E57-BE8A-CE0B-AD06071D86DC}"/>
                </a:ext>
              </a:extLst>
            </p:cNvPr>
            <p:cNvSpPr/>
            <p:nvPr/>
          </p:nvSpPr>
          <p:spPr>
            <a:xfrm>
              <a:off x="4410002" y="5264707"/>
              <a:ext cx="358680" cy="442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9" name="图片 58">
            <a:extLst>
              <a:ext uri="{FF2B5EF4-FFF2-40B4-BE49-F238E27FC236}">
                <a16:creationId xmlns:a16="http://schemas.microsoft.com/office/drawing/2014/main" id="{DFCC8E0A-AA10-C9F6-8356-C1CADD9F8694}"/>
              </a:ext>
            </a:extLst>
          </p:cNvPr>
          <p:cNvPicPr>
            <a:picLocks noChangeAspect="1"/>
          </p:cNvPicPr>
          <p:nvPr/>
        </p:nvPicPr>
        <p:blipFill>
          <a:blip r:embed="rId10"/>
          <a:stretch>
            <a:fillRect/>
          </a:stretch>
        </p:blipFill>
        <p:spPr>
          <a:xfrm>
            <a:off x="5641506" y="3805471"/>
            <a:ext cx="1706654" cy="1063383"/>
          </a:xfrm>
          <a:prstGeom prst="rect">
            <a:avLst/>
          </a:prstGeom>
        </p:spPr>
      </p:pic>
      <p:sp>
        <p:nvSpPr>
          <p:cNvPr id="60" name="文本框 59">
            <a:extLst>
              <a:ext uri="{FF2B5EF4-FFF2-40B4-BE49-F238E27FC236}">
                <a16:creationId xmlns:a16="http://schemas.microsoft.com/office/drawing/2014/main" id="{4736D2B4-C6C8-0836-2C15-D47E643111D6}"/>
              </a:ext>
            </a:extLst>
          </p:cNvPr>
          <p:cNvSpPr txBox="1"/>
          <p:nvPr/>
        </p:nvSpPr>
        <p:spPr>
          <a:xfrm>
            <a:off x="7619251" y="2164504"/>
            <a:ext cx="1378799"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尺度</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外观 变化</a:t>
            </a:r>
            <a:endParaRPr lang="en-US" altLang="zh-CN" sz="1400" dirty="0">
              <a:latin typeface="微软雅黑" panose="020B0503020204020204" pitchFamily="34" charset="-122"/>
              <a:ea typeface="微软雅黑" panose="020B0503020204020204" pitchFamily="34" charset="-122"/>
            </a:endParaRPr>
          </a:p>
        </p:txBody>
      </p:sp>
      <p:pic>
        <p:nvPicPr>
          <p:cNvPr id="61" name="图片 60">
            <a:extLst>
              <a:ext uri="{FF2B5EF4-FFF2-40B4-BE49-F238E27FC236}">
                <a16:creationId xmlns:a16="http://schemas.microsoft.com/office/drawing/2014/main" id="{E18E3978-9D33-97A3-A1C0-A0ABB03810F7}"/>
              </a:ext>
            </a:extLst>
          </p:cNvPr>
          <p:cNvPicPr>
            <a:picLocks noChangeAspect="1"/>
          </p:cNvPicPr>
          <p:nvPr/>
        </p:nvPicPr>
        <p:blipFill rotWithShape="1">
          <a:blip r:embed="rId11"/>
          <a:srcRect l="11429" t="2499"/>
          <a:stretch/>
        </p:blipFill>
        <p:spPr>
          <a:xfrm>
            <a:off x="9714005" y="2449084"/>
            <a:ext cx="1378799" cy="857102"/>
          </a:xfrm>
          <a:prstGeom prst="rect">
            <a:avLst/>
          </a:prstGeom>
        </p:spPr>
      </p:pic>
      <p:sp>
        <p:nvSpPr>
          <p:cNvPr id="62" name="文本框 61">
            <a:extLst>
              <a:ext uri="{FF2B5EF4-FFF2-40B4-BE49-F238E27FC236}">
                <a16:creationId xmlns:a16="http://schemas.microsoft.com/office/drawing/2014/main" id="{4225567C-95AD-1F91-A71B-1E628F7AA1FD}"/>
              </a:ext>
            </a:extLst>
          </p:cNvPr>
          <p:cNvSpPr txBox="1"/>
          <p:nvPr/>
        </p:nvSpPr>
        <p:spPr>
          <a:xfrm>
            <a:off x="9894240" y="2173704"/>
            <a:ext cx="933145"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遮挡</a:t>
            </a:r>
            <a:endParaRPr lang="en-US" altLang="zh-CN" sz="1400" dirty="0">
              <a:latin typeface="微软雅黑" panose="020B0503020204020204" pitchFamily="34" charset="-122"/>
              <a:ea typeface="微软雅黑" panose="020B0503020204020204" pitchFamily="34" charset="-122"/>
            </a:endParaRPr>
          </a:p>
        </p:txBody>
      </p:sp>
      <p:pic>
        <p:nvPicPr>
          <p:cNvPr id="63" name="图片 62">
            <a:extLst>
              <a:ext uri="{FF2B5EF4-FFF2-40B4-BE49-F238E27FC236}">
                <a16:creationId xmlns:a16="http://schemas.microsoft.com/office/drawing/2014/main" id="{F47DBADC-B21B-8802-9E30-EB03053A96B8}"/>
              </a:ext>
            </a:extLst>
          </p:cNvPr>
          <p:cNvPicPr>
            <a:picLocks noChangeAspect="1"/>
          </p:cNvPicPr>
          <p:nvPr/>
        </p:nvPicPr>
        <p:blipFill>
          <a:blip r:embed="rId12"/>
          <a:stretch>
            <a:fillRect/>
          </a:stretch>
        </p:blipFill>
        <p:spPr>
          <a:xfrm>
            <a:off x="9470430" y="3805471"/>
            <a:ext cx="1627129" cy="1060662"/>
          </a:xfrm>
          <a:prstGeom prst="rect">
            <a:avLst/>
          </a:prstGeom>
        </p:spPr>
      </p:pic>
      <p:sp>
        <p:nvSpPr>
          <p:cNvPr id="64" name="文本框 63">
            <a:extLst>
              <a:ext uri="{FF2B5EF4-FFF2-40B4-BE49-F238E27FC236}">
                <a16:creationId xmlns:a16="http://schemas.microsoft.com/office/drawing/2014/main" id="{F6FC0C7C-4578-5C97-F782-DBD84CB5E848}"/>
              </a:ext>
            </a:extLst>
          </p:cNvPr>
          <p:cNvSpPr txBox="1"/>
          <p:nvPr/>
        </p:nvSpPr>
        <p:spPr>
          <a:xfrm>
            <a:off x="6028261" y="4838712"/>
            <a:ext cx="933145" cy="307777"/>
          </a:xfrm>
          <a:prstGeom prst="rect">
            <a:avLst/>
          </a:prstGeom>
          <a:noFill/>
        </p:spPr>
        <p:txBody>
          <a:bodyPr wrap="square" rtlCol="0">
            <a:spAutoFit/>
          </a:bodyPr>
          <a:lstStyle/>
          <a:p>
            <a:pPr algn="ctr"/>
            <a:r>
              <a:rPr lang="zh-CN" altLang="en-US" sz="1400" dirty="0">
                <a:solidFill>
                  <a:srgbClr val="C00000"/>
                </a:solidFill>
                <a:latin typeface="微软雅黑" panose="020B0503020204020204" pitchFamily="34" charset="-122"/>
                <a:ea typeface="微软雅黑" panose="020B0503020204020204" pitchFamily="34" charset="-122"/>
              </a:rPr>
              <a:t>表征学习</a:t>
            </a:r>
            <a:endParaRPr lang="en-US" altLang="zh-CN" sz="1400" dirty="0">
              <a:solidFill>
                <a:srgbClr val="C00000"/>
              </a:solidFill>
              <a:latin typeface="微软雅黑" panose="020B0503020204020204" pitchFamily="34" charset="-122"/>
              <a:ea typeface="微软雅黑" panose="020B0503020204020204" pitchFamily="34" charset="-122"/>
            </a:endParaRPr>
          </a:p>
        </p:txBody>
      </p:sp>
      <p:pic>
        <p:nvPicPr>
          <p:cNvPr id="65" name="Picture 2">
            <a:extLst>
              <a:ext uri="{FF2B5EF4-FFF2-40B4-BE49-F238E27FC236}">
                <a16:creationId xmlns:a16="http://schemas.microsoft.com/office/drawing/2014/main" id="{68200F07-A99A-75F4-F37D-DDF557CCA5F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26266" y="3820278"/>
            <a:ext cx="1733448" cy="1045855"/>
          </a:xfrm>
          <a:prstGeom prst="rect">
            <a:avLst/>
          </a:prstGeom>
          <a:noFill/>
          <a:extLst>
            <a:ext uri="{909E8E84-426E-40DD-AFC4-6F175D3DCCD1}">
              <a14:hiddenFill xmlns:a14="http://schemas.microsoft.com/office/drawing/2010/main">
                <a:solidFill>
                  <a:srgbClr val="FFFFFF"/>
                </a:solidFill>
              </a14:hiddenFill>
            </a:ext>
          </a:extLst>
        </p:spPr>
      </p:pic>
      <p:sp>
        <p:nvSpPr>
          <p:cNvPr id="66" name="文本框 65">
            <a:extLst>
              <a:ext uri="{FF2B5EF4-FFF2-40B4-BE49-F238E27FC236}">
                <a16:creationId xmlns:a16="http://schemas.microsoft.com/office/drawing/2014/main" id="{20AD11F4-0C06-8D7F-BF0D-B7CCF98A565F}"/>
              </a:ext>
            </a:extLst>
          </p:cNvPr>
          <p:cNvSpPr txBox="1"/>
          <p:nvPr/>
        </p:nvSpPr>
        <p:spPr>
          <a:xfrm>
            <a:off x="7942156" y="4836937"/>
            <a:ext cx="933145" cy="307777"/>
          </a:xfrm>
          <a:prstGeom prst="rect">
            <a:avLst/>
          </a:prstGeom>
          <a:noFill/>
        </p:spPr>
        <p:txBody>
          <a:bodyPr wrap="square" rtlCol="0">
            <a:spAutoFit/>
          </a:bodyPr>
          <a:lstStyle/>
          <a:p>
            <a:pPr algn="ctr"/>
            <a:r>
              <a:rPr lang="zh-CN" altLang="en-US" sz="1400" dirty="0">
                <a:solidFill>
                  <a:srgbClr val="C00000"/>
                </a:solidFill>
                <a:latin typeface="微软雅黑" panose="020B0503020204020204" pitchFamily="34" charset="-122"/>
                <a:ea typeface="微软雅黑" panose="020B0503020204020204" pitchFamily="34" charset="-122"/>
              </a:rPr>
              <a:t>参数更新</a:t>
            </a:r>
            <a:endParaRPr lang="en-US" altLang="zh-CN" sz="1400" dirty="0">
              <a:solidFill>
                <a:srgbClr val="C00000"/>
              </a:solidFill>
              <a:latin typeface="微软雅黑" panose="020B0503020204020204" pitchFamily="34" charset="-122"/>
              <a:ea typeface="微软雅黑" panose="020B0503020204020204" pitchFamily="34" charset="-122"/>
            </a:endParaRPr>
          </a:p>
        </p:txBody>
      </p:sp>
      <p:sp>
        <p:nvSpPr>
          <p:cNvPr id="67" name="文本框 66">
            <a:extLst>
              <a:ext uri="{FF2B5EF4-FFF2-40B4-BE49-F238E27FC236}">
                <a16:creationId xmlns:a16="http://schemas.microsoft.com/office/drawing/2014/main" id="{8073A490-090D-F57D-9C82-6EEB325C8A61}"/>
              </a:ext>
            </a:extLst>
          </p:cNvPr>
          <p:cNvSpPr txBox="1"/>
          <p:nvPr/>
        </p:nvSpPr>
        <p:spPr>
          <a:xfrm>
            <a:off x="9868378" y="4836937"/>
            <a:ext cx="933145" cy="307777"/>
          </a:xfrm>
          <a:prstGeom prst="rect">
            <a:avLst/>
          </a:prstGeom>
          <a:noFill/>
        </p:spPr>
        <p:txBody>
          <a:bodyPr wrap="square" rtlCol="0">
            <a:spAutoFit/>
          </a:bodyPr>
          <a:lstStyle/>
          <a:p>
            <a:pPr algn="ctr"/>
            <a:r>
              <a:rPr lang="zh-CN" altLang="en-US" sz="1400" dirty="0">
                <a:solidFill>
                  <a:srgbClr val="C00000"/>
                </a:solidFill>
                <a:latin typeface="微软雅黑" panose="020B0503020204020204" pitchFamily="34" charset="-122"/>
                <a:ea typeface="微软雅黑" panose="020B0503020204020204" pitchFamily="34" charset="-122"/>
              </a:rPr>
              <a:t>精准定位</a:t>
            </a:r>
            <a:endParaRPr lang="en-US" altLang="zh-CN" sz="1400" dirty="0">
              <a:solidFill>
                <a:srgbClr val="C00000"/>
              </a:solidFill>
              <a:latin typeface="微软雅黑" panose="020B0503020204020204" pitchFamily="34" charset="-122"/>
              <a:ea typeface="微软雅黑" panose="020B0503020204020204" pitchFamily="34" charset="-122"/>
            </a:endParaRPr>
          </a:p>
        </p:txBody>
      </p:sp>
      <p:sp>
        <p:nvSpPr>
          <p:cNvPr id="68" name="矩形 67">
            <a:extLst>
              <a:ext uri="{FF2B5EF4-FFF2-40B4-BE49-F238E27FC236}">
                <a16:creationId xmlns:a16="http://schemas.microsoft.com/office/drawing/2014/main" id="{F4E729CD-F802-2AA5-6D42-4021DFCE3FAD}"/>
              </a:ext>
            </a:extLst>
          </p:cNvPr>
          <p:cNvSpPr/>
          <p:nvPr/>
        </p:nvSpPr>
        <p:spPr>
          <a:xfrm>
            <a:off x="5479846" y="5331219"/>
            <a:ext cx="1008702" cy="410163"/>
          </a:xfrm>
          <a:prstGeom prst="rect">
            <a:avLst/>
          </a:prstGeom>
          <a:noFill/>
          <a:ln w="28575">
            <a:solidFill>
              <a:srgbClr val="000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表征学习</a:t>
            </a:r>
            <a:endParaRPr lang="en-US" altLang="zh-CN" sz="1600" dirty="0">
              <a:solidFill>
                <a:schemeClr val="tx1"/>
              </a:solidFill>
            </a:endParaRPr>
          </a:p>
        </p:txBody>
      </p:sp>
      <p:sp>
        <p:nvSpPr>
          <p:cNvPr id="69" name="矩形 68">
            <a:extLst>
              <a:ext uri="{FF2B5EF4-FFF2-40B4-BE49-F238E27FC236}">
                <a16:creationId xmlns:a16="http://schemas.microsoft.com/office/drawing/2014/main" id="{1ECBEEB3-18B3-2A3B-3587-8D8DB03F57E0}"/>
              </a:ext>
            </a:extLst>
          </p:cNvPr>
          <p:cNvSpPr/>
          <p:nvPr/>
        </p:nvSpPr>
        <p:spPr>
          <a:xfrm>
            <a:off x="7185879" y="5331219"/>
            <a:ext cx="4070454" cy="410163"/>
          </a:xfrm>
          <a:prstGeom prst="rect">
            <a:avLst/>
          </a:prstGeom>
          <a:noFill/>
          <a:ln w="28575">
            <a:solidFill>
              <a:srgbClr val="000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提取更核心的特征信息，增强辨别能力</a:t>
            </a:r>
            <a:endParaRPr lang="en-US" altLang="zh-CN" sz="1600" dirty="0">
              <a:solidFill>
                <a:schemeClr val="tx1"/>
              </a:solidFill>
            </a:endParaRPr>
          </a:p>
        </p:txBody>
      </p:sp>
      <p:sp>
        <p:nvSpPr>
          <p:cNvPr id="70" name="矩形 69">
            <a:extLst>
              <a:ext uri="{FF2B5EF4-FFF2-40B4-BE49-F238E27FC236}">
                <a16:creationId xmlns:a16="http://schemas.microsoft.com/office/drawing/2014/main" id="{1D1016AE-E96C-A858-722C-D34B396C0909}"/>
              </a:ext>
            </a:extLst>
          </p:cNvPr>
          <p:cNvSpPr/>
          <p:nvPr/>
        </p:nvSpPr>
        <p:spPr>
          <a:xfrm>
            <a:off x="5480304" y="5742575"/>
            <a:ext cx="1005125" cy="410163"/>
          </a:xfrm>
          <a:prstGeom prst="rect">
            <a:avLst/>
          </a:prstGeom>
          <a:noFill/>
          <a:ln w="28575">
            <a:solidFill>
              <a:srgbClr val="000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参数更新</a:t>
            </a:r>
            <a:endParaRPr lang="en-US" altLang="zh-CN" sz="1600" dirty="0">
              <a:solidFill>
                <a:schemeClr val="tx1"/>
              </a:solidFill>
            </a:endParaRPr>
          </a:p>
        </p:txBody>
      </p:sp>
      <p:sp>
        <p:nvSpPr>
          <p:cNvPr id="71" name="箭头: 右 70">
            <a:extLst>
              <a:ext uri="{FF2B5EF4-FFF2-40B4-BE49-F238E27FC236}">
                <a16:creationId xmlns:a16="http://schemas.microsoft.com/office/drawing/2014/main" id="{C3CCCF75-77F3-4F5B-2E48-7BA77A585D47}"/>
              </a:ext>
            </a:extLst>
          </p:cNvPr>
          <p:cNvSpPr/>
          <p:nvPr/>
        </p:nvSpPr>
        <p:spPr>
          <a:xfrm>
            <a:off x="6627375" y="5828658"/>
            <a:ext cx="369331" cy="23799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4C0A23C2-1772-612A-96E7-E21A4FEC46A5}"/>
              </a:ext>
            </a:extLst>
          </p:cNvPr>
          <p:cNvSpPr/>
          <p:nvPr/>
        </p:nvSpPr>
        <p:spPr>
          <a:xfrm>
            <a:off x="7182762" y="5742575"/>
            <a:ext cx="4070454" cy="410163"/>
          </a:xfrm>
          <a:prstGeom prst="rect">
            <a:avLst/>
          </a:prstGeom>
          <a:noFill/>
          <a:ln w="28575">
            <a:solidFill>
              <a:srgbClr val="000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针对不同场景和不同目标自适应调整模型</a:t>
            </a:r>
            <a:endParaRPr lang="en-US" altLang="zh-CN" sz="1600" dirty="0">
              <a:solidFill>
                <a:schemeClr val="tx1"/>
              </a:solidFill>
            </a:endParaRPr>
          </a:p>
        </p:txBody>
      </p:sp>
      <p:sp>
        <p:nvSpPr>
          <p:cNvPr id="73" name="矩形 72">
            <a:extLst>
              <a:ext uri="{FF2B5EF4-FFF2-40B4-BE49-F238E27FC236}">
                <a16:creationId xmlns:a16="http://schemas.microsoft.com/office/drawing/2014/main" id="{028021A4-41D2-284A-BF83-FB3232029658}"/>
              </a:ext>
            </a:extLst>
          </p:cNvPr>
          <p:cNvSpPr/>
          <p:nvPr/>
        </p:nvSpPr>
        <p:spPr>
          <a:xfrm>
            <a:off x="5477522" y="6151507"/>
            <a:ext cx="1005125" cy="410163"/>
          </a:xfrm>
          <a:prstGeom prst="rect">
            <a:avLst/>
          </a:prstGeom>
          <a:noFill/>
          <a:ln w="28575">
            <a:solidFill>
              <a:srgbClr val="000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精准定位</a:t>
            </a:r>
            <a:endParaRPr lang="en-US" altLang="zh-CN" sz="1600" dirty="0">
              <a:solidFill>
                <a:schemeClr val="tx1"/>
              </a:solidFill>
            </a:endParaRPr>
          </a:p>
        </p:txBody>
      </p:sp>
      <p:sp>
        <p:nvSpPr>
          <p:cNvPr id="75" name="矩形 74">
            <a:extLst>
              <a:ext uri="{FF2B5EF4-FFF2-40B4-BE49-F238E27FC236}">
                <a16:creationId xmlns:a16="http://schemas.microsoft.com/office/drawing/2014/main" id="{818B22D8-F105-FE4E-4912-B0C0D60CF1AE}"/>
              </a:ext>
            </a:extLst>
          </p:cNvPr>
          <p:cNvSpPr/>
          <p:nvPr/>
        </p:nvSpPr>
        <p:spPr>
          <a:xfrm>
            <a:off x="7179980" y="6151507"/>
            <a:ext cx="4070454" cy="410163"/>
          </a:xfrm>
          <a:prstGeom prst="rect">
            <a:avLst/>
          </a:prstGeom>
          <a:noFill/>
          <a:ln w="28575">
            <a:solidFill>
              <a:srgbClr val="00008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rPr>
              <a:t>适应目标形变和背景干扰，标注跟踪目标</a:t>
            </a:r>
            <a:endParaRPr lang="en-US" altLang="zh-CN" sz="1600" dirty="0">
              <a:solidFill>
                <a:schemeClr val="tx1"/>
              </a:solidFill>
            </a:endParaRPr>
          </a:p>
        </p:txBody>
      </p:sp>
      <p:pic>
        <p:nvPicPr>
          <p:cNvPr id="1026" name="Picture 2">
            <a:extLst>
              <a:ext uri="{FF2B5EF4-FFF2-40B4-BE49-F238E27FC236}">
                <a16:creationId xmlns:a16="http://schemas.microsoft.com/office/drawing/2014/main" id="{8C577B5E-0DF9-A947-9B6A-CEE1C87FB4B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66914" y="4029772"/>
            <a:ext cx="1777124" cy="1034867"/>
          </a:xfrm>
          <a:prstGeom prst="rect">
            <a:avLst/>
          </a:prstGeom>
          <a:noFill/>
          <a:extLst>
            <a:ext uri="{909E8E84-426E-40DD-AFC4-6F175D3DCCD1}">
              <a14:hiddenFill xmlns:a14="http://schemas.microsoft.com/office/drawing/2010/main">
                <a:solidFill>
                  <a:srgbClr val="FFFFFF"/>
                </a:solidFill>
              </a14:hiddenFill>
            </a:ext>
          </a:extLst>
        </p:spPr>
      </p:pic>
      <p:sp>
        <p:nvSpPr>
          <p:cNvPr id="76" name="矩形 75">
            <a:extLst>
              <a:ext uri="{FF2B5EF4-FFF2-40B4-BE49-F238E27FC236}">
                <a16:creationId xmlns:a16="http://schemas.microsoft.com/office/drawing/2014/main" id="{1FFE1067-1224-5041-8AF3-686B5678EBF1}"/>
              </a:ext>
            </a:extLst>
          </p:cNvPr>
          <p:cNvSpPr/>
          <p:nvPr/>
        </p:nvSpPr>
        <p:spPr>
          <a:xfrm>
            <a:off x="5260622" y="997519"/>
            <a:ext cx="1299416" cy="423442"/>
          </a:xfrm>
          <a:prstGeom prst="rect">
            <a:avLst/>
          </a:prstGeom>
          <a:no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b="1" dirty="0">
                <a:solidFill>
                  <a:schemeClr val="tx1"/>
                </a:solidFill>
              </a:rPr>
              <a:t>识别跟踪：</a:t>
            </a:r>
            <a:endParaRPr lang="en-US" altLang="zh-CN" b="1" dirty="0">
              <a:solidFill>
                <a:schemeClr val="tx1"/>
              </a:solidFill>
            </a:endParaRPr>
          </a:p>
        </p:txBody>
      </p:sp>
      <p:sp>
        <p:nvSpPr>
          <p:cNvPr id="77" name="矩形 76">
            <a:extLst>
              <a:ext uri="{FF2B5EF4-FFF2-40B4-BE49-F238E27FC236}">
                <a16:creationId xmlns:a16="http://schemas.microsoft.com/office/drawing/2014/main" id="{D7785A25-7B02-7943-88D5-CBCEC06469BC}"/>
              </a:ext>
            </a:extLst>
          </p:cNvPr>
          <p:cNvSpPr/>
          <p:nvPr/>
        </p:nvSpPr>
        <p:spPr>
          <a:xfrm>
            <a:off x="6443361" y="1441713"/>
            <a:ext cx="5235220" cy="500108"/>
          </a:xfrm>
          <a:prstGeom prst="rect">
            <a:avLst/>
          </a:prstGeom>
          <a:no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b="0" i="0" u="none" strike="noStrike" dirty="0">
                <a:solidFill>
                  <a:srgbClr val="222222"/>
                </a:solidFill>
                <a:effectLst/>
                <a:latin typeface="arial" panose="020B0604020202020204" pitchFamily="34" charset="0"/>
              </a:rPr>
              <a:t>该任务的难点在于如何在资源受限场景下对多类型目标跟踪</a:t>
            </a:r>
            <a:endParaRPr lang="zh-CN" altLang="en-US" dirty="0">
              <a:solidFill>
                <a:schemeClr val="tx1"/>
              </a:solidFill>
            </a:endParaRPr>
          </a:p>
        </p:txBody>
      </p:sp>
    </p:spTree>
    <p:extLst>
      <p:ext uri="{BB962C8B-B14F-4D97-AF65-F5344CB8AC3E}">
        <p14:creationId xmlns:p14="http://schemas.microsoft.com/office/powerpoint/2010/main" val="1257466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1034161" y="224572"/>
            <a:ext cx="11056239" cy="470898"/>
          </a:xfrm>
        </p:spPr>
        <p:txBody>
          <a:bodyPr/>
          <a:lstStyle/>
          <a:p>
            <a:r>
              <a:rPr lang="zh-CN" altLang="en-US" dirty="0"/>
              <a:t>应用研究</a:t>
            </a:r>
            <a:r>
              <a:rPr lang="en-US" altLang="zh-CN" dirty="0"/>
              <a:t>—</a:t>
            </a:r>
            <a:r>
              <a:rPr lang="zh-CN" altLang="en-US" dirty="0">
                <a:latin typeface="微软雅黑" panose="020B0503020204020204" pitchFamily="34" charset="-122"/>
                <a:ea typeface="微软雅黑" panose="020B0503020204020204" pitchFamily="34" charset="-122"/>
              </a:rPr>
              <a:t>智能系统（数字人</a:t>
            </a:r>
            <a:r>
              <a:rPr lang="en-US" altLang="zh-CN" dirty="0">
                <a:latin typeface="微软雅黑" panose="020B0503020204020204" pitchFamily="34" charset="-122"/>
                <a:ea typeface="微软雅黑" panose="020B0503020204020204" pitchFamily="34" charset="-122"/>
              </a:rPr>
              <a:t>/</a:t>
            </a:r>
            <a:r>
              <a:rPr lang="en-US" altLang="zh-CN" dirty="0"/>
              <a:t>3D</a:t>
            </a:r>
            <a:r>
              <a:rPr lang="zh-CN" altLang="en-US" dirty="0"/>
              <a:t>场景重建</a:t>
            </a:r>
            <a:r>
              <a:rPr lang="zh-CN" altLang="en-US" dirty="0">
                <a:latin typeface="微软雅黑" panose="020B0503020204020204" pitchFamily="34" charset="-122"/>
                <a:ea typeface="微软雅黑" panose="020B0503020204020204" pitchFamily="34" charset="-122"/>
              </a:rPr>
              <a:t>）</a:t>
            </a:r>
          </a:p>
        </p:txBody>
      </p:sp>
      <p:pic>
        <p:nvPicPr>
          <p:cNvPr id="4" name="图片 3">
            <a:extLst>
              <a:ext uri="{FF2B5EF4-FFF2-40B4-BE49-F238E27FC236}">
                <a16:creationId xmlns:a16="http://schemas.microsoft.com/office/drawing/2014/main" id="{3CC9C94C-E8E8-C12C-06EE-CB2A12D3216F}"/>
              </a:ext>
            </a:extLst>
          </p:cNvPr>
          <p:cNvPicPr>
            <a:picLocks noChangeAspect="1"/>
          </p:cNvPicPr>
          <p:nvPr/>
        </p:nvPicPr>
        <p:blipFill>
          <a:blip r:embed="rId3"/>
          <a:stretch>
            <a:fillRect/>
          </a:stretch>
        </p:blipFill>
        <p:spPr>
          <a:xfrm>
            <a:off x="0" y="927340"/>
            <a:ext cx="12192000" cy="5930660"/>
          </a:xfrm>
          <a:prstGeom prst="rect">
            <a:avLst/>
          </a:prstGeom>
        </p:spPr>
      </p:pic>
    </p:spTree>
    <p:extLst>
      <p:ext uri="{BB962C8B-B14F-4D97-AF65-F5344CB8AC3E}">
        <p14:creationId xmlns:p14="http://schemas.microsoft.com/office/powerpoint/2010/main" val="967803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r>
              <a:rPr lang="zh-CN" altLang="en-US" b="1" dirty="0"/>
              <a:t>应用研究</a:t>
            </a:r>
            <a:r>
              <a:rPr lang="en-US" altLang="zh-CN" b="1" dirty="0"/>
              <a:t>—</a:t>
            </a:r>
            <a:r>
              <a:rPr lang="zh-CN" altLang="en-US" b="1" dirty="0"/>
              <a:t>智能推荐</a:t>
            </a:r>
          </a:p>
        </p:txBody>
      </p:sp>
      <p:sp>
        <p:nvSpPr>
          <p:cNvPr id="18" name="文本框 17"/>
          <p:cNvSpPr txBox="1"/>
          <p:nvPr/>
        </p:nvSpPr>
        <p:spPr>
          <a:xfrm>
            <a:off x="607487" y="900840"/>
            <a:ext cx="8616026" cy="3139321"/>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kumimoji="1" lang="zh-CN" altLang="en-US" sz="2000" b="1" dirty="0">
                <a:latin typeface="+mn-ea"/>
                <a:ea typeface="+mn-ea"/>
              </a:rPr>
              <a:t>推荐系统成为连接数据特征与用户需求的桥梁</a:t>
            </a:r>
            <a:endParaRPr kumimoji="1" lang="en-US" altLang="zh-CN" sz="2000" b="1" dirty="0">
              <a:latin typeface="+mn-ea"/>
              <a:ea typeface="+mn-ea"/>
            </a:endParaRPr>
          </a:p>
          <a:p>
            <a:pPr lvl="1">
              <a:lnSpc>
                <a:spcPts val="2560"/>
              </a:lnSpc>
            </a:pPr>
            <a:endParaRPr lang="en-US" altLang="zh-CN" dirty="0">
              <a:latin typeface="黑体" panose="02010609060101010101" pitchFamily="49" charset="-122"/>
            </a:endParaRPr>
          </a:p>
          <a:p>
            <a:pPr lvl="1">
              <a:lnSpc>
                <a:spcPts val="2560"/>
              </a:lnSpc>
            </a:pPr>
            <a:endParaRPr lang="en-US" altLang="zh-CN" dirty="0">
              <a:latin typeface="黑体" panose="02010609060101010101" pitchFamily="49" charset="-122"/>
            </a:endParaRPr>
          </a:p>
          <a:p>
            <a:pPr lvl="1">
              <a:lnSpc>
                <a:spcPts val="2560"/>
              </a:lnSpc>
            </a:pPr>
            <a:endParaRPr lang="en-US" altLang="zh-CN" dirty="0">
              <a:latin typeface="黑体" panose="02010609060101010101" pitchFamily="49" charset="-122"/>
            </a:endParaRPr>
          </a:p>
          <a:p>
            <a:pPr lvl="1">
              <a:lnSpc>
                <a:spcPts val="2560"/>
              </a:lnSpc>
            </a:pPr>
            <a:endParaRPr lang="en-US" altLang="zh-CN" dirty="0">
              <a:latin typeface="黑体" panose="02010609060101010101" pitchFamily="49" charset="-122"/>
            </a:endParaRPr>
          </a:p>
          <a:p>
            <a:pPr lvl="1">
              <a:lnSpc>
                <a:spcPts val="2560"/>
              </a:lnSpc>
            </a:pPr>
            <a:endParaRPr lang="en-US" altLang="zh-CN" dirty="0">
              <a:latin typeface="黑体" panose="02010609060101010101" pitchFamily="49" charset="-122"/>
            </a:endParaRPr>
          </a:p>
          <a:p>
            <a:pPr lvl="1">
              <a:lnSpc>
                <a:spcPts val="2560"/>
              </a:lnSpc>
            </a:pPr>
            <a:endParaRPr lang="en-US" altLang="zh-CN" dirty="0">
              <a:latin typeface="黑体" panose="02010609060101010101" pitchFamily="49" charset="-122"/>
            </a:endParaRPr>
          </a:p>
          <a:p>
            <a:pPr marL="342900" indent="-342900">
              <a:buFont typeface="Wingdings" panose="05000000000000000000" pitchFamily="2" charset="2"/>
              <a:buChar char="p"/>
            </a:pPr>
            <a:endParaRPr kumimoji="1" lang="en-US" altLang="zh-CN" sz="2000" b="1" dirty="0">
              <a:latin typeface="+mn-ea"/>
              <a:ea typeface="+mn-ea"/>
            </a:endParaRPr>
          </a:p>
          <a:p>
            <a:pPr lvl="1"/>
            <a:endParaRPr lang="en-US" altLang="zh-CN" dirty="0">
              <a:latin typeface="黑体" panose="02010609060101010101" pitchFamily="49" charset="-122"/>
            </a:endParaRPr>
          </a:p>
        </p:txBody>
      </p:sp>
      <p:sp>
        <p:nvSpPr>
          <p:cNvPr id="21" name="文本框 20"/>
          <p:cNvSpPr txBox="1"/>
          <p:nvPr/>
        </p:nvSpPr>
        <p:spPr>
          <a:xfrm>
            <a:off x="6411795" y="1005517"/>
            <a:ext cx="5341527" cy="584775"/>
          </a:xfrm>
          <a:prstGeom prst="rect">
            <a:avLst/>
          </a:prstGeom>
          <a:noFill/>
        </p:spPr>
        <p:txBody>
          <a:bodyPr wrap="none" rtlCol="0">
            <a:spAutoFit/>
          </a:bodyPr>
          <a:lstStyle/>
          <a:p>
            <a:r>
              <a:rPr kumimoji="1" lang="zh-CN" altLang="en-US" sz="1600" dirty="0">
                <a:solidFill>
                  <a:srgbClr val="0070C0"/>
                </a:solidFill>
                <a:latin typeface="Heiti SC Medium" pitchFamily="2" charset="-128"/>
                <a:ea typeface="Heiti SC Medium" pitchFamily="2" charset="-128"/>
              </a:rPr>
              <a:t>我们正在离开信息的时代，进入推荐的时代。</a:t>
            </a:r>
          </a:p>
          <a:p>
            <a:r>
              <a:rPr kumimoji="1" lang="zh-CN" altLang="en-US" sz="1600" dirty="0">
                <a:solidFill>
                  <a:srgbClr val="0070C0"/>
                </a:solidFill>
                <a:latin typeface="Heiti SC Medium" pitchFamily="2" charset="-128"/>
                <a:ea typeface="Heiti SC Medium" pitchFamily="2" charset="-128"/>
              </a:rPr>
              <a:t>                                  </a:t>
            </a:r>
            <a:r>
              <a:rPr kumimoji="1" lang="en-US" altLang="zh-CN" sz="1600" dirty="0">
                <a:solidFill>
                  <a:srgbClr val="0070C0"/>
                </a:solidFill>
                <a:latin typeface="Heiti SC Medium" pitchFamily="2" charset="-128"/>
                <a:ea typeface="Heiti SC Medium" pitchFamily="2" charset="-128"/>
              </a:rPr>
              <a:t>——Chris Anderson in </a:t>
            </a:r>
            <a:r>
              <a:rPr kumimoji="1" lang="en-US" altLang="zh-CN" sz="1600" i="1" dirty="0">
                <a:solidFill>
                  <a:srgbClr val="0070C0"/>
                </a:solidFill>
                <a:latin typeface="Heiti SC Medium" pitchFamily="2" charset="-128"/>
                <a:ea typeface="Heiti SC Medium" pitchFamily="2" charset="-128"/>
              </a:rPr>
              <a:t>The Long Tail</a:t>
            </a:r>
            <a:endParaRPr kumimoji="1" lang="zh-CN" altLang="en-US" sz="1600" i="1" dirty="0">
              <a:solidFill>
                <a:srgbClr val="0070C0"/>
              </a:solidFill>
              <a:latin typeface="Heiti SC Medium" pitchFamily="2" charset="-128"/>
              <a:ea typeface="Heiti SC Medium" pitchFamily="2" charset="-128"/>
            </a:endParaRPr>
          </a:p>
        </p:txBody>
      </p:sp>
      <p:sp>
        <p:nvSpPr>
          <p:cNvPr id="10" name="圆角矩形 9"/>
          <p:cNvSpPr/>
          <p:nvPr/>
        </p:nvSpPr>
        <p:spPr>
          <a:xfrm>
            <a:off x="3735206" y="3171800"/>
            <a:ext cx="8375177" cy="457758"/>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tx1"/>
                </a:solidFill>
                <a:latin typeface="黑体" panose="02010609060101010101" pitchFamily="49" charset="-122"/>
              </a:rPr>
              <a:t>泛化的数据分析结果难以精准描述用户在实际应用场景中的信息需求。</a:t>
            </a:r>
          </a:p>
        </p:txBody>
      </p:sp>
      <p:sp>
        <p:nvSpPr>
          <p:cNvPr id="6" name="矩形 5"/>
          <p:cNvSpPr/>
          <p:nvPr/>
        </p:nvSpPr>
        <p:spPr>
          <a:xfrm>
            <a:off x="639487" y="3927650"/>
            <a:ext cx="11529118" cy="400110"/>
          </a:xfrm>
          <a:prstGeom prst="rect">
            <a:avLst/>
          </a:prstGeom>
        </p:spPr>
        <p:txBody>
          <a:bodyPr wrap="none">
            <a:spAutoFit/>
          </a:bodyPr>
          <a:lstStyle/>
          <a:p>
            <a:pPr marL="342900" indent="-342900">
              <a:buFont typeface="Wingdings" panose="05000000000000000000" pitchFamily="2" charset="2"/>
              <a:buChar char="p"/>
            </a:pPr>
            <a:r>
              <a:rPr kumimoji="1" lang="zh-CN" altLang="en-US" sz="2000" b="1" dirty="0">
                <a:latin typeface="+mn-ea"/>
              </a:rPr>
              <a:t>核心手段：用低维空间表征高维推荐数据本质结构 </a:t>
            </a:r>
            <a:r>
              <a:rPr kumimoji="1" lang="en-US" altLang="zh-CN" sz="2000" b="1" dirty="0">
                <a:latin typeface="+mn-ea"/>
              </a:rPr>
              <a:t>-</a:t>
            </a:r>
            <a:r>
              <a:rPr kumimoji="1" lang="zh-CN" altLang="en-US" sz="2000" b="1" dirty="0">
                <a:latin typeface="+mn-ea"/>
              </a:rPr>
              <a:t> 高维多源数据学习、弱监督学习、可解释学习</a:t>
            </a:r>
          </a:p>
        </p:txBody>
      </p:sp>
      <p:pic>
        <p:nvPicPr>
          <p:cNvPr id="15" name="图片 14"/>
          <p:cNvPicPr>
            <a:picLocks noChangeAspect="1"/>
          </p:cNvPicPr>
          <p:nvPr/>
        </p:nvPicPr>
        <p:blipFill rotWithShape="1">
          <a:blip r:embed="rId3"/>
          <a:srcRect t="23252" b="39594"/>
          <a:stretch>
            <a:fillRect/>
          </a:stretch>
        </p:blipFill>
        <p:spPr>
          <a:xfrm>
            <a:off x="5300546" y="4663651"/>
            <a:ext cx="6547241" cy="1741679"/>
          </a:xfrm>
          <a:prstGeom prst="rect">
            <a:avLst/>
          </a:prstGeom>
        </p:spPr>
      </p:pic>
      <p:pic>
        <p:nvPicPr>
          <p:cNvPr id="1028" name="Picture 4" descr="Für Zensur in China: Tencent hat wohl ausländische Nutzer von WeChat  überwacht | Nachricht | finanze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691" b="24270"/>
          <a:stretch>
            <a:fillRect/>
          </a:stretch>
        </p:blipFill>
        <p:spPr bwMode="auto">
          <a:xfrm>
            <a:off x="6201597" y="2334073"/>
            <a:ext cx="963570" cy="225777"/>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descr="图片包含 图标&#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7776" y="2632076"/>
            <a:ext cx="867391" cy="296359"/>
          </a:xfrm>
          <a:prstGeom prst="rect">
            <a:avLst/>
          </a:prstGeom>
        </p:spPr>
      </p:pic>
      <p:pic>
        <p:nvPicPr>
          <p:cNvPr id="1034" name="Picture 10" descr="京东LOGO的演变，看京东电商的前世今生_青岛中商动力电子商务有限公司"/>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922" b="27361"/>
          <a:stretch>
            <a:fillRect/>
          </a:stretch>
        </p:blipFill>
        <p:spPr bwMode="auto">
          <a:xfrm>
            <a:off x="5300546" y="2692600"/>
            <a:ext cx="739566" cy="2697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马云对阿里巴巴域名的别样情怀"/>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188" t="32469" r="7738" b="33738"/>
          <a:stretch>
            <a:fillRect/>
          </a:stretch>
        </p:blipFill>
        <p:spPr bwMode="auto">
          <a:xfrm>
            <a:off x="5042883" y="2348339"/>
            <a:ext cx="1042109" cy="26977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YouTub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03" t="38772" r="6608" b="39941"/>
          <a:stretch>
            <a:fillRect/>
          </a:stretch>
        </p:blipFill>
        <p:spPr bwMode="auto">
          <a:xfrm>
            <a:off x="7072297" y="2027933"/>
            <a:ext cx="963571" cy="23391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mazon down? Aktuelle Probleme und Fehler | Allestörung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2122" y="1945321"/>
            <a:ext cx="963570" cy="2997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9976" y="1358143"/>
            <a:ext cx="3095720" cy="1727638"/>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639487" y="3191649"/>
            <a:ext cx="3095719" cy="400110"/>
          </a:xfrm>
          <a:prstGeom prst="rect">
            <a:avLst/>
          </a:prstGeom>
        </p:spPr>
        <p:txBody>
          <a:bodyPr wrap="none">
            <a:spAutoFit/>
          </a:bodyPr>
          <a:lstStyle/>
          <a:p>
            <a:pPr marL="342900" indent="-342900">
              <a:buFont typeface="Wingdings" panose="05000000000000000000" pitchFamily="2" charset="2"/>
              <a:buChar char="p"/>
            </a:pPr>
            <a:r>
              <a:rPr kumimoji="1" lang="zh-CN" altLang="en-US" sz="2000" b="1" dirty="0">
                <a:latin typeface="+mn-ea"/>
              </a:rPr>
              <a:t>推荐系统存在巨大挑战</a:t>
            </a:r>
            <a:endParaRPr kumimoji="1" lang="en-US" altLang="zh-CN" sz="2000" b="1" dirty="0">
              <a:latin typeface="+mn-ea"/>
            </a:endParaRPr>
          </a:p>
        </p:txBody>
      </p:sp>
      <p:pic>
        <p:nvPicPr>
          <p:cNvPr id="4" name="图片 3" descr="图形用户界面, 应用程序&#10;&#10;描述已自动生成"/>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730" y="4306551"/>
            <a:ext cx="4901139" cy="23160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C212C2-A7F4-325F-576D-F68DF5185EAD}"/>
              </a:ext>
            </a:extLst>
          </p:cNvPr>
          <p:cNvSpPr>
            <a:spLocks noGrp="1"/>
          </p:cNvSpPr>
          <p:nvPr>
            <p:ph type="title"/>
          </p:nvPr>
        </p:nvSpPr>
        <p:spPr/>
        <p:txBody>
          <a:bodyPr/>
          <a:lstStyle/>
          <a:p>
            <a:r>
              <a:rPr lang="zh-CN" altLang="en-US" dirty="0"/>
              <a:t>应用研究</a:t>
            </a:r>
            <a:r>
              <a:rPr lang="en-US" altLang="zh-CN" dirty="0"/>
              <a:t>—</a:t>
            </a:r>
            <a:r>
              <a:rPr lang="zh-CN" altLang="en-US" dirty="0"/>
              <a:t>智能制造</a:t>
            </a:r>
            <a:r>
              <a:rPr lang="en-US" altLang="zh-CN" dirty="0"/>
              <a:t>/</a:t>
            </a:r>
            <a:r>
              <a:rPr lang="zh-CN" altLang="en-US" dirty="0"/>
              <a:t>科学计算</a:t>
            </a:r>
          </a:p>
        </p:txBody>
      </p:sp>
      <p:sp>
        <p:nvSpPr>
          <p:cNvPr id="3" name="内容占位符 2">
            <a:extLst>
              <a:ext uri="{FF2B5EF4-FFF2-40B4-BE49-F238E27FC236}">
                <a16:creationId xmlns:a16="http://schemas.microsoft.com/office/drawing/2014/main" id="{0587327C-5163-AC43-9B6F-EE6C4C0CD3FC}"/>
              </a:ext>
            </a:extLst>
          </p:cNvPr>
          <p:cNvSpPr>
            <a:spLocks noGrp="1"/>
          </p:cNvSpPr>
          <p:nvPr>
            <p:ph idx="1"/>
          </p:nvPr>
        </p:nvSpPr>
        <p:spPr/>
        <p:txBody>
          <a:bodyPr/>
          <a:lstStyle/>
          <a:p>
            <a:endParaRPr lang="zh-CN" altLang="en-US"/>
          </a:p>
        </p:txBody>
      </p:sp>
      <p:pic>
        <p:nvPicPr>
          <p:cNvPr id="5" name="图片 4">
            <a:extLst>
              <a:ext uri="{FF2B5EF4-FFF2-40B4-BE49-F238E27FC236}">
                <a16:creationId xmlns:a16="http://schemas.microsoft.com/office/drawing/2014/main" id="{2015A957-0A2E-0A55-54CA-F75A0645E155}"/>
              </a:ext>
            </a:extLst>
          </p:cNvPr>
          <p:cNvPicPr>
            <a:picLocks noChangeAspect="1"/>
          </p:cNvPicPr>
          <p:nvPr/>
        </p:nvPicPr>
        <p:blipFill>
          <a:blip r:embed="rId2"/>
          <a:stretch>
            <a:fillRect/>
          </a:stretch>
        </p:blipFill>
        <p:spPr>
          <a:xfrm>
            <a:off x="0" y="922140"/>
            <a:ext cx="12192000" cy="5935860"/>
          </a:xfrm>
          <a:prstGeom prst="rect">
            <a:avLst/>
          </a:prstGeom>
        </p:spPr>
      </p:pic>
    </p:spTree>
    <p:extLst>
      <p:ext uri="{BB962C8B-B14F-4D97-AF65-F5344CB8AC3E}">
        <p14:creationId xmlns:p14="http://schemas.microsoft.com/office/powerpoint/2010/main" val="1950529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9BE3495-08D7-224E-9E1F-397EDA8F28E8}"/>
              </a:ext>
            </a:extLst>
          </p:cNvPr>
          <p:cNvPicPr>
            <a:picLocks noChangeAspect="1"/>
          </p:cNvPicPr>
          <p:nvPr/>
        </p:nvPicPr>
        <p:blipFill>
          <a:blip r:embed="rId3"/>
          <a:stretch>
            <a:fillRect/>
          </a:stretch>
        </p:blipFill>
        <p:spPr>
          <a:xfrm>
            <a:off x="335285" y="3647920"/>
            <a:ext cx="3842459" cy="2593186"/>
          </a:xfrm>
          <a:prstGeom prst="rect">
            <a:avLst/>
          </a:prstGeom>
        </p:spPr>
      </p:pic>
      <p:grpSp>
        <p:nvGrpSpPr>
          <p:cNvPr id="8" name="组合 7">
            <a:extLst>
              <a:ext uri="{FF2B5EF4-FFF2-40B4-BE49-F238E27FC236}">
                <a16:creationId xmlns:a16="http://schemas.microsoft.com/office/drawing/2014/main" id="{23DDC871-7516-9F4B-833D-4A00E0FDEE3C}"/>
              </a:ext>
            </a:extLst>
          </p:cNvPr>
          <p:cNvGrpSpPr/>
          <p:nvPr/>
        </p:nvGrpSpPr>
        <p:grpSpPr>
          <a:xfrm>
            <a:off x="3835125" y="1351440"/>
            <a:ext cx="4127111" cy="2761221"/>
            <a:chOff x="3771596" y="1416884"/>
            <a:chExt cx="4533259" cy="3040434"/>
          </a:xfrm>
        </p:grpSpPr>
        <p:pic>
          <p:nvPicPr>
            <p:cNvPr id="2" name="图片 1">
              <a:extLst>
                <a:ext uri="{FF2B5EF4-FFF2-40B4-BE49-F238E27FC236}">
                  <a16:creationId xmlns:a16="http://schemas.microsoft.com/office/drawing/2014/main" id="{0FE499FD-E6CF-D641-9D5A-FD9423A00820}"/>
                </a:ext>
              </a:extLst>
            </p:cNvPr>
            <p:cNvPicPr>
              <a:picLocks noChangeAspect="1"/>
            </p:cNvPicPr>
            <p:nvPr/>
          </p:nvPicPr>
          <p:blipFill>
            <a:blip r:embed="rId4"/>
            <a:stretch>
              <a:fillRect/>
            </a:stretch>
          </p:blipFill>
          <p:spPr>
            <a:xfrm>
              <a:off x="3771596" y="1416884"/>
              <a:ext cx="4533259" cy="3040434"/>
            </a:xfrm>
            <a:prstGeom prst="rect">
              <a:avLst/>
            </a:prstGeom>
          </p:spPr>
        </p:pic>
        <p:pic>
          <p:nvPicPr>
            <p:cNvPr id="7" name="图片 6">
              <a:extLst>
                <a:ext uri="{FF2B5EF4-FFF2-40B4-BE49-F238E27FC236}">
                  <a16:creationId xmlns:a16="http://schemas.microsoft.com/office/drawing/2014/main" id="{57E54AF9-04CE-8D43-9E45-A7AC4E9F9C22}"/>
                </a:ext>
              </a:extLst>
            </p:cNvPr>
            <p:cNvPicPr>
              <a:picLocks noChangeAspect="1"/>
            </p:cNvPicPr>
            <p:nvPr/>
          </p:nvPicPr>
          <p:blipFill>
            <a:blip r:embed="rId5"/>
            <a:stretch>
              <a:fillRect/>
            </a:stretch>
          </p:blipFill>
          <p:spPr>
            <a:xfrm>
              <a:off x="4081807" y="1648714"/>
              <a:ext cx="4001102" cy="1928000"/>
            </a:xfrm>
            <a:prstGeom prst="rect">
              <a:avLst/>
            </a:prstGeom>
          </p:spPr>
        </p:pic>
      </p:grpSp>
      <p:sp>
        <p:nvSpPr>
          <p:cNvPr id="5" name="矩形 4">
            <a:extLst>
              <a:ext uri="{FF2B5EF4-FFF2-40B4-BE49-F238E27FC236}">
                <a16:creationId xmlns:a16="http://schemas.microsoft.com/office/drawing/2014/main" id="{BD411A56-4AB3-43D2-B4AE-828166320627}"/>
              </a:ext>
            </a:extLst>
          </p:cNvPr>
          <p:cNvSpPr/>
          <p:nvPr/>
        </p:nvSpPr>
        <p:spPr>
          <a:xfrm>
            <a:off x="521911" y="1526149"/>
            <a:ext cx="3199166" cy="1889941"/>
          </a:xfrm>
          <a:prstGeom prst="rect">
            <a:avLst/>
          </a:prstGeom>
        </p:spPr>
        <p:txBody>
          <a:bodyPr wrap="square">
            <a:spAutoFit/>
          </a:bodyPr>
          <a:lstStyle/>
          <a:p>
            <a:pPr marL="342900" indent="-342900">
              <a:lnSpc>
                <a:spcPct val="120000"/>
              </a:lnSpc>
              <a:spcBef>
                <a:spcPts val="0"/>
              </a:spcBef>
              <a:buFont typeface="Wingdings" panose="05000000000000000000" pitchFamily="2" charset="2"/>
              <a:buChar char="p"/>
            </a:pPr>
            <a:r>
              <a:rPr lang="zh-CN" altLang="en-US" sz="2000" dirty="0">
                <a:solidFill>
                  <a:srgbClr val="3E3E3E"/>
                </a:solidFill>
                <a:latin typeface="黑体" panose="02010609060101010101" pitchFamily="49" charset="-122"/>
                <a:ea typeface="黑体" panose="02010609060101010101" pitchFamily="49" charset="-122"/>
              </a:rPr>
              <a:t>****目标识别模块</a:t>
            </a:r>
            <a:endParaRPr lang="en-US" altLang="zh-CN" sz="2000" dirty="0">
              <a:solidFill>
                <a:srgbClr val="3E3E3E"/>
              </a:solidFill>
              <a:latin typeface="黑体" panose="02010609060101010101" pitchFamily="49" charset="-122"/>
              <a:ea typeface="黑体" panose="02010609060101010101" pitchFamily="49" charset="-122"/>
            </a:endParaRPr>
          </a:p>
          <a:p>
            <a:pPr marL="342900" indent="-342900">
              <a:lnSpc>
                <a:spcPct val="120000"/>
              </a:lnSpc>
              <a:spcBef>
                <a:spcPts val="0"/>
              </a:spcBef>
              <a:buFont typeface="Wingdings" panose="05000000000000000000" pitchFamily="2" charset="2"/>
              <a:buChar char="p"/>
            </a:pPr>
            <a:r>
              <a:rPr lang="zh-CN" altLang="en-US" sz="2000" dirty="0">
                <a:solidFill>
                  <a:srgbClr val="3E3E3E"/>
                </a:solidFill>
                <a:latin typeface="黑体" panose="02010609060101010101" pitchFamily="49" charset="-122"/>
                <a:ea typeface="黑体" panose="02010609060101010101" pitchFamily="49" charset="-122"/>
              </a:rPr>
              <a:t>网络特征解释模块</a:t>
            </a:r>
            <a:endParaRPr lang="en-US" altLang="zh-CN" sz="2000" dirty="0">
              <a:solidFill>
                <a:srgbClr val="3E3E3E"/>
              </a:solidFill>
              <a:latin typeface="黑体" panose="02010609060101010101" pitchFamily="49" charset="-122"/>
              <a:ea typeface="黑体" panose="02010609060101010101" pitchFamily="49" charset="-122"/>
            </a:endParaRPr>
          </a:p>
          <a:p>
            <a:pPr marL="342900" indent="-342900">
              <a:lnSpc>
                <a:spcPct val="120000"/>
              </a:lnSpc>
              <a:spcBef>
                <a:spcPts val="0"/>
              </a:spcBef>
              <a:buFont typeface="Wingdings" panose="05000000000000000000" pitchFamily="2" charset="2"/>
              <a:buChar char="p"/>
            </a:pPr>
            <a:r>
              <a:rPr lang="zh-CN" altLang="en-US" sz="2000" dirty="0">
                <a:solidFill>
                  <a:srgbClr val="3E3E3E"/>
                </a:solidFill>
                <a:latin typeface="黑体" panose="02010609060101010101" pitchFamily="49" charset="-122"/>
                <a:ea typeface="黑体" panose="02010609060101010101" pitchFamily="49" charset="-122"/>
              </a:rPr>
              <a:t>对抗样本生成模块</a:t>
            </a:r>
            <a:endParaRPr lang="en-US" altLang="zh-CN" sz="2000" dirty="0">
              <a:solidFill>
                <a:srgbClr val="3E3E3E"/>
              </a:solidFill>
              <a:latin typeface="黑体" panose="02010609060101010101" pitchFamily="49" charset="-122"/>
              <a:ea typeface="黑体" panose="02010609060101010101" pitchFamily="49" charset="-122"/>
            </a:endParaRPr>
          </a:p>
          <a:p>
            <a:pPr marL="342900" indent="-342900">
              <a:lnSpc>
                <a:spcPct val="120000"/>
              </a:lnSpc>
              <a:spcBef>
                <a:spcPts val="0"/>
              </a:spcBef>
              <a:buFont typeface="Wingdings" panose="05000000000000000000" pitchFamily="2" charset="2"/>
              <a:buChar char="p"/>
            </a:pPr>
            <a:r>
              <a:rPr lang="zh-CN" altLang="en-US" sz="2000" dirty="0">
                <a:solidFill>
                  <a:srgbClr val="3E3E3E"/>
                </a:solidFill>
                <a:latin typeface="黑体" panose="02010609060101010101" pitchFamily="49" charset="-122"/>
                <a:ea typeface="黑体" panose="02010609060101010101" pitchFamily="49" charset="-122"/>
              </a:rPr>
              <a:t>对抗样本防御模块</a:t>
            </a:r>
            <a:endParaRPr lang="en-US" altLang="zh-CN" sz="2000" dirty="0">
              <a:solidFill>
                <a:srgbClr val="3E3E3E"/>
              </a:solidFill>
              <a:latin typeface="黑体" panose="02010609060101010101" pitchFamily="49" charset="-122"/>
              <a:ea typeface="黑体" panose="02010609060101010101" pitchFamily="49" charset="-122"/>
            </a:endParaRPr>
          </a:p>
          <a:p>
            <a:pPr marL="342900" indent="-342900">
              <a:lnSpc>
                <a:spcPct val="120000"/>
              </a:lnSpc>
              <a:spcBef>
                <a:spcPts val="0"/>
              </a:spcBef>
              <a:buFont typeface="Wingdings" panose="05000000000000000000" pitchFamily="2" charset="2"/>
              <a:buChar char="p"/>
            </a:pPr>
            <a:r>
              <a:rPr lang="zh-CN" altLang="en-US" sz="2000" dirty="0">
                <a:solidFill>
                  <a:srgbClr val="3E3E3E"/>
                </a:solidFill>
                <a:latin typeface="黑体" panose="02010609060101010101" pitchFamily="49" charset="-122"/>
                <a:ea typeface="黑体" panose="02010609060101010101" pitchFamily="49" charset="-122"/>
              </a:rPr>
              <a:t>深度模型压缩模块</a:t>
            </a:r>
            <a:endParaRPr lang="en-US" altLang="zh-CN" sz="2000" dirty="0">
              <a:solidFill>
                <a:srgbClr val="3E3E3E"/>
              </a:solidFill>
              <a:latin typeface="黑体" panose="02010609060101010101" pitchFamily="49" charset="-122"/>
              <a:ea typeface="黑体" panose="02010609060101010101" pitchFamily="49" charset="-122"/>
            </a:endParaRPr>
          </a:p>
        </p:txBody>
      </p:sp>
      <p:sp>
        <p:nvSpPr>
          <p:cNvPr id="6" name="文本框 5"/>
          <p:cNvSpPr txBox="1"/>
          <p:nvPr/>
        </p:nvSpPr>
        <p:spPr>
          <a:xfrm>
            <a:off x="139230" y="1037293"/>
            <a:ext cx="4038514" cy="461665"/>
          </a:xfrm>
          <a:prstGeom prst="rect">
            <a:avLst/>
          </a:prstGeom>
          <a:noFill/>
        </p:spPr>
        <p:txBody>
          <a:bodyPr wrap="square" rtlCol="0">
            <a:spAutoFit/>
          </a:bodyPr>
          <a:lstStyle>
            <a:defPPr>
              <a:defRPr lang="zh-CN"/>
            </a:defPPr>
            <a:lvl1pPr marL="342900" indent="-342900">
              <a:buFont typeface="Wingdings" panose="05000000000000000000" pitchFamily="2" charset="2"/>
              <a:buChar char="n"/>
              <a:defRPr sz="2400">
                <a:latin typeface="黑体" panose="02010609060101010101" pitchFamily="49" charset="-122"/>
              </a:defRPr>
            </a:lvl1pPr>
          </a:lstStyle>
          <a:p>
            <a:r>
              <a:rPr lang="zh-CN" altLang="en-US" b="1" dirty="0">
                <a:solidFill>
                  <a:srgbClr val="064097"/>
                </a:solidFill>
                <a:ea typeface="黑体" panose="02010609060101010101" pitchFamily="49" charset="-122"/>
              </a:rPr>
              <a:t>可解释性**目标识别系统</a:t>
            </a:r>
          </a:p>
        </p:txBody>
      </p:sp>
      <p:sp>
        <p:nvSpPr>
          <p:cNvPr id="9" name="Text Placeholder 15"/>
          <p:cNvSpPr txBox="1">
            <a:spLocks/>
          </p:cNvSpPr>
          <p:nvPr/>
        </p:nvSpPr>
        <p:spPr>
          <a:xfrm>
            <a:off x="8413023" y="1351440"/>
            <a:ext cx="3639747" cy="1362724"/>
          </a:xfrm>
          <a:prstGeom prst="rect">
            <a:avLst/>
          </a:prstGeom>
          <a:solidFill>
            <a:schemeClr val="accent1">
              <a:lumMod val="20000"/>
              <a:lumOff val="80000"/>
            </a:schemeClr>
          </a:solidFill>
        </p:spPr>
        <p:txBody>
          <a:bodyPr anchor="ctr"/>
          <a:lstStyle>
            <a:defPPr>
              <a:defRPr lang="zh-CN"/>
            </a:defPPr>
            <a:lvl1pPr indent="0">
              <a:lnSpc>
                <a:spcPct val="125000"/>
              </a:lnSpc>
              <a:spcBef>
                <a:spcPts val="0"/>
              </a:spcBef>
              <a:buFont typeface="Arial" panose="020B0604020202020204" pitchFamily="34" charset="0"/>
              <a:buNone/>
              <a:defRPr sz="1600" b="1">
                <a:latin typeface="Microsoft YaHei" panose="020B0503020204020204" pitchFamily="34" charset="-122"/>
                <a:ea typeface="Microsoft YaHei" panose="020B0503020204020204" pitchFamily="34" charset="-122"/>
                <a:cs typeface="SimHei" charset="0"/>
              </a:defRPr>
            </a:lvl1pPr>
            <a:lvl2pPr marL="685800" indent="-228600">
              <a:lnSpc>
                <a:spcPct val="90000"/>
              </a:lnSpc>
              <a:spcBef>
                <a:spcPts val="500"/>
              </a:spcBef>
              <a:buFont typeface="Arial" panose="020B0604020202020204" pitchFamily="34" charset="0"/>
              <a:buChar char="•"/>
              <a:defRPr sz="2400">
                <a:solidFill>
                  <a:srgbClr val="FDEBFC"/>
                </a:solidFill>
              </a:defRPr>
            </a:lvl2pPr>
            <a:lvl3pPr marL="1143000" indent="-228600">
              <a:lnSpc>
                <a:spcPct val="90000"/>
              </a:lnSpc>
              <a:spcBef>
                <a:spcPts val="500"/>
              </a:spcBef>
              <a:buFont typeface="Arial" panose="020B0604020202020204" pitchFamily="34" charset="0"/>
              <a:buChar char="•"/>
              <a:defRPr sz="2000">
                <a:solidFill>
                  <a:srgbClr val="FDEBFC"/>
                </a:solidFill>
              </a:defRPr>
            </a:lvl3pPr>
            <a:lvl4pPr marL="1600200" indent="-228600">
              <a:lnSpc>
                <a:spcPct val="90000"/>
              </a:lnSpc>
              <a:spcBef>
                <a:spcPts val="500"/>
              </a:spcBef>
              <a:buFont typeface="Arial" panose="020B0604020202020204" pitchFamily="34" charset="0"/>
              <a:buChar char="•"/>
              <a:defRPr>
                <a:solidFill>
                  <a:srgbClr val="FDEBFC"/>
                </a:solidFill>
              </a:defRPr>
            </a:lvl4pPr>
            <a:lvl5pPr marL="2057400" indent="-228600">
              <a:lnSpc>
                <a:spcPct val="90000"/>
              </a:lnSpc>
              <a:spcBef>
                <a:spcPts val="500"/>
              </a:spcBef>
              <a:buFont typeface="Arial" panose="020B0604020202020204" pitchFamily="34" charset="0"/>
              <a:buChar char="•"/>
              <a:defRPr>
                <a:solidFill>
                  <a:srgbClr val="FDEBFC"/>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zh-CN" dirty="0"/>
              <a:t>设计并开发了</a:t>
            </a:r>
            <a:r>
              <a:rPr lang="zh-CN" altLang="en-US" dirty="0"/>
              <a:t>基于</a:t>
            </a:r>
            <a:r>
              <a:rPr lang="en-US" altLang="zh-CN" dirty="0"/>
              <a:t>B/S</a:t>
            </a:r>
            <a:r>
              <a:rPr lang="zh-CN" altLang="en-US" dirty="0"/>
              <a:t>架构、</a:t>
            </a:r>
            <a:r>
              <a:rPr lang="zh-CN" altLang="zh-CN" dirty="0"/>
              <a:t>融合目标</a:t>
            </a:r>
            <a:r>
              <a:rPr lang="zh-CN" altLang="en-US" dirty="0"/>
              <a:t>识别</a:t>
            </a:r>
            <a:r>
              <a:rPr lang="zh-CN" altLang="zh-CN" dirty="0"/>
              <a:t>、可解释性分析、对抗样本</a:t>
            </a:r>
            <a:r>
              <a:rPr lang="zh-CN" altLang="en-US" dirty="0"/>
              <a:t>生成、对抗防御等</a:t>
            </a:r>
            <a:r>
              <a:rPr lang="zh-CN" altLang="zh-CN" dirty="0"/>
              <a:t>多个功能的</a:t>
            </a:r>
            <a:r>
              <a:rPr lang="zh-CN" altLang="en-US" dirty="0"/>
              <a:t>一站式</a:t>
            </a:r>
            <a:r>
              <a:rPr lang="zh-CN" altLang="zh-CN" dirty="0"/>
              <a:t>平台。</a:t>
            </a:r>
            <a:endParaRPr lang="en-US" altLang="zh-CN" dirty="0"/>
          </a:p>
        </p:txBody>
      </p:sp>
      <p:sp>
        <p:nvSpPr>
          <p:cNvPr id="11" name="Text Placeholder 15">
            <a:extLst>
              <a:ext uri="{FF2B5EF4-FFF2-40B4-BE49-F238E27FC236}">
                <a16:creationId xmlns:a16="http://schemas.microsoft.com/office/drawing/2014/main" id="{0A53C744-8D0F-4645-8DC5-13BA72163653}"/>
              </a:ext>
            </a:extLst>
          </p:cNvPr>
          <p:cNvSpPr txBox="1">
            <a:spLocks/>
          </p:cNvSpPr>
          <p:nvPr/>
        </p:nvSpPr>
        <p:spPr>
          <a:xfrm>
            <a:off x="8413023" y="2781113"/>
            <a:ext cx="3639746" cy="1362724"/>
          </a:xfrm>
          <a:prstGeom prst="rect">
            <a:avLst/>
          </a:prstGeom>
          <a:solidFill>
            <a:schemeClr val="accent1">
              <a:lumMod val="20000"/>
              <a:lumOff val="80000"/>
            </a:schemeClr>
          </a:solidFill>
        </p:spPr>
        <p:txBody>
          <a:bodyPr anchor="ctr"/>
          <a:lstStyle>
            <a:lvl1pPr marL="0" indent="0" algn="ctr" defTabSz="914400" rtl="0" eaLnBrk="1" latinLnBrk="0" hangingPunct="1">
              <a:lnSpc>
                <a:spcPct val="120000"/>
              </a:lnSpc>
              <a:spcBef>
                <a:spcPts val="0"/>
              </a:spcBef>
              <a:buFont typeface="Arial" panose="020B0604020202020204" pitchFamily="34" charset="0"/>
              <a:buNone/>
              <a:defRPr sz="3000" kern="1200">
                <a:solidFill>
                  <a:srgbClr val="FDEBFC"/>
                </a:solidFill>
                <a:latin typeface="SimHei" charset="0"/>
                <a:ea typeface="SimHei" charset="0"/>
                <a:cs typeface="SimHe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DEBF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DEBF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DEBF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DEBF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5000"/>
              </a:lnSpc>
            </a:pPr>
            <a:r>
              <a:rPr lang="zh-CN" altLang="en-US" sz="1600" b="1" dirty="0">
                <a:solidFill>
                  <a:schemeClr val="tx1"/>
                </a:solidFill>
                <a:latin typeface="Microsoft YaHei" panose="020B0503020204020204" pitchFamily="34" charset="-122"/>
                <a:ea typeface="Microsoft YaHei" panose="020B0503020204020204" pitchFamily="34" charset="-122"/>
              </a:rPr>
              <a:t>部署可解释深度学习模型至上述平台，消除模型服务器和客户端之间的耦合，确保服务器中各子服务对相关功能模块的稳健执行。</a:t>
            </a:r>
            <a:endParaRPr lang="en-US" altLang="zh-CN" sz="1400" b="1" dirty="0">
              <a:solidFill>
                <a:schemeClr val="tx1"/>
              </a:solidFill>
              <a:latin typeface="Microsoft YaHei" panose="020B0503020204020204" pitchFamily="34" charset="-122"/>
              <a:ea typeface="Microsoft YaHei" panose="020B0503020204020204" pitchFamily="34" charset="-122"/>
            </a:endParaRPr>
          </a:p>
        </p:txBody>
      </p:sp>
      <p:sp>
        <p:nvSpPr>
          <p:cNvPr id="13" name="矩形 12">
            <a:extLst>
              <a:ext uri="{FF2B5EF4-FFF2-40B4-BE49-F238E27FC236}">
                <a16:creationId xmlns:a16="http://schemas.microsoft.com/office/drawing/2014/main" id="{6A0D003D-E87D-AE4E-8911-8382BE9265DF}"/>
              </a:ext>
            </a:extLst>
          </p:cNvPr>
          <p:cNvSpPr/>
          <p:nvPr/>
        </p:nvSpPr>
        <p:spPr>
          <a:xfrm>
            <a:off x="4992337" y="4602942"/>
            <a:ext cx="6496184" cy="1816075"/>
          </a:xfrm>
          <a:prstGeom prst="rect">
            <a:avLst/>
          </a:prstGeom>
        </p:spPr>
        <p:txBody>
          <a:bodyPr wrap="square">
            <a:spAutoFit/>
          </a:bodyPr>
          <a:lstStyle/>
          <a:p>
            <a:pPr marL="342900" indent="-342900">
              <a:lnSpc>
                <a:spcPct val="120000"/>
              </a:lnSpc>
              <a:spcBef>
                <a:spcPts val="0"/>
              </a:spcBef>
              <a:buFont typeface="Wingdings" panose="05000000000000000000" pitchFamily="2" charset="2"/>
              <a:buChar char="p"/>
            </a:pPr>
            <a:r>
              <a:rPr lang="zh-CN" altLang="en-US" sz="2000" dirty="0">
                <a:solidFill>
                  <a:srgbClr val="3E3E3E"/>
                </a:solidFill>
                <a:latin typeface="黑体" panose="02010609060101010101" pitchFamily="49" charset="-122"/>
                <a:ea typeface="黑体" panose="02010609060101010101" pitchFamily="49" charset="-122"/>
              </a:rPr>
              <a:t>多种模型训练</a:t>
            </a:r>
            <a:endParaRPr lang="en-US" altLang="zh-CN" sz="2000" dirty="0">
              <a:solidFill>
                <a:srgbClr val="3E3E3E"/>
              </a:solidFill>
              <a:latin typeface="黑体" panose="02010609060101010101" pitchFamily="49" charset="-122"/>
              <a:ea typeface="黑体" panose="02010609060101010101" pitchFamily="49" charset="-122"/>
            </a:endParaRPr>
          </a:p>
          <a:p>
            <a:pPr>
              <a:lnSpc>
                <a:spcPct val="120000"/>
              </a:lnSpc>
              <a:spcBef>
                <a:spcPts val="0"/>
              </a:spcBef>
            </a:pPr>
            <a:r>
              <a:rPr lang="zh-CN" altLang="en-US" dirty="0">
                <a:solidFill>
                  <a:srgbClr val="3E3E3E"/>
                </a:solidFill>
                <a:latin typeface="黑体" panose="02010609060101010101" pitchFamily="49" charset="-122"/>
                <a:ea typeface="黑体" panose="02010609060101010101" pitchFamily="49" charset="-122"/>
              </a:rPr>
              <a:t>   </a:t>
            </a:r>
            <a:r>
              <a:rPr lang="en-US" altLang="zh-CN" dirty="0">
                <a:solidFill>
                  <a:srgbClr val="3E3E3E"/>
                </a:solidFill>
                <a:latin typeface="黑体" panose="02010609060101010101" pitchFamily="49" charset="-122"/>
                <a:ea typeface="黑体" panose="02010609060101010101" pitchFamily="49" charset="-122"/>
              </a:rPr>
              <a:t>VGG19</a:t>
            </a:r>
            <a:r>
              <a:rPr lang="zh-CN" altLang="en-US" dirty="0">
                <a:solidFill>
                  <a:srgbClr val="3E3E3E"/>
                </a:solidFill>
                <a:latin typeface="黑体" panose="02010609060101010101" pitchFamily="49" charset="-122"/>
                <a:ea typeface="黑体" panose="02010609060101010101" pitchFamily="49" charset="-122"/>
              </a:rPr>
              <a:t>、</a:t>
            </a:r>
            <a:r>
              <a:rPr lang="en-US" altLang="zh-CN" dirty="0">
                <a:solidFill>
                  <a:srgbClr val="3E3E3E"/>
                </a:solidFill>
                <a:latin typeface="黑体" panose="02010609060101010101" pitchFamily="49" charset="-122"/>
                <a:ea typeface="黑体" panose="02010609060101010101" pitchFamily="49" charset="-122"/>
              </a:rPr>
              <a:t>ResNet50</a:t>
            </a:r>
            <a:r>
              <a:rPr lang="zh-CN" altLang="en-US" dirty="0">
                <a:solidFill>
                  <a:srgbClr val="3E3E3E"/>
                </a:solidFill>
                <a:latin typeface="黑体" panose="02010609060101010101" pitchFamily="49" charset="-122"/>
                <a:ea typeface="黑体" panose="02010609060101010101" pitchFamily="49" charset="-122"/>
              </a:rPr>
              <a:t>、</a:t>
            </a:r>
            <a:r>
              <a:rPr lang="en-US" altLang="zh-CN" dirty="0">
                <a:solidFill>
                  <a:srgbClr val="3E3E3E"/>
                </a:solidFill>
                <a:latin typeface="黑体" panose="02010609060101010101" pitchFamily="49" charset="-122"/>
                <a:ea typeface="黑体" panose="02010609060101010101" pitchFamily="49" charset="-122"/>
              </a:rPr>
              <a:t>ResNet100</a:t>
            </a:r>
            <a:r>
              <a:rPr lang="zh-CN" altLang="en-US" dirty="0">
                <a:solidFill>
                  <a:srgbClr val="3E3E3E"/>
                </a:solidFill>
                <a:latin typeface="黑体" panose="02010609060101010101" pitchFamily="49" charset="-122"/>
                <a:ea typeface="黑体" panose="02010609060101010101" pitchFamily="49" charset="-122"/>
              </a:rPr>
              <a:t>、</a:t>
            </a:r>
            <a:r>
              <a:rPr lang="en-US" altLang="zh-CN" dirty="0" err="1">
                <a:solidFill>
                  <a:srgbClr val="3E3E3E"/>
                </a:solidFill>
                <a:latin typeface="黑体" panose="02010609060101010101" pitchFamily="49" charset="-122"/>
                <a:ea typeface="黑体" panose="02010609060101010101" pitchFamily="49" charset="-122"/>
              </a:rPr>
              <a:t>MobileNet</a:t>
            </a:r>
            <a:r>
              <a:rPr lang="zh-CN" altLang="en-US" dirty="0">
                <a:solidFill>
                  <a:srgbClr val="3E3E3E"/>
                </a:solidFill>
                <a:latin typeface="黑体" panose="02010609060101010101" pitchFamily="49" charset="-122"/>
                <a:ea typeface="黑体" panose="02010609060101010101" pitchFamily="49" charset="-122"/>
              </a:rPr>
              <a:t>、</a:t>
            </a:r>
            <a:endParaRPr lang="en-US" altLang="zh-CN" dirty="0">
              <a:solidFill>
                <a:srgbClr val="3E3E3E"/>
              </a:solidFill>
              <a:latin typeface="黑体" panose="02010609060101010101" pitchFamily="49" charset="-122"/>
              <a:ea typeface="黑体" panose="02010609060101010101" pitchFamily="49" charset="-122"/>
            </a:endParaRPr>
          </a:p>
          <a:p>
            <a:pPr>
              <a:lnSpc>
                <a:spcPct val="120000"/>
              </a:lnSpc>
              <a:spcBef>
                <a:spcPts val="0"/>
              </a:spcBef>
            </a:pPr>
            <a:r>
              <a:rPr lang="zh-CN" altLang="en-US" dirty="0">
                <a:solidFill>
                  <a:srgbClr val="3E3E3E"/>
                </a:solidFill>
                <a:latin typeface="黑体" panose="02010609060101010101" pitchFamily="49" charset="-122"/>
                <a:ea typeface="黑体" panose="02010609060101010101" pitchFamily="49" charset="-122"/>
              </a:rPr>
              <a:t>   </a:t>
            </a:r>
            <a:r>
              <a:rPr lang="en-US" altLang="zh-CN" dirty="0">
                <a:solidFill>
                  <a:srgbClr val="3E3E3E"/>
                </a:solidFill>
                <a:latin typeface="黑体" panose="02010609060101010101" pitchFamily="49" charset="-122"/>
                <a:ea typeface="黑体" panose="02010609060101010101" pitchFamily="49" charset="-122"/>
              </a:rPr>
              <a:t>InceptionV3</a:t>
            </a:r>
            <a:r>
              <a:rPr lang="zh-CN" altLang="en-US" dirty="0">
                <a:solidFill>
                  <a:srgbClr val="3E3E3E"/>
                </a:solidFill>
                <a:latin typeface="黑体" panose="02010609060101010101" pitchFamily="49" charset="-122"/>
                <a:ea typeface="黑体" panose="02010609060101010101" pitchFamily="49" charset="-122"/>
              </a:rPr>
              <a:t>、</a:t>
            </a:r>
            <a:r>
              <a:rPr lang="en-US" altLang="zh-CN" dirty="0">
                <a:solidFill>
                  <a:srgbClr val="3E3E3E"/>
                </a:solidFill>
                <a:latin typeface="黑体" panose="02010609060101010101" pitchFamily="49" charset="-122"/>
                <a:ea typeface="黑体" panose="02010609060101010101" pitchFamily="49" charset="-122"/>
              </a:rPr>
              <a:t>DenseNet121</a:t>
            </a:r>
            <a:r>
              <a:rPr lang="zh-CN" altLang="en-US" dirty="0">
                <a:solidFill>
                  <a:srgbClr val="3E3E3E"/>
                </a:solidFill>
                <a:latin typeface="黑体" panose="02010609060101010101" pitchFamily="49" charset="-122"/>
                <a:ea typeface="黑体" panose="02010609060101010101" pitchFamily="49" charset="-122"/>
              </a:rPr>
              <a:t>、</a:t>
            </a:r>
            <a:r>
              <a:rPr lang="en-US" altLang="zh-CN" dirty="0">
                <a:solidFill>
                  <a:srgbClr val="3E3E3E"/>
                </a:solidFill>
                <a:latin typeface="黑体" panose="02010609060101010101" pitchFamily="49" charset="-122"/>
                <a:ea typeface="黑体" panose="02010609060101010101" pitchFamily="49" charset="-122"/>
              </a:rPr>
              <a:t>Transformer</a:t>
            </a:r>
          </a:p>
          <a:p>
            <a:pPr marL="342900" indent="-342900">
              <a:lnSpc>
                <a:spcPct val="120000"/>
              </a:lnSpc>
              <a:spcBef>
                <a:spcPts val="0"/>
              </a:spcBef>
              <a:buFont typeface="Wingdings" panose="05000000000000000000" pitchFamily="2" charset="2"/>
              <a:buChar char="p"/>
            </a:pPr>
            <a:r>
              <a:rPr lang="zh-CN" altLang="en-US" sz="2000" dirty="0">
                <a:solidFill>
                  <a:srgbClr val="3E3E3E"/>
                </a:solidFill>
                <a:latin typeface="黑体" panose="02010609060101010101" pitchFamily="49" charset="-122"/>
                <a:ea typeface="黑体" panose="02010609060101010101" pitchFamily="49" charset="-122"/>
              </a:rPr>
              <a:t>多种模型测试</a:t>
            </a:r>
            <a:endParaRPr lang="en-US" altLang="zh-CN" sz="2000" dirty="0">
              <a:solidFill>
                <a:srgbClr val="3E3E3E"/>
              </a:solidFill>
              <a:latin typeface="黑体" panose="02010609060101010101" pitchFamily="49" charset="-122"/>
              <a:ea typeface="黑体" panose="02010609060101010101" pitchFamily="49" charset="-122"/>
            </a:endParaRPr>
          </a:p>
          <a:p>
            <a:pPr>
              <a:lnSpc>
                <a:spcPct val="120000"/>
              </a:lnSpc>
              <a:spcBef>
                <a:spcPts val="0"/>
              </a:spcBef>
            </a:pPr>
            <a:r>
              <a:rPr lang="zh-CN" altLang="en-US" sz="2000" dirty="0">
                <a:solidFill>
                  <a:srgbClr val="3E3E3E"/>
                </a:solidFill>
                <a:latin typeface="黑体" panose="02010609060101010101" pitchFamily="49" charset="-122"/>
                <a:ea typeface="黑体" panose="02010609060101010101" pitchFamily="49" charset="-122"/>
              </a:rPr>
              <a:t>   </a:t>
            </a:r>
            <a:r>
              <a:rPr lang="zh-CN" altLang="en-US" dirty="0">
                <a:solidFill>
                  <a:srgbClr val="3E3E3E"/>
                </a:solidFill>
                <a:latin typeface="黑体" panose="02010609060101010101" pitchFamily="49" charset="-122"/>
                <a:ea typeface="黑体" panose="02010609060101010101" pitchFamily="49" charset="-122"/>
              </a:rPr>
              <a:t>单张图片、批量图片、对抗、压缩、概念展示、效率对比</a:t>
            </a:r>
            <a:endParaRPr lang="en-US" altLang="zh-CN" dirty="0">
              <a:solidFill>
                <a:srgbClr val="3E3E3E"/>
              </a:solidFill>
              <a:latin typeface="黑体" panose="02010609060101010101" pitchFamily="49" charset="-122"/>
              <a:ea typeface="黑体" panose="02010609060101010101" pitchFamily="49" charset="-122"/>
            </a:endParaRPr>
          </a:p>
        </p:txBody>
      </p:sp>
      <p:sp>
        <p:nvSpPr>
          <p:cNvPr id="14" name="标题 2">
            <a:extLst>
              <a:ext uri="{FF2B5EF4-FFF2-40B4-BE49-F238E27FC236}">
                <a16:creationId xmlns:a16="http://schemas.microsoft.com/office/drawing/2014/main" id="{CE94AB6A-E162-024A-A15C-6D7AAD859C0D}"/>
              </a:ext>
            </a:extLst>
          </p:cNvPr>
          <p:cNvSpPr txBox="1">
            <a:spLocks/>
          </p:cNvSpPr>
          <p:nvPr/>
        </p:nvSpPr>
        <p:spPr bwMode="auto">
          <a:xfrm>
            <a:off x="1023720" y="250171"/>
            <a:ext cx="10464800" cy="47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rtl="0" eaLnBrk="0" fontAlgn="base" hangingPunct="0">
              <a:lnSpc>
                <a:spcPct val="85000"/>
              </a:lnSpc>
              <a:spcBef>
                <a:spcPct val="0"/>
              </a:spcBef>
              <a:spcAft>
                <a:spcPct val="0"/>
              </a:spcAft>
              <a:defRPr sz="3600" b="1">
                <a:solidFill>
                  <a:srgbClr val="002060"/>
                </a:solidFill>
                <a:latin typeface="微软雅黑" panose="020B0503020204020204" pitchFamily="34" charset="-122"/>
                <a:ea typeface="微软雅黑" panose="020B0503020204020204" pitchFamily="34" charset="-122"/>
                <a:cs typeface="+mj-cs"/>
              </a:defRPr>
            </a:lvl1pPr>
            <a:lvl2pPr algn="l" rtl="0" eaLnBrk="0" fontAlgn="base" hangingPunct="0">
              <a:lnSpc>
                <a:spcPct val="85000"/>
              </a:lnSpc>
              <a:spcBef>
                <a:spcPct val="0"/>
              </a:spcBef>
              <a:spcAft>
                <a:spcPct val="0"/>
              </a:spcAft>
              <a:defRPr sz="2400" b="1">
                <a:solidFill>
                  <a:schemeClr val="accent1"/>
                </a:solidFill>
                <a:latin typeface="Arial" pitchFamily="34" charset="0"/>
              </a:defRPr>
            </a:lvl2pPr>
            <a:lvl3pPr algn="l" rtl="0" eaLnBrk="0" fontAlgn="base" hangingPunct="0">
              <a:lnSpc>
                <a:spcPct val="85000"/>
              </a:lnSpc>
              <a:spcBef>
                <a:spcPct val="0"/>
              </a:spcBef>
              <a:spcAft>
                <a:spcPct val="0"/>
              </a:spcAft>
              <a:defRPr sz="2400" b="1">
                <a:solidFill>
                  <a:schemeClr val="accent1"/>
                </a:solidFill>
                <a:latin typeface="Arial" pitchFamily="34" charset="0"/>
              </a:defRPr>
            </a:lvl3pPr>
            <a:lvl4pPr algn="l" rtl="0" eaLnBrk="0" fontAlgn="base" hangingPunct="0">
              <a:lnSpc>
                <a:spcPct val="85000"/>
              </a:lnSpc>
              <a:spcBef>
                <a:spcPct val="0"/>
              </a:spcBef>
              <a:spcAft>
                <a:spcPct val="0"/>
              </a:spcAft>
              <a:defRPr sz="2400" b="1">
                <a:solidFill>
                  <a:schemeClr val="accent1"/>
                </a:solidFill>
                <a:latin typeface="Arial" pitchFamily="34" charset="0"/>
              </a:defRPr>
            </a:lvl4pPr>
            <a:lvl5pPr algn="l" rtl="0" eaLnBrk="0" fontAlgn="base" hangingPunct="0">
              <a:lnSpc>
                <a:spcPct val="85000"/>
              </a:lnSpc>
              <a:spcBef>
                <a:spcPct val="0"/>
              </a:spcBef>
              <a:spcAft>
                <a:spcPct val="0"/>
              </a:spcAft>
              <a:defRPr sz="2400" b="1">
                <a:solidFill>
                  <a:schemeClr val="accent1"/>
                </a:solidFill>
                <a:latin typeface="Arial" pitchFamily="34" charset="0"/>
              </a:defRPr>
            </a:lvl5pPr>
            <a:lvl6pPr marL="457189" algn="l" rtl="0" fontAlgn="base">
              <a:lnSpc>
                <a:spcPct val="85000"/>
              </a:lnSpc>
              <a:spcBef>
                <a:spcPct val="0"/>
              </a:spcBef>
              <a:spcAft>
                <a:spcPct val="0"/>
              </a:spcAft>
              <a:defRPr sz="2400" b="1">
                <a:solidFill>
                  <a:schemeClr val="accent1"/>
                </a:solidFill>
                <a:latin typeface="Arial" pitchFamily="34" charset="0"/>
              </a:defRPr>
            </a:lvl6pPr>
            <a:lvl7pPr marL="914377" algn="l" rtl="0" fontAlgn="base">
              <a:lnSpc>
                <a:spcPct val="85000"/>
              </a:lnSpc>
              <a:spcBef>
                <a:spcPct val="0"/>
              </a:spcBef>
              <a:spcAft>
                <a:spcPct val="0"/>
              </a:spcAft>
              <a:defRPr sz="2400" b="1">
                <a:solidFill>
                  <a:schemeClr val="accent1"/>
                </a:solidFill>
                <a:latin typeface="Arial" pitchFamily="34" charset="0"/>
              </a:defRPr>
            </a:lvl7pPr>
            <a:lvl8pPr marL="1371566" algn="l" rtl="0" fontAlgn="base">
              <a:lnSpc>
                <a:spcPct val="85000"/>
              </a:lnSpc>
              <a:spcBef>
                <a:spcPct val="0"/>
              </a:spcBef>
              <a:spcAft>
                <a:spcPct val="0"/>
              </a:spcAft>
              <a:defRPr sz="2400" b="1">
                <a:solidFill>
                  <a:schemeClr val="accent1"/>
                </a:solidFill>
                <a:latin typeface="Arial" pitchFamily="34" charset="0"/>
              </a:defRPr>
            </a:lvl8pPr>
            <a:lvl9pPr marL="1828754" algn="l" rtl="0" fontAlgn="base">
              <a:lnSpc>
                <a:spcPct val="85000"/>
              </a:lnSpc>
              <a:spcBef>
                <a:spcPct val="0"/>
              </a:spcBef>
              <a:spcAft>
                <a:spcPct val="0"/>
              </a:spcAft>
              <a:defRPr sz="2400" b="1">
                <a:solidFill>
                  <a:schemeClr val="accent1"/>
                </a:solidFill>
                <a:latin typeface="Arial" pitchFamily="34" charset="0"/>
              </a:defRPr>
            </a:lvl9pPr>
          </a:lstStyle>
          <a:p>
            <a:r>
              <a:rPr lang="zh-CN" altLang="en-US" kern="0" dirty="0"/>
              <a:t>应用研究</a:t>
            </a:r>
            <a:r>
              <a:rPr lang="en-US" altLang="zh-CN" kern="0" dirty="0"/>
              <a:t>—</a:t>
            </a:r>
            <a:r>
              <a:rPr lang="zh-CN" altLang="en-US" kern="0" dirty="0"/>
              <a:t>智能</a:t>
            </a:r>
            <a:r>
              <a:rPr lang="zh-CN" altLang="en-US" kern="0" dirty="0">
                <a:latin typeface="Microsoft YaHei" panose="020B0503020204020204" pitchFamily="34" charset="-122"/>
                <a:ea typeface="Microsoft YaHei" panose="020B0503020204020204" pitchFamily="34" charset="-122"/>
              </a:rPr>
              <a:t>国防</a:t>
            </a:r>
          </a:p>
        </p:txBody>
      </p:sp>
    </p:spTree>
    <p:extLst>
      <p:ext uri="{BB962C8B-B14F-4D97-AF65-F5344CB8AC3E}">
        <p14:creationId xmlns:p14="http://schemas.microsoft.com/office/powerpoint/2010/main" val="3496215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a:extLst>
              <a:ext uri="{FF2B5EF4-FFF2-40B4-BE49-F238E27FC236}">
                <a16:creationId xmlns:a16="http://schemas.microsoft.com/office/drawing/2014/main" id="{427701B9-3CE0-6421-7D7E-93CEEBF0523C}"/>
              </a:ext>
            </a:extLst>
          </p:cNvPr>
          <p:cNvSpPr/>
          <p:nvPr/>
        </p:nvSpPr>
        <p:spPr>
          <a:xfrm>
            <a:off x="4122079" y="1782277"/>
            <a:ext cx="7835704" cy="2169022"/>
          </a:xfrm>
          <a:prstGeom prst="rect">
            <a:avLst/>
          </a:prstGeom>
          <a:solidFill>
            <a:schemeClr val="bg1">
              <a:lumMod val="95000"/>
            </a:schemeClr>
          </a:solidFill>
          <a:ln w="19050">
            <a:solidFill>
              <a:schemeClr val="bg1">
                <a:lumMod val="65000"/>
              </a:schemeClr>
            </a:solidFill>
            <a:prstDash val="solid"/>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Microsoft YaHei" panose="020B0503020204020204" pitchFamily="34" charset="-122"/>
              <a:ea typeface="Microsoft YaHei" panose="020B0503020204020204" pitchFamily="34" charset="-122"/>
            </a:endParaRPr>
          </a:p>
        </p:txBody>
      </p:sp>
      <p:sp>
        <p:nvSpPr>
          <p:cNvPr id="17" name="矩形 16">
            <a:extLst>
              <a:ext uri="{FF2B5EF4-FFF2-40B4-BE49-F238E27FC236}">
                <a16:creationId xmlns:a16="http://schemas.microsoft.com/office/drawing/2014/main" id="{99D93F01-8C74-0E46-B4C7-F96F659DEF91}"/>
              </a:ext>
            </a:extLst>
          </p:cNvPr>
          <p:cNvSpPr/>
          <p:nvPr/>
        </p:nvSpPr>
        <p:spPr>
          <a:xfrm>
            <a:off x="287731" y="1087063"/>
            <a:ext cx="11670052" cy="525839"/>
          </a:xfrm>
          <a:prstGeom prst="rect">
            <a:avLst/>
          </a:prstGeom>
          <a:no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C00000"/>
                </a:solidFill>
                <a:latin typeface="Microsoft YaHei" panose="020B0503020204020204" pitchFamily="34" charset="-122"/>
                <a:ea typeface="Microsoft YaHei" panose="020B0503020204020204" pitchFamily="34" charset="-122"/>
                <a:sym typeface="+mn-ea"/>
              </a:rPr>
              <a:t>心理和教育测量</a:t>
            </a:r>
            <a:r>
              <a:rPr lang="en-US" altLang="zh-CN" sz="2800" b="1" dirty="0">
                <a:solidFill>
                  <a:sysClr val="windowText" lastClr="000000"/>
                </a:solidFill>
                <a:latin typeface="Microsoft YaHei" panose="020B0503020204020204" pitchFamily="34" charset="-122"/>
                <a:ea typeface="Microsoft YaHei" panose="020B0503020204020204" pitchFamily="34" charset="-122"/>
                <a:sym typeface="+mn-ea"/>
              </a:rPr>
              <a:t>--</a:t>
            </a:r>
            <a:r>
              <a:rPr lang="zh-CN" altLang="en-US" sz="2800" b="1" dirty="0">
                <a:solidFill>
                  <a:sysClr val="windowText" lastClr="000000"/>
                </a:solidFill>
                <a:latin typeface="Microsoft YaHei" panose="020B0503020204020204" pitchFamily="34" charset="-122"/>
                <a:ea typeface="Microsoft YaHei" panose="020B0503020204020204" pitchFamily="34" charset="-122"/>
                <a:sym typeface="+mn-ea"/>
              </a:rPr>
              <a:t>将心理和教育场景中关注的目标差异进行区分的过程</a:t>
            </a:r>
            <a:endParaRPr lang="en-US" altLang="zh-CN" sz="2800" b="1" dirty="0">
              <a:solidFill>
                <a:sysClr val="windowText" lastClr="000000"/>
              </a:solidFill>
              <a:latin typeface="Microsoft YaHei" panose="020B0503020204020204" pitchFamily="34" charset="-122"/>
              <a:ea typeface="Microsoft YaHei" panose="020B0503020204020204" pitchFamily="34" charset="-122"/>
              <a:sym typeface="+mn-ea"/>
            </a:endParaRPr>
          </a:p>
        </p:txBody>
      </p:sp>
      <p:sp>
        <p:nvSpPr>
          <p:cNvPr id="35" name="矩形 34">
            <a:extLst>
              <a:ext uri="{FF2B5EF4-FFF2-40B4-BE49-F238E27FC236}">
                <a16:creationId xmlns:a16="http://schemas.microsoft.com/office/drawing/2014/main" id="{5BFD9BDC-0F97-BEED-1E7E-F1AD21584FFE}"/>
              </a:ext>
            </a:extLst>
          </p:cNvPr>
          <p:cNvSpPr/>
          <p:nvPr/>
        </p:nvSpPr>
        <p:spPr>
          <a:xfrm>
            <a:off x="4122079" y="4611698"/>
            <a:ext cx="7835704" cy="1541139"/>
          </a:xfrm>
          <a:prstGeom prst="rect">
            <a:avLst/>
          </a:prstGeom>
          <a:noFill/>
          <a:ln w="19050">
            <a:solidFill>
              <a:srgbClr val="C00000"/>
            </a:solidFill>
            <a:prstDash val="dash"/>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latin typeface="Microsoft YaHei" panose="020B0503020204020204" pitchFamily="34" charset="-122"/>
              <a:ea typeface="Microsoft YaHei" panose="020B0503020204020204" pitchFamily="34" charset="-122"/>
            </a:endParaRPr>
          </a:p>
        </p:txBody>
      </p:sp>
      <p:sp>
        <p:nvSpPr>
          <p:cNvPr id="36" name="矩形 35">
            <a:extLst>
              <a:ext uri="{FF2B5EF4-FFF2-40B4-BE49-F238E27FC236}">
                <a16:creationId xmlns:a16="http://schemas.microsoft.com/office/drawing/2014/main" id="{C75277B6-55C3-B3D7-E5A3-9402CD54A540}"/>
              </a:ext>
            </a:extLst>
          </p:cNvPr>
          <p:cNvSpPr/>
          <p:nvPr/>
        </p:nvSpPr>
        <p:spPr>
          <a:xfrm>
            <a:off x="4374601" y="4773986"/>
            <a:ext cx="2107902" cy="525839"/>
          </a:xfrm>
          <a:prstGeom prst="rect">
            <a:avLst/>
          </a:prstGeom>
          <a:noFill/>
          <a:ln w="19050">
            <a:solidFill>
              <a:schemeClr val="accent1">
                <a:lumMod val="75000"/>
              </a:schemeClr>
            </a:solid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Microsoft YaHei" panose="020B0503020204020204" pitchFamily="34" charset="-122"/>
                <a:ea typeface="Microsoft YaHei" panose="020B0503020204020204" pitchFamily="34" charset="-122"/>
                <a:sym typeface="+mn-ea"/>
              </a:rPr>
              <a:t>机器学习技术</a:t>
            </a:r>
          </a:p>
        </p:txBody>
      </p:sp>
      <p:sp>
        <p:nvSpPr>
          <p:cNvPr id="37" name="圆角矩形 36">
            <a:extLst>
              <a:ext uri="{FF2B5EF4-FFF2-40B4-BE49-F238E27FC236}">
                <a16:creationId xmlns:a16="http://schemas.microsoft.com/office/drawing/2014/main" id="{CF084542-7CF3-332B-79D6-41892FEDE14E}"/>
              </a:ext>
            </a:extLst>
          </p:cNvPr>
          <p:cNvSpPr/>
          <p:nvPr/>
        </p:nvSpPr>
        <p:spPr>
          <a:xfrm>
            <a:off x="6746098" y="4730274"/>
            <a:ext cx="1532336" cy="410609"/>
          </a:xfrm>
          <a:prstGeom prst="roundRect">
            <a:avLst/>
          </a:prstGeom>
          <a:solidFill>
            <a:schemeClr val="bg1"/>
          </a:solidFill>
          <a:ln>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chemeClr val="bg2">
                    <a:lumMod val="50000"/>
                  </a:schemeClr>
                </a:solidFill>
                <a:latin typeface="Microsoft YaHei" panose="020B0503020204020204" pitchFamily="34" charset="-122"/>
                <a:ea typeface="Microsoft YaHei" panose="020B0503020204020204" pitchFamily="34" charset="-122"/>
              </a:rPr>
              <a:t>深度学习</a:t>
            </a:r>
          </a:p>
        </p:txBody>
      </p:sp>
      <p:sp>
        <p:nvSpPr>
          <p:cNvPr id="38" name="圆角矩形 37">
            <a:extLst>
              <a:ext uri="{FF2B5EF4-FFF2-40B4-BE49-F238E27FC236}">
                <a16:creationId xmlns:a16="http://schemas.microsoft.com/office/drawing/2014/main" id="{4F5884CA-1C80-A324-7425-BC622E0F54AC}"/>
              </a:ext>
            </a:extLst>
          </p:cNvPr>
          <p:cNvSpPr/>
          <p:nvPr/>
        </p:nvSpPr>
        <p:spPr>
          <a:xfrm>
            <a:off x="8432937" y="5215485"/>
            <a:ext cx="1532336" cy="391956"/>
          </a:xfrm>
          <a:prstGeom prst="roundRect">
            <a:avLst/>
          </a:prstGeom>
          <a:solidFill>
            <a:schemeClr val="bg1"/>
          </a:solidFill>
          <a:ln>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chemeClr val="bg2">
                    <a:lumMod val="50000"/>
                  </a:schemeClr>
                </a:solidFill>
                <a:latin typeface="Microsoft YaHei" panose="020B0503020204020204" pitchFamily="34" charset="-122"/>
                <a:ea typeface="Microsoft YaHei" panose="020B0503020204020204" pitchFamily="34" charset="-122"/>
              </a:rPr>
              <a:t>小样本学习</a:t>
            </a:r>
          </a:p>
        </p:txBody>
      </p:sp>
      <p:sp>
        <p:nvSpPr>
          <p:cNvPr id="39" name="圆角矩形 38">
            <a:extLst>
              <a:ext uri="{FF2B5EF4-FFF2-40B4-BE49-F238E27FC236}">
                <a16:creationId xmlns:a16="http://schemas.microsoft.com/office/drawing/2014/main" id="{5F158C9B-3ABA-781E-70A3-99433EFED163}"/>
              </a:ext>
            </a:extLst>
          </p:cNvPr>
          <p:cNvSpPr/>
          <p:nvPr/>
        </p:nvSpPr>
        <p:spPr>
          <a:xfrm>
            <a:off x="10119776" y="4717358"/>
            <a:ext cx="1532336" cy="405204"/>
          </a:xfrm>
          <a:prstGeom prst="roundRect">
            <a:avLst/>
          </a:prstGeom>
          <a:solidFill>
            <a:schemeClr val="bg1"/>
          </a:solid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chemeClr val="bg2">
                    <a:lumMod val="50000"/>
                  </a:schemeClr>
                </a:solidFill>
                <a:latin typeface="Microsoft YaHei" panose="020B0503020204020204" pitchFamily="34" charset="-122"/>
                <a:ea typeface="Microsoft YaHei" panose="020B0503020204020204" pitchFamily="34" charset="-122"/>
              </a:rPr>
              <a:t>不均衡学习</a:t>
            </a:r>
          </a:p>
        </p:txBody>
      </p:sp>
      <p:sp>
        <p:nvSpPr>
          <p:cNvPr id="40" name="圆角矩形 39">
            <a:extLst>
              <a:ext uri="{FF2B5EF4-FFF2-40B4-BE49-F238E27FC236}">
                <a16:creationId xmlns:a16="http://schemas.microsoft.com/office/drawing/2014/main" id="{989D1880-0C3E-538F-8803-A898BD64A2B7}"/>
              </a:ext>
            </a:extLst>
          </p:cNvPr>
          <p:cNvSpPr/>
          <p:nvPr/>
        </p:nvSpPr>
        <p:spPr>
          <a:xfrm>
            <a:off x="8432937" y="4730274"/>
            <a:ext cx="1532336" cy="405204"/>
          </a:xfrm>
          <a:prstGeom prst="roundRect">
            <a:avLst/>
          </a:prstGeom>
          <a:solidFill>
            <a:schemeClr val="bg1"/>
          </a:soli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chemeClr val="bg2">
                    <a:lumMod val="50000"/>
                  </a:schemeClr>
                </a:solidFill>
                <a:latin typeface="Microsoft YaHei" panose="020B0503020204020204" pitchFamily="34" charset="-122"/>
                <a:ea typeface="Microsoft YaHei" panose="020B0503020204020204" pitchFamily="34" charset="-122"/>
              </a:rPr>
              <a:t>多标签学习</a:t>
            </a:r>
          </a:p>
        </p:txBody>
      </p:sp>
      <p:sp>
        <p:nvSpPr>
          <p:cNvPr id="41" name="圆角矩形 40">
            <a:extLst>
              <a:ext uri="{FF2B5EF4-FFF2-40B4-BE49-F238E27FC236}">
                <a16:creationId xmlns:a16="http://schemas.microsoft.com/office/drawing/2014/main" id="{8F4CE2BD-DC62-FC14-20BA-4A237FBDE7D9}"/>
              </a:ext>
            </a:extLst>
          </p:cNvPr>
          <p:cNvSpPr/>
          <p:nvPr/>
        </p:nvSpPr>
        <p:spPr>
          <a:xfrm>
            <a:off x="10119777" y="5197102"/>
            <a:ext cx="1532335" cy="403761"/>
          </a:xfrm>
          <a:prstGeom prst="roundRect">
            <a:avLst/>
          </a:prstGeom>
          <a:solidFill>
            <a:schemeClr val="bg1"/>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chemeClr val="bg2">
                    <a:lumMod val="50000"/>
                  </a:schemeClr>
                </a:solidFill>
                <a:latin typeface="Microsoft YaHei" panose="020B0503020204020204" pitchFamily="34" charset="-122"/>
                <a:ea typeface="Microsoft YaHei" panose="020B0503020204020204" pitchFamily="34" charset="-122"/>
              </a:rPr>
              <a:t>语言模型</a:t>
            </a:r>
          </a:p>
        </p:txBody>
      </p:sp>
      <p:sp>
        <p:nvSpPr>
          <p:cNvPr id="42" name="圆角矩形 41">
            <a:extLst>
              <a:ext uri="{FF2B5EF4-FFF2-40B4-BE49-F238E27FC236}">
                <a16:creationId xmlns:a16="http://schemas.microsoft.com/office/drawing/2014/main" id="{0A4B7B6C-ED22-A9A6-4BCC-E0210BBF7645}"/>
              </a:ext>
            </a:extLst>
          </p:cNvPr>
          <p:cNvSpPr/>
          <p:nvPr/>
        </p:nvSpPr>
        <p:spPr>
          <a:xfrm>
            <a:off x="10119777" y="5676620"/>
            <a:ext cx="1532335" cy="379946"/>
          </a:xfrm>
          <a:prstGeom prst="roundRect">
            <a:avLst/>
          </a:prstGeom>
          <a:solidFill>
            <a:schemeClr val="bg1"/>
          </a:solidFill>
          <a:ln>
            <a:solidFill>
              <a:schemeClr val="bg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chemeClr val="bg2">
                    <a:lumMod val="50000"/>
                  </a:schemeClr>
                </a:solidFill>
                <a:latin typeface="Microsoft YaHei" panose="020B0503020204020204" pitchFamily="34" charset="-122"/>
                <a:ea typeface="Microsoft YaHei" panose="020B0503020204020204" pitchFamily="34" charset="-122"/>
              </a:rPr>
              <a:t>多视图学习</a:t>
            </a:r>
          </a:p>
        </p:txBody>
      </p:sp>
      <p:sp>
        <p:nvSpPr>
          <p:cNvPr id="43" name="圆角矩形 42">
            <a:extLst>
              <a:ext uri="{FF2B5EF4-FFF2-40B4-BE49-F238E27FC236}">
                <a16:creationId xmlns:a16="http://schemas.microsoft.com/office/drawing/2014/main" id="{676733B7-7655-9EC9-6623-3251478456BC}"/>
              </a:ext>
            </a:extLst>
          </p:cNvPr>
          <p:cNvSpPr/>
          <p:nvPr/>
        </p:nvSpPr>
        <p:spPr>
          <a:xfrm>
            <a:off x="8432937" y="5683122"/>
            <a:ext cx="1532336" cy="373444"/>
          </a:xfrm>
          <a:prstGeom prst="roundRect">
            <a:avLst/>
          </a:prstGeom>
          <a:solidFill>
            <a:schemeClr val="bg1"/>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chemeClr val="bg2">
                    <a:lumMod val="50000"/>
                  </a:schemeClr>
                </a:solidFill>
                <a:latin typeface="Microsoft YaHei" panose="020B0503020204020204" pitchFamily="34" charset="-122"/>
                <a:ea typeface="Microsoft YaHei" panose="020B0503020204020204" pitchFamily="34" charset="-122"/>
              </a:rPr>
              <a:t>原型学习</a:t>
            </a:r>
          </a:p>
        </p:txBody>
      </p:sp>
      <p:pic>
        <p:nvPicPr>
          <p:cNvPr id="46" name="图片 45">
            <a:extLst>
              <a:ext uri="{FF2B5EF4-FFF2-40B4-BE49-F238E27FC236}">
                <a16:creationId xmlns:a16="http://schemas.microsoft.com/office/drawing/2014/main" id="{7B059348-410E-79C5-486F-AA68CAC41B24}"/>
              </a:ext>
            </a:extLst>
          </p:cNvPr>
          <p:cNvPicPr>
            <a:picLocks noChangeAspect="1"/>
          </p:cNvPicPr>
          <p:nvPr/>
        </p:nvPicPr>
        <p:blipFill>
          <a:blip r:embed="rId3"/>
          <a:stretch>
            <a:fillRect/>
          </a:stretch>
        </p:blipFill>
        <p:spPr>
          <a:xfrm>
            <a:off x="5009693" y="5467586"/>
            <a:ext cx="518905" cy="518905"/>
          </a:xfrm>
          <a:prstGeom prst="rect">
            <a:avLst/>
          </a:prstGeom>
        </p:spPr>
      </p:pic>
      <p:pic>
        <p:nvPicPr>
          <p:cNvPr id="47" name="图片 46">
            <a:extLst>
              <a:ext uri="{FF2B5EF4-FFF2-40B4-BE49-F238E27FC236}">
                <a16:creationId xmlns:a16="http://schemas.microsoft.com/office/drawing/2014/main" id="{E22598B1-63C0-7968-2D91-57A59ACEB814}"/>
              </a:ext>
            </a:extLst>
          </p:cNvPr>
          <p:cNvPicPr>
            <a:picLocks noChangeAspect="1"/>
          </p:cNvPicPr>
          <p:nvPr/>
        </p:nvPicPr>
        <p:blipFill>
          <a:blip r:embed="rId4"/>
          <a:stretch>
            <a:fillRect/>
          </a:stretch>
        </p:blipFill>
        <p:spPr>
          <a:xfrm>
            <a:off x="4352829" y="5467586"/>
            <a:ext cx="529907" cy="525378"/>
          </a:xfrm>
          <a:prstGeom prst="rect">
            <a:avLst/>
          </a:prstGeom>
        </p:spPr>
      </p:pic>
      <p:pic>
        <p:nvPicPr>
          <p:cNvPr id="48" name="图片 47">
            <a:extLst>
              <a:ext uri="{FF2B5EF4-FFF2-40B4-BE49-F238E27FC236}">
                <a16:creationId xmlns:a16="http://schemas.microsoft.com/office/drawing/2014/main" id="{C8D6FCBB-083E-7D94-5E70-6550F77F096C}"/>
              </a:ext>
            </a:extLst>
          </p:cNvPr>
          <p:cNvPicPr>
            <a:picLocks noChangeAspect="1"/>
          </p:cNvPicPr>
          <p:nvPr/>
        </p:nvPicPr>
        <p:blipFill>
          <a:blip r:embed="rId5"/>
          <a:stretch>
            <a:fillRect/>
          </a:stretch>
        </p:blipFill>
        <p:spPr>
          <a:xfrm>
            <a:off x="5655555" y="5467586"/>
            <a:ext cx="525116" cy="525116"/>
          </a:xfrm>
          <a:prstGeom prst="rect">
            <a:avLst/>
          </a:prstGeom>
        </p:spPr>
      </p:pic>
      <p:pic>
        <p:nvPicPr>
          <p:cNvPr id="49" name="图片 48">
            <a:extLst>
              <a:ext uri="{FF2B5EF4-FFF2-40B4-BE49-F238E27FC236}">
                <a16:creationId xmlns:a16="http://schemas.microsoft.com/office/drawing/2014/main" id="{6D7EB274-5F42-C645-420F-EDDF7026E546}"/>
              </a:ext>
            </a:extLst>
          </p:cNvPr>
          <p:cNvPicPr>
            <a:picLocks noChangeAspect="1"/>
          </p:cNvPicPr>
          <p:nvPr/>
        </p:nvPicPr>
        <p:blipFill>
          <a:blip r:embed="rId6"/>
          <a:stretch>
            <a:fillRect/>
          </a:stretch>
        </p:blipFill>
        <p:spPr>
          <a:xfrm>
            <a:off x="6307628" y="5462466"/>
            <a:ext cx="529907" cy="529907"/>
          </a:xfrm>
          <a:prstGeom prst="rect">
            <a:avLst/>
          </a:prstGeom>
        </p:spPr>
      </p:pic>
      <p:pic>
        <p:nvPicPr>
          <p:cNvPr id="50" name="图片 49">
            <a:extLst>
              <a:ext uri="{FF2B5EF4-FFF2-40B4-BE49-F238E27FC236}">
                <a16:creationId xmlns:a16="http://schemas.microsoft.com/office/drawing/2014/main" id="{39542BD8-A3DB-A045-E3F8-FFEE93412C64}"/>
              </a:ext>
            </a:extLst>
          </p:cNvPr>
          <p:cNvPicPr>
            <a:picLocks noChangeAspect="1"/>
          </p:cNvPicPr>
          <p:nvPr/>
        </p:nvPicPr>
        <p:blipFill>
          <a:blip r:embed="rId7"/>
          <a:stretch>
            <a:fillRect/>
          </a:stretch>
        </p:blipFill>
        <p:spPr>
          <a:xfrm>
            <a:off x="6964492" y="5461704"/>
            <a:ext cx="524787" cy="524787"/>
          </a:xfrm>
          <a:prstGeom prst="rect">
            <a:avLst/>
          </a:prstGeom>
        </p:spPr>
      </p:pic>
      <p:pic>
        <p:nvPicPr>
          <p:cNvPr id="51" name="图片 50">
            <a:extLst>
              <a:ext uri="{FF2B5EF4-FFF2-40B4-BE49-F238E27FC236}">
                <a16:creationId xmlns:a16="http://schemas.microsoft.com/office/drawing/2014/main" id="{1B776025-4678-1FC0-62EB-A29A76319082}"/>
              </a:ext>
            </a:extLst>
          </p:cNvPr>
          <p:cNvPicPr>
            <a:picLocks noChangeAspect="1"/>
          </p:cNvPicPr>
          <p:nvPr/>
        </p:nvPicPr>
        <p:blipFill>
          <a:blip r:embed="rId8"/>
          <a:stretch>
            <a:fillRect/>
          </a:stretch>
        </p:blipFill>
        <p:spPr>
          <a:xfrm>
            <a:off x="7616238" y="5467586"/>
            <a:ext cx="524787" cy="524787"/>
          </a:xfrm>
          <a:prstGeom prst="rect">
            <a:avLst/>
          </a:prstGeom>
        </p:spPr>
      </p:pic>
      <p:sp>
        <p:nvSpPr>
          <p:cNvPr id="66" name="椭圆 65">
            <a:extLst>
              <a:ext uri="{FF2B5EF4-FFF2-40B4-BE49-F238E27FC236}">
                <a16:creationId xmlns:a16="http://schemas.microsoft.com/office/drawing/2014/main" id="{DF208BCB-4343-9243-533F-49F3A79D6275}"/>
              </a:ext>
            </a:extLst>
          </p:cNvPr>
          <p:cNvSpPr/>
          <p:nvPr/>
        </p:nvSpPr>
        <p:spPr>
          <a:xfrm>
            <a:off x="2897404" y="3112871"/>
            <a:ext cx="1014129" cy="1014129"/>
          </a:xfrm>
          <a:prstGeom prst="ellipse">
            <a:avLst/>
          </a:prstGeom>
          <a:solidFill>
            <a:srgbClr val="C9E0BB"/>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dirty="0">
              <a:solidFill>
                <a:schemeClr val="tx1"/>
              </a:solidFill>
              <a:latin typeface="Microsoft YaHei" panose="020B0503020204020204" pitchFamily="34" charset="-122"/>
              <a:ea typeface="Microsoft YaHei" panose="020B0503020204020204" pitchFamily="34" charset="-122"/>
            </a:endParaRPr>
          </a:p>
        </p:txBody>
      </p:sp>
      <p:sp>
        <p:nvSpPr>
          <p:cNvPr id="67" name="椭圆 66">
            <a:extLst>
              <a:ext uri="{FF2B5EF4-FFF2-40B4-BE49-F238E27FC236}">
                <a16:creationId xmlns:a16="http://schemas.microsoft.com/office/drawing/2014/main" id="{C5581914-362A-6239-AF14-1A60BF3C81D1}"/>
              </a:ext>
            </a:extLst>
          </p:cNvPr>
          <p:cNvSpPr/>
          <p:nvPr/>
        </p:nvSpPr>
        <p:spPr>
          <a:xfrm>
            <a:off x="422493" y="2404457"/>
            <a:ext cx="1022715" cy="1022715"/>
          </a:xfrm>
          <a:prstGeom prst="ellipse">
            <a:avLst/>
          </a:prstGeom>
          <a:solidFill>
            <a:srgbClr val="EFD1BC"/>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bg1">
                    <a:lumMod val="50000"/>
                  </a:schemeClr>
                </a:solidFill>
                <a:latin typeface="Microsoft YaHei" panose="020B0503020204020204" pitchFamily="34" charset="-122"/>
                <a:ea typeface="Microsoft YaHei" panose="020B0503020204020204" pitchFamily="34" charset="-122"/>
              </a:rPr>
              <a:t>其它</a:t>
            </a:r>
          </a:p>
        </p:txBody>
      </p:sp>
      <p:sp>
        <p:nvSpPr>
          <p:cNvPr id="68" name="椭圆 67">
            <a:extLst>
              <a:ext uri="{FF2B5EF4-FFF2-40B4-BE49-F238E27FC236}">
                <a16:creationId xmlns:a16="http://schemas.microsoft.com/office/drawing/2014/main" id="{29A3DB8C-8CC2-5446-FBFE-EE3E6D2E8EBA}"/>
              </a:ext>
            </a:extLst>
          </p:cNvPr>
          <p:cNvSpPr/>
          <p:nvPr/>
        </p:nvSpPr>
        <p:spPr>
          <a:xfrm>
            <a:off x="1084160" y="2615182"/>
            <a:ext cx="1623981" cy="1623981"/>
          </a:xfrm>
          <a:prstGeom prst="ellipse">
            <a:avLst/>
          </a:prstGeom>
          <a:solidFill>
            <a:srgbClr val="C7D9EA"/>
          </a:solidFill>
          <a:ln>
            <a:noFill/>
          </a:ln>
          <a:effectLst>
            <a:outerShdw blurRad="152400" dist="1397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600" dirty="0">
                <a:solidFill>
                  <a:schemeClr val="tx1"/>
                </a:solidFill>
                <a:latin typeface="Microsoft YaHei" panose="020B0503020204020204" pitchFamily="34" charset="-122"/>
                <a:ea typeface="Microsoft YaHei" panose="020B0503020204020204" pitchFamily="34" charset="-122"/>
              </a:rPr>
              <a:t>测量</a:t>
            </a:r>
          </a:p>
        </p:txBody>
      </p:sp>
      <p:sp>
        <p:nvSpPr>
          <p:cNvPr id="69" name="弧 68">
            <a:extLst>
              <a:ext uri="{FF2B5EF4-FFF2-40B4-BE49-F238E27FC236}">
                <a16:creationId xmlns:a16="http://schemas.microsoft.com/office/drawing/2014/main" id="{B6CA9353-FAFC-3176-EA58-782857C841C2}"/>
              </a:ext>
            </a:extLst>
          </p:cNvPr>
          <p:cNvSpPr/>
          <p:nvPr/>
        </p:nvSpPr>
        <p:spPr>
          <a:xfrm>
            <a:off x="382230" y="2566504"/>
            <a:ext cx="3027844" cy="2333154"/>
          </a:xfrm>
          <a:prstGeom prst="arc">
            <a:avLst>
              <a:gd name="adj1" fmla="val 14660509"/>
              <a:gd name="adj2" fmla="val 20086333"/>
            </a:avLst>
          </a:prstGeom>
          <a:ln w="15875">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100"/>
          </a:p>
        </p:txBody>
      </p:sp>
      <p:sp>
        <p:nvSpPr>
          <p:cNvPr id="70" name="弧 69">
            <a:extLst>
              <a:ext uri="{FF2B5EF4-FFF2-40B4-BE49-F238E27FC236}">
                <a16:creationId xmlns:a16="http://schemas.microsoft.com/office/drawing/2014/main" id="{0032D162-4661-0A1B-9653-ABB1F23C0EE9}"/>
              </a:ext>
            </a:extLst>
          </p:cNvPr>
          <p:cNvSpPr/>
          <p:nvPr/>
        </p:nvSpPr>
        <p:spPr>
          <a:xfrm>
            <a:off x="382230" y="2566504"/>
            <a:ext cx="3027844" cy="2333154"/>
          </a:xfrm>
          <a:prstGeom prst="arc">
            <a:avLst>
              <a:gd name="adj1" fmla="val 9919445"/>
              <a:gd name="adj2" fmla="val 12431415"/>
            </a:avLst>
          </a:prstGeom>
          <a:ln w="15875">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100"/>
          </a:p>
        </p:txBody>
      </p:sp>
      <p:sp>
        <p:nvSpPr>
          <p:cNvPr id="71" name="椭圆 70">
            <a:extLst>
              <a:ext uri="{FF2B5EF4-FFF2-40B4-BE49-F238E27FC236}">
                <a16:creationId xmlns:a16="http://schemas.microsoft.com/office/drawing/2014/main" id="{227B9F78-E72F-D3D4-04F2-69B0167BE195}"/>
              </a:ext>
            </a:extLst>
          </p:cNvPr>
          <p:cNvSpPr/>
          <p:nvPr/>
        </p:nvSpPr>
        <p:spPr>
          <a:xfrm>
            <a:off x="287730" y="3914324"/>
            <a:ext cx="1224313" cy="1224313"/>
          </a:xfrm>
          <a:prstGeom prst="ellipse">
            <a:avLst/>
          </a:prstGeom>
          <a:solidFill>
            <a:srgbClr val="ECD285"/>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chemeClr val="tx1"/>
              </a:solidFill>
              <a:latin typeface="Microsoft YaHei" panose="020B0503020204020204" pitchFamily="34" charset="-122"/>
              <a:ea typeface="Microsoft YaHei" panose="020B0503020204020204" pitchFamily="34" charset="-122"/>
            </a:endParaRPr>
          </a:p>
        </p:txBody>
      </p:sp>
      <p:sp>
        <p:nvSpPr>
          <p:cNvPr id="72" name="弧 71">
            <a:extLst>
              <a:ext uri="{FF2B5EF4-FFF2-40B4-BE49-F238E27FC236}">
                <a16:creationId xmlns:a16="http://schemas.microsoft.com/office/drawing/2014/main" id="{8E1D6A35-41E8-8312-9BB0-207E552EEF62}"/>
              </a:ext>
            </a:extLst>
          </p:cNvPr>
          <p:cNvSpPr/>
          <p:nvPr/>
        </p:nvSpPr>
        <p:spPr>
          <a:xfrm>
            <a:off x="382229" y="2566504"/>
            <a:ext cx="3027844" cy="2333154"/>
          </a:xfrm>
          <a:prstGeom prst="arc">
            <a:avLst>
              <a:gd name="adj1" fmla="val 478910"/>
              <a:gd name="adj2" fmla="val 7439442"/>
            </a:avLst>
          </a:prstGeom>
          <a:ln w="19050">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100"/>
          </a:p>
        </p:txBody>
      </p:sp>
      <p:sp>
        <p:nvSpPr>
          <p:cNvPr id="73" name="矩形 72">
            <a:extLst>
              <a:ext uri="{FF2B5EF4-FFF2-40B4-BE49-F238E27FC236}">
                <a16:creationId xmlns:a16="http://schemas.microsoft.com/office/drawing/2014/main" id="{BE462DC5-CC5A-066D-0D0F-718B89AF61CE}"/>
              </a:ext>
            </a:extLst>
          </p:cNvPr>
          <p:cNvSpPr/>
          <p:nvPr/>
        </p:nvSpPr>
        <p:spPr>
          <a:xfrm>
            <a:off x="334149" y="4366543"/>
            <a:ext cx="1131474" cy="369332"/>
          </a:xfrm>
          <a:prstGeom prst="rect">
            <a:avLst/>
          </a:prstGeom>
        </p:spPr>
        <p:txBody>
          <a:bodyPr wrap="square">
            <a:spAutoFit/>
          </a:bodyPr>
          <a:lstStyle/>
          <a:p>
            <a:pPr algn="ctr"/>
            <a:r>
              <a:rPr kumimoji="1" lang="zh-CN" altLang="en-US" dirty="0">
                <a:latin typeface="Microsoft YaHei" panose="020B0503020204020204" pitchFamily="34" charset="-122"/>
                <a:ea typeface="Microsoft YaHei" panose="020B0503020204020204" pitchFamily="34" charset="-122"/>
              </a:rPr>
              <a:t>心理测量</a:t>
            </a:r>
          </a:p>
        </p:txBody>
      </p:sp>
      <p:sp>
        <p:nvSpPr>
          <p:cNvPr id="74" name="矩形 73">
            <a:extLst>
              <a:ext uri="{FF2B5EF4-FFF2-40B4-BE49-F238E27FC236}">
                <a16:creationId xmlns:a16="http://schemas.microsoft.com/office/drawing/2014/main" id="{1DB5B5ED-6A4F-DCC7-0DCA-B8A8E15323AA}"/>
              </a:ext>
            </a:extLst>
          </p:cNvPr>
          <p:cNvSpPr/>
          <p:nvPr/>
        </p:nvSpPr>
        <p:spPr>
          <a:xfrm>
            <a:off x="2857819" y="3458354"/>
            <a:ext cx="1093300" cy="353943"/>
          </a:xfrm>
          <a:prstGeom prst="rect">
            <a:avLst/>
          </a:prstGeom>
        </p:spPr>
        <p:txBody>
          <a:bodyPr wrap="square">
            <a:spAutoFit/>
          </a:bodyPr>
          <a:lstStyle/>
          <a:p>
            <a:pPr algn="ctr"/>
            <a:r>
              <a:rPr kumimoji="1" lang="zh-CN" altLang="en-US" sz="1700" dirty="0">
                <a:latin typeface="Microsoft YaHei" panose="020B0503020204020204" pitchFamily="34" charset="-122"/>
                <a:ea typeface="Microsoft YaHei" panose="020B0503020204020204" pitchFamily="34" charset="-122"/>
              </a:rPr>
              <a:t>教育测量</a:t>
            </a:r>
          </a:p>
        </p:txBody>
      </p:sp>
      <p:sp>
        <p:nvSpPr>
          <p:cNvPr id="12" name="矩形 11">
            <a:extLst>
              <a:ext uri="{FF2B5EF4-FFF2-40B4-BE49-F238E27FC236}">
                <a16:creationId xmlns:a16="http://schemas.microsoft.com/office/drawing/2014/main" id="{C0F69FB5-E0B0-1A93-EBA5-7A7B9B2DD305}"/>
              </a:ext>
            </a:extLst>
          </p:cNvPr>
          <p:cNvSpPr/>
          <p:nvPr/>
        </p:nvSpPr>
        <p:spPr>
          <a:xfrm>
            <a:off x="5157044" y="4100237"/>
            <a:ext cx="6906610" cy="400110"/>
          </a:xfrm>
          <a:prstGeom prst="rect">
            <a:avLst/>
          </a:prstGeom>
        </p:spPr>
        <p:txBody>
          <a:bodyPr wrap="square">
            <a:spAutoFit/>
          </a:bodyPr>
          <a:lstStyle/>
          <a:p>
            <a:pPr algn="ctr"/>
            <a:r>
              <a:rPr lang="zh-CN" altLang="en-US" sz="2000" b="1" dirty="0">
                <a:latin typeface="Microsoft YaHei" panose="020B0503020204020204" pitchFamily="34" charset="-122"/>
                <a:ea typeface="Microsoft YaHei" panose="020B0503020204020204" pitchFamily="34" charset="-122"/>
                <a:sym typeface="+mn-ea"/>
              </a:rPr>
              <a:t>通过</a:t>
            </a:r>
            <a:r>
              <a:rPr lang="zh-CN" altLang="en-US" sz="2000" b="1" dirty="0">
                <a:solidFill>
                  <a:srgbClr val="0070C0"/>
                </a:solidFill>
                <a:latin typeface="Microsoft YaHei" panose="020B0503020204020204" pitchFamily="34" charset="-122"/>
                <a:ea typeface="Microsoft YaHei" panose="020B0503020204020204" pitchFamily="34" charset="-122"/>
                <a:sym typeface="+mn-ea"/>
              </a:rPr>
              <a:t>机器学习技术</a:t>
            </a:r>
            <a:r>
              <a:rPr lang="zh-CN" altLang="en-US" sz="2000" b="1" dirty="0">
                <a:latin typeface="Microsoft YaHei" panose="020B0503020204020204" pitchFamily="34" charset="-122"/>
                <a:ea typeface="Microsoft YaHei" panose="020B0503020204020204" pitchFamily="34" charset="-122"/>
                <a:sym typeface="+mn-ea"/>
              </a:rPr>
              <a:t>，建立观测数据与测量目标的联系</a:t>
            </a:r>
            <a:endParaRPr lang="en-US" altLang="zh-CN" sz="2000" b="1" dirty="0">
              <a:solidFill>
                <a:srgbClr val="00B0F0"/>
              </a:solidFill>
              <a:latin typeface="Microsoft YaHei" panose="020B0503020204020204" pitchFamily="34" charset="-122"/>
              <a:ea typeface="Microsoft YaHei" panose="020B0503020204020204" pitchFamily="34" charset="-122"/>
              <a:sym typeface="+mn-ea"/>
            </a:endParaRPr>
          </a:p>
        </p:txBody>
      </p:sp>
      <p:pic>
        <p:nvPicPr>
          <p:cNvPr id="79" name="图片 78">
            <a:extLst>
              <a:ext uri="{FF2B5EF4-FFF2-40B4-BE49-F238E27FC236}">
                <a16:creationId xmlns:a16="http://schemas.microsoft.com/office/drawing/2014/main" id="{6DBE4305-9B18-CF06-5D69-AB924DD428B8}"/>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2343" y="2921785"/>
            <a:ext cx="1501931" cy="813599"/>
          </a:xfrm>
          <a:prstGeom prst="rect">
            <a:avLst/>
          </a:prstGeom>
          <a:noFill/>
          <a:ln>
            <a:noFill/>
          </a:ln>
          <a:effectLst>
            <a:outerShdw blurRad="50800" dist="38100" dir="5400000" algn="t" rotWithShape="0">
              <a:prstClr val="black">
                <a:alpha val="40000"/>
              </a:prstClr>
            </a:outerShdw>
          </a:effectLst>
        </p:spPr>
      </p:pic>
      <p:pic>
        <p:nvPicPr>
          <p:cNvPr id="80" name="Picture 8">
            <a:extLst>
              <a:ext uri="{FF2B5EF4-FFF2-40B4-BE49-F238E27FC236}">
                <a16:creationId xmlns:a16="http://schemas.microsoft.com/office/drawing/2014/main" id="{FA30F544-0F78-C5DB-4F4D-08492DD4227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43930" y="1887593"/>
            <a:ext cx="1447684" cy="81359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 name="图片 80">
            <a:extLst>
              <a:ext uri="{FF2B5EF4-FFF2-40B4-BE49-F238E27FC236}">
                <a16:creationId xmlns:a16="http://schemas.microsoft.com/office/drawing/2014/main" id="{24D8E666-2636-E62D-9F7C-88D6A534ABB5}"/>
              </a:ext>
            </a:extLst>
          </p:cNvPr>
          <p:cNvPicPr>
            <a:picLocks noChangeAspect="1"/>
          </p:cNvPicPr>
          <p:nvPr/>
        </p:nvPicPr>
        <p:blipFill>
          <a:blip r:embed="rId11"/>
          <a:stretch>
            <a:fillRect/>
          </a:stretch>
        </p:blipFill>
        <p:spPr>
          <a:xfrm>
            <a:off x="4652343" y="1889085"/>
            <a:ext cx="1472359" cy="813599"/>
          </a:xfrm>
          <a:prstGeom prst="rect">
            <a:avLst/>
          </a:prstGeom>
          <a:effectLst>
            <a:outerShdw blurRad="50800" dist="38100" dir="5400000" algn="t" rotWithShape="0">
              <a:prstClr val="black">
                <a:alpha val="40000"/>
              </a:prstClr>
            </a:outerShdw>
          </a:effectLst>
        </p:spPr>
      </p:pic>
      <p:pic>
        <p:nvPicPr>
          <p:cNvPr id="82" name="Picture 4">
            <a:extLst>
              <a:ext uri="{FF2B5EF4-FFF2-40B4-BE49-F238E27FC236}">
                <a16:creationId xmlns:a16="http://schemas.microsoft.com/office/drawing/2014/main" id="{A2AE28F0-79EE-658C-C963-B81D65BE3FE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71619" y="1885456"/>
            <a:ext cx="813599" cy="81359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3" name="Picture 2">
            <a:extLst>
              <a:ext uri="{FF2B5EF4-FFF2-40B4-BE49-F238E27FC236}">
                <a16:creationId xmlns:a16="http://schemas.microsoft.com/office/drawing/2014/main" id="{0B7AB581-16B2-03C0-6EDD-AF9C098AA71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40355" y="2921785"/>
            <a:ext cx="876126" cy="81359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4" name="Picture 4">
            <a:extLst>
              <a:ext uri="{FF2B5EF4-FFF2-40B4-BE49-F238E27FC236}">
                <a16:creationId xmlns:a16="http://schemas.microsoft.com/office/drawing/2014/main" id="{7E5D0A69-6478-E8D0-B5C8-DBD4A2F795C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45218" y="2921785"/>
            <a:ext cx="1446396" cy="81359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6E7450B9-28CA-86E3-FF49-DF3108600CE2}"/>
              </a:ext>
            </a:extLst>
          </p:cNvPr>
          <p:cNvSpPr/>
          <p:nvPr/>
        </p:nvSpPr>
        <p:spPr>
          <a:xfrm>
            <a:off x="5673972" y="2433720"/>
            <a:ext cx="1569660" cy="369332"/>
          </a:xfrm>
          <a:prstGeom prst="rect">
            <a:avLst/>
          </a:prstGeom>
        </p:spPr>
        <p:txBody>
          <a:bodyPr wrap="none">
            <a:spAutoFit/>
          </a:bodyPr>
          <a:lstStyle/>
          <a:p>
            <a:pPr algn="ctr"/>
            <a:r>
              <a:rPr kumimoji="1" lang="zh-CN" altLang="en-US" b="1" dirty="0">
                <a:solidFill>
                  <a:srgbClr val="00B050"/>
                </a:solidFill>
                <a:latin typeface="Microsoft YaHei" panose="020B0503020204020204" pitchFamily="34" charset="-122"/>
                <a:ea typeface="Microsoft YaHei" panose="020B0503020204020204" pitchFamily="34" charset="-122"/>
              </a:rPr>
              <a:t>学业成绩测量</a:t>
            </a:r>
          </a:p>
        </p:txBody>
      </p:sp>
      <p:sp>
        <p:nvSpPr>
          <p:cNvPr id="15" name="矩形 14">
            <a:extLst>
              <a:ext uri="{FF2B5EF4-FFF2-40B4-BE49-F238E27FC236}">
                <a16:creationId xmlns:a16="http://schemas.microsoft.com/office/drawing/2014/main" id="{4A679EFD-DEB1-05CD-B83B-911770B448FE}"/>
              </a:ext>
            </a:extLst>
          </p:cNvPr>
          <p:cNvSpPr/>
          <p:nvPr/>
        </p:nvSpPr>
        <p:spPr>
          <a:xfrm>
            <a:off x="8285026" y="2414673"/>
            <a:ext cx="1569660" cy="369332"/>
          </a:xfrm>
          <a:prstGeom prst="rect">
            <a:avLst/>
          </a:prstGeom>
        </p:spPr>
        <p:txBody>
          <a:bodyPr wrap="none">
            <a:spAutoFit/>
          </a:bodyPr>
          <a:lstStyle/>
          <a:p>
            <a:pPr algn="ctr"/>
            <a:r>
              <a:rPr kumimoji="1" lang="zh-CN" altLang="en-US" b="1" dirty="0">
                <a:solidFill>
                  <a:srgbClr val="00B050"/>
                </a:solidFill>
                <a:latin typeface="Microsoft YaHei" panose="020B0503020204020204" pitchFamily="34" charset="-122"/>
                <a:ea typeface="Microsoft YaHei" panose="020B0503020204020204" pitchFamily="34" charset="-122"/>
              </a:rPr>
              <a:t>教学水平测量</a:t>
            </a:r>
          </a:p>
        </p:txBody>
      </p:sp>
      <p:sp>
        <p:nvSpPr>
          <p:cNvPr id="21" name="矩形 20">
            <a:extLst>
              <a:ext uri="{FF2B5EF4-FFF2-40B4-BE49-F238E27FC236}">
                <a16:creationId xmlns:a16="http://schemas.microsoft.com/office/drawing/2014/main" id="{4D40DBB1-ED89-7DF8-AA74-5E3C6DBF16EA}"/>
              </a:ext>
            </a:extLst>
          </p:cNvPr>
          <p:cNvSpPr/>
          <p:nvPr/>
        </p:nvSpPr>
        <p:spPr>
          <a:xfrm>
            <a:off x="10468154" y="2414673"/>
            <a:ext cx="1107996" cy="369332"/>
          </a:xfrm>
          <a:prstGeom prst="rect">
            <a:avLst/>
          </a:prstGeom>
        </p:spPr>
        <p:txBody>
          <a:bodyPr wrap="none">
            <a:spAutoFit/>
          </a:bodyPr>
          <a:lstStyle/>
          <a:p>
            <a:pPr algn="ctr"/>
            <a:r>
              <a:rPr kumimoji="1" lang="zh-CN" altLang="en-US" b="1" dirty="0">
                <a:solidFill>
                  <a:srgbClr val="FFC000"/>
                </a:solidFill>
                <a:latin typeface="Microsoft YaHei" panose="020B0503020204020204" pitchFamily="34" charset="-122"/>
                <a:ea typeface="Microsoft YaHei" panose="020B0503020204020204" pitchFamily="34" charset="-122"/>
              </a:rPr>
              <a:t>人格测量</a:t>
            </a:r>
          </a:p>
        </p:txBody>
      </p:sp>
      <p:sp>
        <p:nvSpPr>
          <p:cNvPr id="23" name="矩形 22">
            <a:extLst>
              <a:ext uri="{FF2B5EF4-FFF2-40B4-BE49-F238E27FC236}">
                <a16:creationId xmlns:a16="http://schemas.microsoft.com/office/drawing/2014/main" id="{77445FC0-1486-881F-AB69-6E3926BEFAD6}"/>
              </a:ext>
            </a:extLst>
          </p:cNvPr>
          <p:cNvSpPr/>
          <p:nvPr/>
        </p:nvSpPr>
        <p:spPr>
          <a:xfrm>
            <a:off x="5673972" y="3531957"/>
            <a:ext cx="1569660" cy="369332"/>
          </a:xfrm>
          <a:prstGeom prst="rect">
            <a:avLst/>
          </a:prstGeom>
        </p:spPr>
        <p:txBody>
          <a:bodyPr wrap="none">
            <a:spAutoFit/>
          </a:bodyPr>
          <a:lstStyle/>
          <a:p>
            <a:pPr algn="ctr"/>
            <a:r>
              <a:rPr kumimoji="1" lang="zh-CN" altLang="en-US" b="1" dirty="0">
                <a:solidFill>
                  <a:srgbClr val="00B050"/>
                </a:solidFill>
                <a:latin typeface="Microsoft YaHei" panose="020B0503020204020204" pitchFamily="34" charset="-122"/>
                <a:ea typeface="Microsoft YaHei" panose="020B0503020204020204" pitchFamily="34" charset="-122"/>
              </a:rPr>
              <a:t>知识水平测量</a:t>
            </a:r>
          </a:p>
        </p:txBody>
      </p:sp>
      <p:sp>
        <p:nvSpPr>
          <p:cNvPr id="25" name="矩形 24">
            <a:extLst>
              <a:ext uri="{FF2B5EF4-FFF2-40B4-BE49-F238E27FC236}">
                <a16:creationId xmlns:a16="http://schemas.microsoft.com/office/drawing/2014/main" id="{4BB929C3-3D1E-97BE-24B1-865B8D0C18F6}"/>
              </a:ext>
            </a:extLst>
          </p:cNvPr>
          <p:cNvSpPr/>
          <p:nvPr/>
        </p:nvSpPr>
        <p:spPr>
          <a:xfrm>
            <a:off x="10465190" y="3531957"/>
            <a:ext cx="1107996" cy="369332"/>
          </a:xfrm>
          <a:prstGeom prst="rect">
            <a:avLst/>
          </a:prstGeom>
        </p:spPr>
        <p:txBody>
          <a:bodyPr wrap="none">
            <a:spAutoFit/>
          </a:bodyPr>
          <a:lstStyle/>
          <a:p>
            <a:pPr algn="ctr"/>
            <a:r>
              <a:rPr kumimoji="1" lang="zh-CN" altLang="en-US" b="1" dirty="0">
                <a:solidFill>
                  <a:srgbClr val="FFC000"/>
                </a:solidFill>
                <a:latin typeface="Microsoft YaHei" panose="020B0503020204020204" pitchFamily="34" charset="-122"/>
                <a:ea typeface="Microsoft YaHei" panose="020B0503020204020204" pitchFamily="34" charset="-122"/>
              </a:rPr>
              <a:t>智力测量</a:t>
            </a:r>
          </a:p>
        </p:txBody>
      </p:sp>
      <p:sp>
        <p:nvSpPr>
          <p:cNvPr id="26" name="矩形 25">
            <a:extLst>
              <a:ext uri="{FF2B5EF4-FFF2-40B4-BE49-F238E27FC236}">
                <a16:creationId xmlns:a16="http://schemas.microsoft.com/office/drawing/2014/main" id="{FA7F748F-BC04-DEC8-3280-5B1FBB671F51}"/>
              </a:ext>
            </a:extLst>
          </p:cNvPr>
          <p:cNvSpPr/>
          <p:nvPr/>
        </p:nvSpPr>
        <p:spPr>
          <a:xfrm>
            <a:off x="8610349" y="3531957"/>
            <a:ext cx="1107996" cy="369332"/>
          </a:xfrm>
          <a:prstGeom prst="rect">
            <a:avLst/>
          </a:prstGeom>
        </p:spPr>
        <p:txBody>
          <a:bodyPr wrap="none">
            <a:spAutoFit/>
          </a:bodyPr>
          <a:lstStyle/>
          <a:p>
            <a:pPr algn="ctr"/>
            <a:r>
              <a:rPr kumimoji="1" lang="zh-CN" altLang="en-US" b="1" dirty="0">
                <a:solidFill>
                  <a:srgbClr val="FFC000"/>
                </a:solidFill>
                <a:latin typeface="Microsoft YaHei" panose="020B0503020204020204" pitchFamily="34" charset="-122"/>
                <a:ea typeface="Microsoft YaHei" panose="020B0503020204020204" pitchFamily="34" charset="-122"/>
              </a:rPr>
              <a:t>兴趣测量</a:t>
            </a:r>
          </a:p>
        </p:txBody>
      </p:sp>
      <p:sp>
        <p:nvSpPr>
          <p:cNvPr id="88" name="下箭头 87">
            <a:extLst>
              <a:ext uri="{FF2B5EF4-FFF2-40B4-BE49-F238E27FC236}">
                <a16:creationId xmlns:a16="http://schemas.microsoft.com/office/drawing/2014/main" id="{44AAF4A9-A379-F1C4-BCFC-2D49A4653E42}"/>
              </a:ext>
            </a:extLst>
          </p:cNvPr>
          <p:cNvSpPr/>
          <p:nvPr/>
        </p:nvSpPr>
        <p:spPr>
          <a:xfrm flipV="1">
            <a:off x="4352829" y="4082382"/>
            <a:ext cx="1083212" cy="400110"/>
          </a:xfrm>
          <a:prstGeom prst="downArrow">
            <a:avLst/>
          </a:prstGeom>
          <a:solidFill>
            <a:srgbClr val="FFC000"/>
          </a:solidFill>
          <a:ln>
            <a:solidFill>
              <a:srgbClr val="FFC000"/>
            </a:solidFill>
          </a:ln>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85" name="右箭头 84">
            <a:extLst>
              <a:ext uri="{FF2B5EF4-FFF2-40B4-BE49-F238E27FC236}">
                <a16:creationId xmlns:a16="http://schemas.microsoft.com/office/drawing/2014/main" id="{426CA5AD-6F74-7404-2F3C-BE7B5C0A9D7A}"/>
              </a:ext>
            </a:extLst>
          </p:cNvPr>
          <p:cNvSpPr/>
          <p:nvPr/>
        </p:nvSpPr>
        <p:spPr>
          <a:xfrm>
            <a:off x="3856882" y="2374659"/>
            <a:ext cx="496201" cy="1157298"/>
          </a:xfrm>
          <a:prstGeom prst="rightArrow">
            <a:avLst/>
          </a:prstGeom>
          <a:solidFill>
            <a:srgbClr val="8FE2FF"/>
          </a:solidFill>
          <a:ln>
            <a:solidFill>
              <a:srgbClr val="8FE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标题 2">
            <a:extLst>
              <a:ext uri="{FF2B5EF4-FFF2-40B4-BE49-F238E27FC236}">
                <a16:creationId xmlns:a16="http://schemas.microsoft.com/office/drawing/2014/main" id="{01772B77-3893-DF48-9509-C78A50B506DB}"/>
              </a:ext>
            </a:extLst>
          </p:cNvPr>
          <p:cNvSpPr txBox="1">
            <a:spLocks/>
          </p:cNvSpPr>
          <p:nvPr/>
        </p:nvSpPr>
        <p:spPr bwMode="auto">
          <a:xfrm>
            <a:off x="1023720" y="250171"/>
            <a:ext cx="10464800" cy="47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rtl="0" eaLnBrk="0" fontAlgn="base" hangingPunct="0">
              <a:lnSpc>
                <a:spcPct val="85000"/>
              </a:lnSpc>
              <a:spcBef>
                <a:spcPct val="0"/>
              </a:spcBef>
              <a:spcAft>
                <a:spcPct val="0"/>
              </a:spcAft>
              <a:defRPr sz="3600" b="1">
                <a:solidFill>
                  <a:srgbClr val="002060"/>
                </a:solidFill>
                <a:latin typeface="微软雅黑" panose="020B0503020204020204" pitchFamily="34" charset="-122"/>
                <a:ea typeface="微软雅黑" panose="020B0503020204020204" pitchFamily="34" charset="-122"/>
                <a:cs typeface="+mj-cs"/>
              </a:defRPr>
            </a:lvl1pPr>
            <a:lvl2pPr algn="l" rtl="0" eaLnBrk="0" fontAlgn="base" hangingPunct="0">
              <a:lnSpc>
                <a:spcPct val="85000"/>
              </a:lnSpc>
              <a:spcBef>
                <a:spcPct val="0"/>
              </a:spcBef>
              <a:spcAft>
                <a:spcPct val="0"/>
              </a:spcAft>
              <a:defRPr sz="2400" b="1">
                <a:solidFill>
                  <a:schemeClr val="accent1"/>
                </a:solidFill>
                <a:latin typeface="Arial" pitchFamily="34" charset="0"/>
              </a:defRPr>
            </a:lvl2pPr>
            <a:lvl3pPr algn="l" rtl="0" eaLnBrk="0" fontAlgn="base" hangingPunct="0">
              <a:lnSpc>
                <a:spcPct val="85000"/>
              </a:lnSpc>
              <a:spcBef>
                <a:spcPct val="0"/>
              </a:spcBef>
              <a:spcAft>
                <a:spcPct val="0"/>
              </a:spcAft>
              <a:defRPr sz="2400" b="1">
                <a:solidFill>
                  <a:schemeClr val="accent1"/>
                </a:solidFill>
                <a:latin typeface="Arial" pitchFamily="34" charset="0"/>
              </a:defRPr>
            </a:lvl3pPr>
            <a:lvl4pPr algn="l" rtl="0" eaLnBrk="0" fontAlgn="base" hangingPunct="0">
              <a:lnSpc>
                <a:spcPct val="85000"/>
              </a:lnSpc>
              <a:spcBef>
                <a:spcPct val="0"/>
              </a:spcBef>
              <a:spcAft>
                <a:spcPct val="0"/>
              </a:spcAft>
              <a:defRPr sz="2400" b="1">
                <a:solidFill>
                  <a:schemeClr val="accent1"/>
                </a:solidFill>
                <a:latin typeface="Arial" pitchFamily="34" charset="0"/>
              </a:defRPr>
            </a:lvl4pPr>
            <a:lvl5pPr algn="l" rtl="0" eaLnBrk="0" fontAlgn="base" hangingPunct="0">
              <a:lnSpc>
                <a:spcPct val="85000"/>
              </a:lnSpc>
              <a:spcBef>
                <a:spcPct val="0"/>
              </a:spcBef>
              <a:spcAft>
                <a:spcPct val="0"/>
              </a:spcAft>
              <a:defRPr sz="2400" b="1">
                <a:solidFill>
                  <a:schemeClr val="accent1"/>
                </a:solidFill>
                <a:latin typeface="Arial" pitchFamily="34" charset="0"/>
              </a:defRPr>
            </a:lvl5pPr>
            <a:lvl6pPr marL="457189" algn="l" rtl="0" fontAlgn="base">
              <a:lnSpc>
                <a:spcPct val="85000"/>
              </a:lnSpc>
              <a:spcBef>
                <a:spcPct val="0"/>
              </a:spcBef>
              <a:spcAft>
                <a:spcPct val="0"/>
              </a:spcAft>
              <a:defRPr sz="2400" b="1">
                <a:solidFill>
                  <a:schemeClr val="accent1"/>
                </a:solidFill>
                <a:latin typeface="Arial" pitchFamily="34" charset="0"/>
              </a:defRPr>
            </a:lvl6pPr>
            <a:lvl7pPr marL="914377" algn="l" rtl="0" fontAlgn="base">
              <a:lnSpc>
                <a:spcPct val="85000"/>
              </a:lnSpc>
              <a:spcBef>
                <a:spcPct val="0"/>
              </a:spcBef>
              <a:spcAft>
                <a:spcPct val="0"/>
              </a:spcAft>
              <a:defRPr sz="2400" b="1">
                <a:solidFill>
                  <a:schemeClr val="accent1"/>
                </a:solidFill>
                <a:latin typeface="Arial" pitchFamily="34" charset="0"/>
              </a:defRPr>
            </a:lvl7pPr>
            <a:lvl8pPr marL="1371566" algn="l" rtl="0" fontAlgn="base">
              <a:lnSpc>
                <a:spcPct val="85000"/>
              </a:lnSpc>
              <a:spcBef>
                <a:spcPct val="0"/>
              </a:spcBef>
              <a:spcAft>
                <a:spcPct val="0"/>
              </a:spcAft>
              <a:defRPr sz="2400" b="1">
                <a:solidFill>
                  <a:schemeClr val="accent1"/>
                </a:solidFill>
                <a:latin typeface="Arial" pitchFamily="34" charset="0"/>
              </a:defRPr>
            </a:lvl8pPr>
            <a:lvl9pPr marL="1828754" algn="l" rtl="0" fontAlgn="base">
              <a:lnSpc>
                <a:spcPct val="85000"/>
              </a:lnSpc>
              <a:spcBef>
                <a:spcPct val="0"/>
              </a:spcBef>
              <a:spcAft>
                <a:spcPct val="0"/>
              </a:spcAft>
              <a:defRPr sz="2400" b="1">
                <a:solidFill>
                  <a:schemeClr val="accent1"/>
                </a:solidFill>
                <a:latin typeface="Arial" pitchFamily="34" charset="0"/>
              </a:defRPr>
            </a:lvl9pPr>
          </a:lstStyle>
          <a:p>
            <a:r>
              <a:rPr lang="zh-CN" altLang="en-US" kern="0" dirty="0"/>
              <a:t>应用研究</a:t>
            </a:r>
            <a:r>
              <a:rPr lang="en-US" altLang="zh-CN" kern="0" dirty="0"/>
              <a:t>—</a:t>
            </a:r>
            <a:r>
              <a:rPr lang="zh-CN" altLang="en-US" kern="0" dirty="0"/>
              <a:t>智能</a:t>
            </a:r>
            <a:r>
              <a:rPr lang="zh-CN" altLang="en-US" kern="0" dirty="0">
                <a:latin typeface="Microsoft YaHei" panose="020B0503020204020204" pitchFamily="34" charset="-122"/>
                <a:ea typeface="Microsoft YaHei" panose="020B0503020204020204" pitchFamily="34" charset="-122"/>
              </a:rPr>
              <a:t>教育</a:t>
            </a:r>
          </a:p>
        </p:txBody>
      </p:sp>
    </p:spTree>
    <p:extLst>
      <p:ext uri="{BB962C8B-B14F-4D97-AF65-F5344CB8AC3E}">
        <p14:creationId xmlns:p14="http://schemas.microsoft.com/office/powerpoint/2010/main" val="3012865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p:nvPr/>
        </p:nvSpPr>
        <p:spPr bwMode="auto">
          <a:xfrm>
            <a:off x="1079546" y="265383"/>
            <a:ext cx="9144000" cy="47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eaLnBrk="0" fontAlgn="base" hangingPunct="0">
              <a:lnSpc>
                <a:spcPct val="85000"/>
              </a:lnSpc>
              <a:spcBef>
                <a:spcPct val="0"/>
              </a:spcBef>
              <a:spcAft>
                <a:spcPct val="0"/>
              </a:spcAft>
              <a:defRPr sz="3600" b="1">
                <a:solidFill>
                  <a:srgbClr val="002060"/>
                </a:solidFill>
                <a:latin typeface="微软雅黑" panose="020B0503020204020204" pitchFamily="34" charset="-122"/>
                <a:ea typeface="微软雅黑" panose="020B0503020204020204" pitchFamily="34" charset="-122"/>
                <a:cs typeface="+mj-cs"/>
              </a:defRPr>
            </a:lvl1pPr>
            <a:lvl2pPr eaLnBrk="0" fontAlgn="base" hangingPunct="0">
              <a:lnSpc>
                <a:spcPct val="85000"/>
              </a:lnSpc>
              <a:spcBef>
                <a:spcPct val="0"/>
              </a:spcBef>
              <a:spcAft>
                <a:spcPct val="0"/>
              </a:spcAft>
              <a:defRPr sz="2400" b="1">
                <a:solidFill>
                  <a:schemeClr val="accent1"/>
                </a:solidFill>
                <a:latin typeface="Arial" pitchFamily="34" charset="0"/>
              </a:defRPr>
            </a:lvl2pPr>
            <a:lvl3pPr eaLnBrk="0" fontAlgn="base" hangingPunct="0">
              <a:lnSpc>
                <a:spcPct val="85000"/>
              </a:lnSpc>
              <a:spcBef>
                <a:spcPct val="0"/>
              </a:spcBef>
              <a:spcAft>
                <a:spcPct val="0"/>
              </a:spcAft>
              <a:defRPr sz="2400" b="1">
                <a:solidFill>
                  <a:schemeClr val="accent1"/>
                </a:solidFill>
                <a:latin typeface="Arial" pitchFamily="34" charset="0"/>
              </a:defRPr>
            </a:lvl3pPr>
            <a:lvl4pPr eaLnBrk="0" fontAlgn="base" hangingPunct="0">
              <a:lnSpc>
                <a:spcPct val="85000"/>
              </a:lnSpc>
              <a:spcBef>
                <a:spcPct val="0"/>
              </a:spcBef>
              <a:spcAft>
                <a:spcPct val="0"/>
              </a:spcAft>
              <a:defRPr sz="2400" b="1">
                <a:solidFill>
                  <a:schemeClr val="accent1"/>
                </a:solidFill>
                <a:latin typeface="Arial" pitchFamily="34" charset="0"/>
              </a:defRPr>
            </a:lvl4pPr>
            <a:lvl5pPr eaLnBrk="0" fontAlgn="base" hangingPunct="0">
              <a:lnSpc>
                <a:spcPct val="85000"/>
              </a:lnSpc>
              <a:spcBef>
                <a:spcPct val="0"/>
              </a:spcBef>
              <a:spcAft>
                <a:spcPct val="0"/>
              </a:spcAft>
              <a:defRPr sz="2400" b="1">
                <a:solidFill>
                  <a:schemeClr val="accent1"/>
                </a:solidFill>
                <a:latin typeface="Arial" pitchFamily="34" charset="0"/>
              </a:defRPr>
            </a:lvl5pPr>
            <a:lvl6pPr marL="457189" fontAlgn="base">
              <a:lnSpc>
                <a:spcPct val="85000"/>
              </a:lnSpc>
              <a:spcBef>
                <a:spcPct val="0"/>
              </a:spcBef>
              <a:spcAft>
                <a:spcPct val="0"/>
              </a:spcAft>
              <a:defRPr sz="2400" b="1">
                <a:solidFill>
                  <a:schemeClr val="accent1"/>
                </a:solidFill>
                <a:latin typeface="Arial" pitchFamily="34" charset="0"/>
              </a:defRPr>
            </a:lvl6pPr>
            <a:lvl7pPr marL="914377" fontAlgn="base">
              <a:lnSpc>
                <a:spcPct val="85000"/>
              </a:lnSpc>
              <a:spcBef>
                <a:spcPct val="0"/>
              </a:spcBef>
              <a:spcAft>
                <a:spcPct val="0"/>
              </a:spcAft>
              <a:defRPr sz="2400" b="1">
                <a:solidFill>
                  <a:schemeClr val="accent1"/>
                </a:solidFill>
                <a:latin typeface="Arial" pitchFamily="34" charset="0"/>
              </a:defRPr>
            </a:lvl7pPr>
            <a:lvl8pPr marL="1371566" fontAlgn="base">
              <a:lnSpc>
                <a:spcPct val="85000"/>
              </a:lnSpc>
              <a:spcBef>
                <a:spcPct val="0"/>
              </a:spcBef>
              <a:spcAft>
                <a:spcPct val="0"/>
              </a:spcAft>
              <a:defRPr sz="2400" b="1">
                <a:solidFill>
                  <a:schemeClr val="accent1"/>
                </a:solidFill>
                <a:latin typeface="Arial" pitchFamily="34" charset="0"/>
              </a:defRPr>
            </a:lvl8pPr>
            <a:lvl9pPr marL="1828754" fontAlgn="base">
              <a:lnSpc>
                <a:spcPct val="85000"/>
              </a:lnSpc>
              <a:spcBef>
                <a:spcPct val="0"/>
              </a:spcBef>
              <a:spcAft>
                <a:spcPct val="0"/>
              </a:spcAft>
              <a:defRPr sz="2400" b="1">
                <a:solidFill>
                  <a:schemeClr val="accent1"/>
                </a:solidFill>
                <a:latin typeface="Arial" pitchFamily="34" charset="0"/>
              </a:defRPr>
            </a:lvl9pPr>
          </a:lstStyle>
          <a:p>
            <a:r>
              <a:rPr lang="zh-CN" altLang="en-US" dirty="0"/>
              <a:t>教学科研成果</a:t>
            </a:r>
          </a:p>
        </p:txBody>
      </p:sp>
      <p:sp>
        <p:nvSpPr>
          <p:cNvPr id="7" name="文本框 6">
            <a:extLst>
              <a:ext uri="{FF2B5EF4-FFF2-40B4-BE49-F238E27FC236}">
                <a16:creationId xmlns:a16="http://schemas.microsoft.com/office/drawing/2014/main" id="{42A7E6EB-AE12-1247-98DB-384169B3AD4C}"/>
              </a:ext>
            </a:extLst>
          </p:cNvPr>
          <p:cNvSpPr txBox="1"/>
          <p:nvPr/>
        </p:nvSpPr>
        <p:spPr>
          <a:xfrm>
            <a:off x="318383" y="1050343"/>
            <a:ext cx="5113516" cy="481350"/>
          </a:xfrm>
          <a:prstGeom prst="rect">
            <a:avLst/>
          </a:prstGeom>
          <a:noFill/>
        </p:spPr>
        <p:txBody>
          <a:bodyPr wrap="square" rtlCol="0">
            <a:spAutoFit/>
          </a:bodyPr>
          <a:lstStyle/>
          <a:p>
            <a:pPr marL="342900" lvl="0" indent="-342900">
              <a:lnSpc>
                <a:spcPct val="114000"/>
              </a:lnSpc>
              <a:spcBef>
                <a:spcPts val="1000"/>
              </a:spcBef>
              <a:buFont typeface="Wingdings" panose="05000000000000000000" charset="0"/>
              <a:buChar char=""/>
            </a:pPr>
            <a:r>
              <a:rPr lang="zh-CN" altLang="en-US" sz="2400" b="1" dirty="0">
                <a:latin typeface="Microsoft YaHei" panose="020B0503020204020204" pitchFamily="34" charset="-122"/>
                <a:ea typeface="Microsoft YaHei" panose="020B0503020204020204" pitchFamily="34" charset="-122"/>
                <a:cs typeface="Calibri" panose="020F0702030404030204" pitchFamily="34" charset="0"/>
              </a:rPr>
              <a:t>科研项目支撑</a:t>
            </a:r>
            <a:endParaRPr lang="zh-CN" altLang="en-US" sz="2000" b="1" dirty="0">
              <a:latin typeface="Microsoft YaHei" panose="020B0503020204020204" pitchFamily="34" charset="-122"/>
              <a:ea typeface="Microsoft YaHei" panose="020B0503020204020204" pitchFamily="34" charset="-122"/>
              <a:cs typeface="黑体-简" panose="02000000000000000000" charset="-122"/>
            </a:endParaRPr>
          </a:p>
        </p:txBody>
      </p:sp>
      <p:sp>
        <p:nvSpPr>
          <p:cNvPr id="4" name="文本框 3">
            <a:extLst>
              <a:ext uri="{FF2B5EF4-FFF2-40B4-BE49-F238E27FC236}">
                <a16:creationId xmlns:a16="http://schemas.microsoft.com/office/drawing/2014/main" id="{95A5A552-9EE0-4445-A13E-81751910C7AA}"/>
              </a:ext>
            </a:extLst>
          </p:cNvPr>
          <p:cNvSpPr txBox="1"/>
          <p:nvPr/>
        </p:nvSpPr>
        <p:spPr>
          <a:xfrm>
            <a:off x="4779298" y="1012893"/>
            <a:ext cx="5113516" cy="481350"/>
          </a:xfrm>
          <a:prstGeom prst="rect">
            <a:avLst/>
          </a:prstGeom>
          <a:noFill/>
        </p:spPr>
        <p:txBody>
          <a:bodyPr wrap="square" rtlCol="0">
            <a:spAutoFit/>
          </a:bodyPr>
          <a:lstStyle/>
          <a:p>
            <a:pPr marL="342900" lvl="0" indent="-342900">
              <a:lnSpc>
                <a:spcPct val="114000"/>
              </a:lnSpc>
              <a:spcBef>
                <a:spcPts val="1000"/>
              </a:spcBef>
              <a:buFont typeface="Wingdings" panose="05000000000000000000" charset="0"/>
              <a:buChar char=""/>
            </a:pPr>
            <a:r>
              <a:rPr lang="zh-CN" altLang="en-US" sz="2400" b="1" dirty="0">
                <a:latin typeface="Microsoft YaHei" panose="020B0503020204020204" pitchFamily="34" charset="-122"/>
                <a:ea typeface="Microsoft YaHei" panose="020B0503020204020204" pitchFamily="34" charset="-122"/>
                <a:cs typeface="Calibri" panose="020F0702030404030204" pitchFamily="34" charset="0"/>
              </a:rPr>
              <a:t>教学科研成果</a:t>
            </a:r>
            <a:endParaRPr lang="zh-CN" altLang="en-US" sz="2000" b="1" dirty="0">
              <a:latin typeface="Microsoft YaHei" panose="020B0503020204020204" pitchFamily="34" charset="-122"/>
              <a:ea typeface="Microsoft YaHei" panose="020B0503020204020204" pitchFamily="34" charset="-122"/>
              <a:cs typeface="黑体-简" panose="02000000000000000000" charset="-122"/>
            </a:endParaRPr>
          </a:p>
        </p:txBody>
      </p:sp>
      <p:sp>
        <p:nvSpPr>
          <p:cNvPr id="2" name="矩形 1">
            <a:extLst>
              <a:ext uri="{FF2B5EF4-FFF2-40B4-BE49-F238E27FC236}">
                <a16:creationId xmlns:a16="http://schemas.microsoft.com/office/drawing/2014/main" id="{DC6DBA08-DC90-0042-A364-C90F2C7507B9}"/>
              </a:ext>
            </a:extLst>
          </p:cNvPr>
          <p:cNvSpPr/>
          <p:nvPr/>
        </p:nvSpPr>
        <p:spPr>
          <a:xfrm>
            <a:off x="404119" y="1508934"/>
            <a:ext cx="4249779" cy="5254452"/>
          </a:xfrm>
          <a:prstGeom prst="rect">
            <a:avLst/>
          </a:prstGeom>
        </p:spPr>
        <p:txBody>
          <a:bodyPr wrap="square">
            <a:spAutoFit/>
          </a:bodyPr>
          <a:lstStyle/>
          <a:p>
            <a:pPr marL="274950" lvl="1" indent="-285750">
              <a:lnSpc>
                <a:spcPct val="125000"/>
              </a:lnSpc>
              <a:buFont typeface="Arial" panose="020B0604020202020204" pitchFamily="34" charset="0"/>
              <a:buChar char="•"/>
            </a:pPr>
            <a:r>
              <a:rPr kumimoji="1" lang="zh-CN" altLang="en-US" b="1" dirty="0">
                <a:solidFill>
                  <a:srgbClr val="C00000"/>
                </a:solidFill>
                <a:latin typeface="Microsoft YaHei" panose="020B0503020204020204" pitchFamily="34" charset="-122"/>
                <a:ea typeface="Microsoft YaHei" panose="020B0503020204020204" pitchFamily="34" charset="-122"/>
              </a:rPr>
              <a:t>国家自然科学基金优秀青年基金</a:t>
            </a:r>
            <a:endParaRPr kumimoji="1" lang="en-US" altLang="zh-CN" b="1" dirty="0">
              <a:solidFill>
                <a:srgbClr val="C00000"/>
              </a:solidFill>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b="1" dirty="0">
                <a:solidFill>
                  <a:srgbClr val="C00000"/>
                </a:solidFill>
                <a:latin typeface="Microsoft YaHei" panose="020B0503020204020204" pitchFamily="34" charset="-122"/>
                <a:ea typeface="Microsoft YaHei" panose="020B0503020204020204" pitchFamily="34" charset="-122"/>
              </a:rPr>
              <a:t>国家青年拔尖人才基金 </a:t>
            </a:r>
            <a:endParaRPr kumimoji="1" lang="en-US" altLang="zh-CN" b="1" dirty="0">
              <a:solidFill>
                <a:srgbClr val="C00000"/>
              </a:solidFill>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dirty="0">
                <a:latin typeface="Microsoft YaHei" panose="020B0503020204020204" pitchFamily="34" charset="-122"/>
                <a:ea typeface="Microsoft YaHei" panose="020B0503020204020204" pitchFamily="34" charset="-122"/>
              </a:rPr>
              <a:t>国家自然科学基金</a:t>
            </a:r>
            <a:r>
              <a:rPr kumimoji="1" lang="zh-CN" altLang="en-US" b="1" dirty="0">
                <a:solidFill>
                  <a:srgbClr val="C00000"/>
                </a:solidFill>
                <a:latin typeface="Microsoft YaHei" panose="020B0503020204020204" pitchFamily="34" charset="-122"/>
                <a:ea typeface="Microsoft YaHei" panose="020B0503020204020204" pitchFamily="34" charset="-122"/>
              </a:rPr>
              <a:t>重点项目</a:t>
            </a:r>
            <a:endParaRPr kumimoji="1" lang="en-US" altLang="zh-CN" b="1" dirty="0">
              <a:solidFill>
                <a:srgbClr val="C00000"/>
              </a:solidFill>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dirty="0">
                <a:latin typeface="Microsoft YaHei" panose="020B0503020204020204" pitchFamily="34" charset="-122"/>
                <a:ea typeface="Microsoft YaHei" panose="020B0503020204020204" pitchFamily="34" charset="-122"/>
              </a:rPr>
              <a:t>科技部</a:t>
            </a:r>
            <a:r>
              <a:rPr kumimoji="1" lang="en-US" altLang="zh-CN" dirty="0">
                <a:latin typeface="Microsoft YaHei" panose="020B0503020204020204" pitchFamily="34" charset="-122"/>
                <a:ea typeface="Microsoft YaHei" panose="020B0503020204020204" pitchFamily="34" charset="-122"/>
              </a:rPr>
              <a:t>2030</a:t>
            </a:r>
            <a:r>
              <a:rPr kumimoji="1" lang="zh-CN" altLang="en-US" dirty="0">
                <a:latin typeface="Microsoft YaHei" panose="020B0503020204020204" pitchFamily="34" charset="-122"/>
                <a:ea typeface="Microsoft YaHei" panose="020B0503020204020204" pitchFamily="34" charset="-122"/>
              </a:rPr>
              <a:t>新一代</a:t>
            </a:r>
            <a:r>
              <a:rPr kumimoji="1" lang="zh-CN" altLang="en-US" b="1" dirty="0">
                <a:solidFill>
                  <a:srgbClr val="C00000"/>
                </a:solidFill>
                <a:latin typeface="Microsoft YaHei" panose="020B0503020204020204" pitchFamily="34" charset="-122"/>
                <a:ea typeface="Microsoft YaHei" panose="020B0503020204020204" pitchFamily="34" charset="-122"/>
              </a:rPr>
              <a:t>人工智能重大专项</a:t>
            </a:r>
            <a:endParaRPr kumimoji="1" lang="en-US" altLang="zh-CN" b="1" dirty="0">
              <a:solidFill>
                <a:srgbClr val="C00000"/>
              </a:solidFill>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en-US" altLang="zh-CN" dirty="0">
                <a:latin typeface="Microsoft YaHei" panose="020B0503020204020204" pitchFamily="34" charset="-122"/>
                <a:ea typeface="Microsoft YaHei" panose="020B0503020204020204" pitchFamily="34" charset="-122"/>
              </a:rPr>
              <a:t>JW</a:t>
            </a:r>
            <a:r>
              <a:rPr kumimoji="1" lang="zh-CN" altLang="en-US" dirty="0">
                <a:latin typeface="Microsoft YaHei" panose="020B0503020204020204" pitchFamily="34" charset="-122"/>
                <a:ea typeface="Microsoft YaHei" panose="020B0503020204020204" pitchFamily="34" charset="-122"/>
              </a:rPr>
              <a:t>科技委</a:t>
            </a:r>
            <a:r>
              <a:rPr kumimoji="1" lang="zh-CN" altLang="en-US" b="1" dirty="0">
                <a:solidFill>
                  <a:srgbClr val="C00000"/>
                </a:solidFill>
                <a:latin typeface="Microsoft YaHei" panose="020B0503020204020204" pitchFamily="34" charset="-122"/>
                <a:ea typeface="Microsoft YaHei" panose="020B0503020204020204" pitchFamily="34" charset="-122"/>
              </a:rPr>
              <a:t>创新特区重点</a:t>
            </a:r>
            <a:r>
              <a:rPr kumimoji="1" lang="zh-CN" altLang="en-US" dirty="0">
                <a:latin typeface="Microsoft YaHei" panose="020B0503020204020204" pitchFamily="34" charset="-122"/>
                <a:ea typeface="Microsoft YaHei" panose="020B0503020204020204" pitchFamily="34" charset="-122"/>
              </a:rPr>
              <a:t>项目</a:t>
            </a:r>
            <a:endParaRPr kumimoji="1" lang="en-US" altLang="zh-CN" dirty="0">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dirty="0">
                <a:latin typeface="Microsoft YaHei" panose="020B0503020204020204" pitchFamily="34" charset="-122"/>
                <a:ea typeface="Microsoft YaHei" panose="020B0503020204020204" pitchFamily="34" charset="-122"/>
              </a:rPr>
              <a:t>北京市自然科学基金</a:t>
            </a:r>
            <a:r>
              <a:rPr kumimoji="1" lang="zh-CN" altLang="en-US" b="1" dirty="0">
                <a:solidFill>
                  <a:srgbClr val="C00000"/>
                </a:solidFill>
                <a:latin typeface="Microsoft YaHei" panose="020B0503020204020204" pitchFamily="34" charset="-122"/>
                <a:ea typeface="Microsoft YaHei" panose="020B0503020204020204" pitchFamily="34" charset="-122"/>
              </a:rPr>
              <a:t>重点研究专题 </a:t>
            </a:r>
            <a:endParaRPr kumimoji="1" lang="en-US" altLang="zh-CN" b="1" dirty="0">
              <a:solidFill>
                <a:srgbClr val="C00000"/>
              </a:solidFill>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b="1" dirty="0">
                <a:solidFill>
                  <a:srgbClr val="C00000"/>
                </a:solidFill>
                <a:latin typeface="Microsoft YaHei" panose="020B0503020204020204" pitchFamily="34" charset="-122"/>
                <a:ea typeface="Microsoft YaHei" panose="020B0503020204020204" pitchFamily="34" charset="-122"/>
              </a:rPr>
              <a:t>北京市自然科学基金杰出青年基金</a:t>
            </a:r>
            <a:endParaRPr kumimoji="1" lang="en-US" altLang="zh-CN" b="1" dirty="0">
              <a:solidFill>
                <a:srgbClr val="C00000"/>
              </a:solidFill>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dirty="0">
                <a:latin typeface="Microsoft YaHei" panose="020B0503020204020204" pitchFamily="34" charset="-122"/>
                <a:ea typeface="Microsoft YaHei" panose="020B0503020204020204" pitchFamily="34" charset="-122"/>
              </a:rPr>
              <a:t>教育部人工智能算法</a:t>
            </a:r>
            <a:r>
              <a:rPr kumimoji="1" lang="zh-CN" altLang="en-US" b="1" dirty="0">
                <a:solidFill>
                  <a:srgbClr val="C00000"/>
                </a:solidFill>
                <a:latin typeface="Microsoft YaHei" panose="020B0503020204020204" pitchFamily="34" charset="-122"/>
                <a:ea typeface="Microsoft YaHei" panose="020B0503020204020204" pitchFamily="34" charset="-122"/>
              </a:rPr>
              <a:t>战略研究项目</a:t>
            </a:r>
            <a:endParaRPr kumimoji="1" lang="en-US" altLang="zh-CN" b="1" dirty="0">
              <a:solidFill>
                <a:srgbClr val="C00000"/>
              </a:solidFill>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dirty="0">
                <a:latin typeface="Microsoft YaHei" panose="020B0503020204020204" pitchFamily="34" charset="-122"/>
                <a:ea typeface="Microsoft YaHei" panose="020B0503020204020204" pitchFamily="34" charset="-122"/>
              </a:rPr>
              <a:t>国家自然科学基金面上项目</a:t>
            </a:r>
            <a:r>
              <a:rPr kumimoji="1" lang="en-US" altLang="zh-CN" dirty="0">
                <a:latin typeface="Microsoft YaHei" panose="020B0503020204020204" pitchFamily="34" charset="-122"/>
                <a:ea typeface="Microsoft YaHei" panose="020B0503020204020204" pitchFamily="34" charset="-122"/>
              </a:rPr>
              <a:t>/</a:t>
            </a:r>
            <a:r>
              <a:rPr kumimoji="1" lang="zh-CN" altLang="en-US" dirty="0">
                <a:latin typeface="Microsoft YaHei" panose="020B0503020204020204" pitchFamily="34" charset="-122"/>
                <a:ea typeface="Microsoft YaHei" panose="020B0503020204020204" pitchFamily="34" charset="-122"/>
              </a:rPr>
              <a:t>青年</a:t>
            </a:r>
            <a:endParaRPr kumimoji="1" lang="en-US" altLang="zh-CN" dirty="0">
              <a:solidFill>
                <a:schemeClr val="bg1"/>
              </a:solidFill>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dirty="0">
                <a:latin typeface="Microsoft YaHei" panose="020B0503020204020204" pitchFamily="34" charset="-122"/>
                <a:ea typeface="Microsoft YaHei" panose="020B0503020204020204" pitchFamily="34" charset="-122"/>
              </a:rPr>
              <a:t>中国人工智能学会</a:t>
            </a:r>
            <a:r>
              <a:rPr kumimoji="1" lang="en-US" altLang="zh-CN" dirty="0">
                <a:latin typeface="Microsoft YaHei" panose="020B0503020204020204" pitchFamily="34" charset="-122"/>
                <a:ea typeface="Microsoft YaHei" panose="020B0503020204020204" pitchFamily="34" charset="-122"/>
              </a:rPr>
              <a:t>-</a:t>
            </a:r>
            <a:r>
              <a:rPr kumimoji="1" lang="zh-CN" altLang="en-US" b="1" dirty="0">
                <a:solidFill>
                  <a:srgbClr val="C00000"/>
                </a:solidFill>
                <a:latin typeface="Microsoft YaHei" panose="020B0503020204020204" pitchFamily="34" charset="-122"/>
                <a:ea typeface="Microsoft YaHei" panose="020B0503020204020204" pitchFamily="34" charset="-122"/>
              </a:rPr>
              <a:t>华为</a:t>
            </a:r>
            <a:r>
              <a:rPr kumimoji="1" lang="zh-CN" altLang="en-US" dirty="0">
                <a:latin typeface="Microsoft YaHei" panose="020B0503020204020204" pitchFamily="34" charset="-122"/>
                <a:ea typeface="Microsoft YaHei" panose="020B0503020204020204" pitchFamily="34" charset="-122"/>
              </a:rPr>
              <a:t>学术奖励</a:t>
            </a:r>
            <a:endParaRPr kumimoji="1" lang="en-US" altLang="zh-CN" dirty="0">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b="1" dirty="0">
                <a:solidFill>
                  <a:srgbClr val="C00000"/>
                </a:solidFill>
                <a:latin typeface="Microsoft YaHei" panose="020B0503020204020204" pitchFamily="34" charset="-122"/>
                <a:ea typeface="Microsoft YaHei" panose="020B0503020204020204" pitchFamily="34" charset="-122"/>
              </a:rPr>
              <a:t>航天科工集团</a:t>
            </a:r>
            <a:endParaRPr kumimoji="1" lang="en-US" altLang="zh-CN" b="1" dirty="0">
              <a:solidFill>
                <a:srgbClr val="C00000"/>
              </a:solidFill>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b="1" dirty="0">
                <a:solidFill>
                  <a:srgbClr val="C00000"/>
                </a:solidFill>
                <a:latin typeface="Microsoft YaHei" panose="020B0503020204020204" pitchFamily="34" charset="-122"/>
                <a:ea typeface="Microsoft YaHei" panose="020B0503020204020204" pitchFamily="34" charset="-122"/>
              </a:rPr>
              <a:t>寒武纪</a:t>
            </a:r>
            <a:r>
              <a:rPr kumimoji="1" lang="zh-CN" altLang="en-US" dirty="0">
                <a:latin typeface="Microsoft YaHei" panose="020B0503020204020204" pitchFamily="34" charset="-122"/>
                <a:ea typeface="Microsoft YaHei" panose="020B0503020204020204" pitchFamily="34" charset="-122"/>
              </a:rPr>
              <a:t>智能芯片项目</a:t>
            </a:r>
            <a:endParaRPr kumimoji="1" lang="en-US" altLang="zh-CN" dirty="0">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b="1" dirty="0">
                <a:solidFill>
                  <a:srgbClr val="C00000"/>
                </a:solidFill>
                <a:latin typeface="Microsoft YaHei" panose="020B0503020204020204" pitchFamily="34" charset="-122"/>
                <a:ea typeface="Microsoft YaHei" panose="020B0503020204020204" pitchFamily="34" charset="-122"/>
              </a:rPr>
              <a:t>腾讯</a:t>
            </a:r>
            <a:r>
              <a:rPr kumimoji="1" lang="zh-CN" altLang="en-US" dirty="0">
                <a:latin typeface="Microsoft YaHei" panose="020B0503020204020204" pitchFamily="34" charset="-122"/>
                <a:ea typeface="Microsoft YaHei" panose="020B0503020204020204" pitchFamily="34" charset="-122"/>
              </a:rPr>
              <a:t>犀牛鸟基金</a:t>
            </a:r>
            <a:endParaRPr kumimoji="1" lang="en-US" altLang="zh-CN" dirty="0">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b="1" dirty="0">
                <a:solidFill>
                  <a:srgbClr val="C00000"/>
                </a:solidFill>
                <a:latin typeface="Microsoft YaHei" panose="020B0503020204020204" pitchFamily="34" charset="-122"/>
                <a:ea typeface="Microsoft YaHei" panose="020B0503020204020204" pitchFamily="34" charset="-122"/>
              </a:rPr>
              <a:t>百度</a:t>
            </a:r>
            <a:r>
              <a:rPr kumimoji="1" lang="zh-CN" altLang="en-US" dirty="0">
                <a:latin typeface="Microsoft YaHei" panose="020B0503020204020204" pitchFamily="34" charset="-122"/>
                <a:ea typeface="Microsoft YaHei" panose="020B0503020204020204" pitchFamily="34" charset="-122"/>
              </a:rPr>
              <a:t>红果基金</a:t>
            </a:r>
            <a:endParaRPr kumimoji="1" lang="en-US" altLang="zh-CN" dirty="0">
              <a:latin typeface="Microsoft YaHei" panose="020B0503020204020204" pitchFamily="34" charset="-122"/>
              <a:ea typeface="Microsoft YaHei" panose="020B0503020204020204" pitchFamily="34" charset="-122"/>
            </a:endParaRPr>
          </a:p>
          <a:p>
            <a:pPr marL="274950" lvl="1" indent="-285750">
              <a:lnSpc>
                <a:spcPct val="125000"/>
              </a:lnSpc>
              <a:buFont typeface="Arial" panose="020B0604020202020204" pitchFamily="34" charset="0"/>
              <a:buChar char="•"/>
            </a:pPr>
            <a:r>
              <a:rPr kumimoji="1" lang="zh-CN" altLang="en-US" b="1" dirty="0">
                <a:solidFill>
                  <a:srgbClr val="C00000"/>
                </a:solidFill>
                <a:latin typeface="Microsoft YaHei" panose="020B0503020204020204" pitchFamily="34" charset="-122"/>
                <a:ea typeface="Microsoft YaHei" panose="020B0503020204020204" pitchFamily="34" charset="-122"/>
              </a:rPr>
              <a:t>和利</a:t>
            </a:r>
            <a:r>
              <a:rPr kumimoji="1" lang="zh-CN" altLang="en-US" dirty="0">
                <a:latin typeface="Microsoft YaHei" panose="020B0503020204020204" pitchFamily="34" charset="-122"/>
                <a:ea typeface="Microsoft YaHei" panose="020B0503020204020204" pitchFamily="34" charset="-122"/>
              </a:rPr>
              <a:t>时基金、</a:t>
            </a:r>
            <a:r>
              <a:rPr kumimoji="1" lang="zh-CN" altLang="en-US" b="1" dirty="0">
                <a:solidFill>
                  <a:srgbClr val="C00000"/>
                </a:solidFill>
                <a:latin typeface="Microsoft YaHei" panose="020B0503020204020204" pitchFamily="34" charset="-122"/>
                <a:ea typeface="Microsoft YaHei" panose="020B0503020204020204" pitchFamily="34" charset="-122"/>
              </a:rPr>
              <a:t>握奇</a:t>
            </a:r>
            <a:r>
              <a:rPr kumimoji="1" lang="zh-CN" altLang="en-US" dirty="0">
                <a:latin typeface="Microsoft YaHei" panose="020B0503020204020204" pitchFamily="34" charset="-122"/>
                <a:ea typeface="Microsoft YaHei" panose="020B0503020204020204" pitchFamily="34" charset="-122"/>
              </a:rPr>
              <a:t>基金</a:t>
            </a:r>
            <a:endParaRPr kumimoji="1" lang="en-US" altLang="zh-CN" dirty="0">
              <a:latin typeface="Microsoft YaHei" panose="020B0503020204020204" pitchFamily="34" charset="-122"/>
              <a:ea typeface="Microsoft YaHei" panose="020B0503020204020204" pitchFamily="34" charset="-122"/>
            </a:endParaRPr>
          </a:p>
        </p:txBody>
      </p:sp>
      <p:sp>
        <p:nvSpPr>
          <p:cNvPr id="3" name="矩形 2">
            <a:extLst>
              <a:ext uri="{FF2B5EF4-FFF2-40B4-BE49-F238E27FC236}">
                <a16:creationId xmlns:a16="http://schemas.microsoft.com/office/drawing/2014/main" id="{AF0F72A6-C476-4B43-B9D0-F9639A747BAE}"/>
              </a:ext>
            </a:extLst>
          </p:cNvPr>
          <p:cNvSpPr/>
          <p:nvPr/>
        </p:nvSpPr>
        <p:spPr>
          <a:xfrm>
            <a:off x="4854513" y="1497703"/>
            <a:ext cx="4160534" cy="3581686"/>
          </a:xfrm>
          <a:prstGeom prst="rect">
            <a:avLst/>
          </a:prstGeom>
        </p:spPr>
        <p:txBody>
          <a:bodyPr wrap="square">
            <a:spAutoFit/>
          </a:bodyPr>
          <a:lstStyle/>
          <a:p>
            <a:pPr marL="285750" indent="-285750" algn="just">
              <a:lnSpc>
                <a:spcPct val="105000"/>
              </a:lnSpc>
              <a:spcBef>
                <a:spcPts val="600"/>
              </a:spcBef>
              <a:buFont typeface="Arial" panose="020B0604020202020204" pitchFamily="34" charset="0"/>
              <a:buChar char="•"/>
            </a:pPr>
            <a:r>
              <a:rPr lang="zh-CN" altLang="en-US" b="1" kern="100" dirty="0">
                <a:latin typeface="Microsoft YaHei" panose="020B0503020204020204" pitchFamily="34" charset="-122"/>
                <a:ea typeface="Microsoft YaHei" panose="020B0503020204020204" pitchFamily="34" charset="-122"/>
              </a:rPr>
              <a:t>教材：</a:t>
            </a:r>
            <a:r>
              <a:rPr lang="zh-CN" altLang="en-US" b="1" kern="100" dirty="0">
                <a:solidFill>
                  <a:srgbClr val="C00000"/>
                </a:solidFill>
                <a:latin typeface="Microsoft YaHei" panose="020B0503020204020204" pitchFamily="34" charset="-122"/>
                <a:ea typeface="Microsoft YaHei" panose="020B0503020204020204" pitchFamily="34" charset="-122"/>
              </a:rPr>
              <a:t>机器学习、人工智能</a:t>
            </a:r>
            <a:endParaRPr lang="en-US" altLang="zh-CN" b="1" kern="100" dirty="0">
              <a:solidFill>
                <a:srgbClr val="C00000"/>
              </a:solidFill>
              <a:latin typeface="Microsoft YaHei" panose="020B0503020204020204" pitchFamily="34" charset="-122"/>
              <a:ea typeface="Microsoft YaHei" panose="020B0503020204020204" pitchFamily="34" charset="-122"/>
            </a:endParaRPr>
          </a:p>
          <a:p>
            <a:pPr marL="285750" indent="-285750" algn="just">
              <a:lnSpc>
                <a:spcPct val="105000"/>
              </a:lnSpc>
              <a:spcBef>
                <a:spcPts val="600"/>
              </a:spcBef>
              <a:buFont typeface="Arial" panose="020B0604020202020204" pitchFamily="34" charset="0"/>
              <a:buChar char="•"/>
            </a:pPr>
            <a:r>
              <a:rPr lang="zh-CN" altLang="en-US" b="1" kern="100" dirty="0">
                <a:latin typeface="Microsoft YaHei" panose="020B0503020204020204" pitchFamily="34" charset="-122"/>
                <a:ea typeface="Microsoft YaHei" panose="020B0503020204020204" pitchFamily="34" charset="-122"/>
              </a:rPr>
              <a:t>获奖：</a:t>
            </a:r>
            <a:r>
              <a:rPr lang="zh-CN" altLang="en-US" b="1" kern="100" dirty="0">
                <a:solidFill>
                  <a:srgbClr val="C00000"/>
                </a:solidFill>
                <a:latin typeface="Microsoft YaHei" panose="020B0503020204020204" pitchFamily="34" charset="-122"/>
                <a:ea typeface="Microsoft YaHei" panose="020B0503020204020204" pitchFamily="34" charset="-122"/>
              </a:rPr>
              <a:t>北京市课程思政示范课程</a:t>
            </a:r>
            <a:endParaRPr lang="en-US" altLang="zh-CN" b="1" kern="100" dirty="0">
              <a:solidFill>
                <a:srgbClr val="C00000"/>
              </a:solidFill>
              <a:latin typeface="Microsoft YaHei" panose="020B0503020204020204" pitchFamily="34" charset="-122"/>
              <a:ea typeface="Microsoft YaHei" panose="020B0503020204020204" pitchFamily="34" charset="-122"/>
            </a:endParaRPr>
          </a:p>
          <a:p>
            <a:pPr algn="just">
              <a:lnSpc>
                <a:spcPct val="105000"/>
              </a:lnSpc>
              <a:spcBef>
                <a:spcPts val="600"/>
              </a:spcBef>
            </a:pPr>
            <a:r>
              <a:rPr lang="zh-CN" altLang="en-US" b="1" kern="100" dirty="0">
                <a:solidFill>
                  <a:srgbClr val="C00000"/>
                </a:solidFill>
                <a:latin typeface="Microsoft YaHei" panose="020B0503020204020204" pitchFamily="34" charset="-122"/>
                <a:ea typeface="Microsoft YaHei" panose="020B0503020204020204" pitchFamily="34" charset="-122"/>
              </a:rPr>
              <a:t>             </a:t>
            </a:r>
            <a:r>
              <a:rPr lang="en-US" altLang="zh-CN" b="1" kern="100" dirty="0">
                <a:solidFill>
                  <a:srgbClr val="C00000"/>
                </a:solidFill>
                <a:latin typeface="Microsoft YaHei" panose="020B0503020204020204" pitchFamily="34" charset="-122"/>
                <a:ea typeface="Microsoft YaHei" panose="020B0503020204020204" pitchFamily="34" charset="-122"/>
              </a:rPr>
              <a:t>《</a:t>
            </a:r>
            <a:r>
              <a:rPr lang="zh-CN" altLang="en-US" b="1" kern="100" dirty="0">
                <a:solidFill>
                  <a:srgbClr val="C00000"/>
                </a:solidFill>
                <a:latin typeface="Microsoft YaHei" panose="020B0503020204020204" pitchFamily="34" charset="-122"/>
                <a:ea typeface="Microsoft YaHei" panose="020B0503020204020204" pitchFamily="34" charset="-122"/>
              </a:rPr>
              <a:t>机器学习</a:t>
            </a:r>
            <a:r>
              <a:rPr lang="en-US" altLang="zh-CN" b="1" kern="100" dirty="0">
                <a:solidFill>
                  <a:srgbClr val="C00000"/>
                </a:solidFill>
                <a:latin typeface="Microsoft YaHei" panose="020B0503020204020204" pitchFamily="34" charset="-122"/>
                <a:ea typeface="Microsoft YaHei" panose="020B0503020204020204" pitchFamily="34" charset="-122"/>
              </a:rPr>
              <a:t>》</a:t>
            </a:r>
            <a:r>
              <a:rPr lang="zh-CN" altLang="en-US" b="1" kern="100" dirty="0">
                <a:solidFill>
                  <a:srgbClr val="C00000"/>
                </a:solidFill>
                <a:latin typeface="Microsoft YaHei" panose="020B0503020204020204" pitchFamily="34" charset="-122"/>
                <a:ea typeface="Microsoft YaHei" panose="020B0503020204020204" pitchFamily="34" charset="-122"/>
              </a:rPr>
              <a:t>教学名师</a:t>
            </a:r>
            <a:r>
              <a:rPr lang="en-US" altLang="zh-CN" b="1" kern="100" dirty="0">
                <a:solidFill>
                  <a:srgbClr val="C00000"/>
                </a:solidFill>
                <a:latin typeface="Microsoft YaHei" panose="020B0503020204020204" pitchFamily="34" charset="-122"/>
                <a:ea typeface="Microsoft YaHei" panose="020B0503020204020204" pitchFamily="34" charset="-122"/>
              </a:rPr>
              <a:t>/</a:t>
            </a:r>
            <a:r>
              <a:rPr lang="zh-CN" altLang="en-US" b="1" kern="100" dirty="0">
                <a:solidFill>
                  <a:srgbClr val="C00000"/>
                </a:solidFill>
                <a:latin typeface="Microsoft YaHei" panose="020B0503020204020204" pitchFamily="34" charset="-122"/>
                <a:ea typeface="Microsoft YaHei" panose="020B0503020204020204" pitchFamily="34" charset="-122"/>
              </a:rPr>
              <a:t>团队</a:t>
            </a:r>
            <a:endParaRPr lang="en-US" altLang="zh-CN" b="1" kern="100" dirty="0">
              <a:solidFill>
                <a:srgbClr val="C00000"/>
              </a:solidFill>
              <a:latin typeface="Microsoft YaHei" panose="020B0503020204020204" pitchFamily="34" charset="-122"/>
              <a:ea typeface="Microsoft YaHei" panose="020B0503020204020204" pitchFamily="34" charset="-122"/>
            </a:endParaRPr>
          </a:p>
          <a:p>
            <a:pPr marL="285750" indent="-285750" algn="just">
              <a:lnSpc>
                <a:spcPct val="105000"/>
              </a:lnSpc>
              <a:spcBef>
                <a:spcPts val="600"/>
              </a:spcBef>
              <a:buFont typeface="Arial" panose="020B0604020202020204" pitchFamily="34" charset="0"/>
              <a:buChar char="•"/>
            </a:pPr>
            <a:r>
              <a:rPr lang="zh-CN" altLang="en-US" b="1" kern="100" dirty="0">
                <a:latin typeface="Microsoft YaHei" panose="020B0503020204020204" pitchFamily="34" charset="-122"/>
                <a:ea typeface="Microsoft YaHei" panose="020B0503020204020204" pitchFamily="34" charset="-122"/>
              </a:rPr>
              <a:t>顶级论文：</a:t>
            </a:r>
            <a:r>
              <a:rPr lang="en-US" altLang="zh-CN" b="1" kern="100" dirty="0">
                <a:solidFill>
                  <a:srgbClr val="C00000"/>
                </a:solidFill>
                <a:latin typeface="Microsoft YaHei" panose="020B0503020204020204" pitchFamily="34" charset="-122"/>
                <a:ea typeface="Microsoft YaHei" panose="020B0503020204020204" pitchFamily="34" charset="-122"/>
              </a:rPr>
              <a:t>CCF A</a:t>
            </a:r>
            <a:r>
              <a:rPr lang="zh-CN" altLang="zh-CN" b="1" kern="100" dirty="0">
                <a:solidFill>
                  <a:srgbClr val="C00000"/>
                </a:solidFill>
                <a:latin typeface="Microsoft YaHei" panose="020B0503020204020204" pitchFamily="34" charset="-122"/>
                <a:ea typeface="Microsoft YaHei" panose="020B0503020204020204" pitchFamily="34" charset="-122"/>
              </a:rPr>
              <a:t>类</a:t>
            </a:r>
            <a:r>
              <a:rPr lang="zh-CN" altLang="zh-CN" b="1" kern="100" dirty="0">
                <a:latin typeface="Microsoft YaHei" panose="020B0503020204020204" pitchFamily="34" charset="-122"/>
                <a:ea typeface="Microsoft YaHei" panose="020B0503020204020204" pitchFamily="34" charset="-122"/>
              </a:rPr>
              <a:t>会议</a:t>
            </a:r>
            <a:r>
              <a:rPr lang="en-US" altLang="zh-CN" b="1" kern="100" dirty="0">
                <a:latin typeface="Microsoft YaHei" panose="020B0503020204020204" pitchFamily="34" charset="-122"/>
                <a:ea typeface="Microsoft YaHei" panose="020B0503020204020204" pitchFamily="34" charset="-122"/>
              </a:rPr>
              <a:t>/</a:t>
            </a:r>
            <a:r>
              <a:rPr lang="zh-CN" altLang="en-US" b="1" kern="100" dirty="0">
                <a:latin typeface="Microsoft YaHei" panose="020B0503020204020204" pitchFamily="34" charset="-122"/>
                <a:ea typeface="Microsoft YaHei" panose="020B0503020204020204" pitchFamily="34" charset="-122"/>
              </a:rPr>
              <a:t>期刊</a:t>
            </a:r>
            <a:r>
              <a:rPr lang="zh-CN" altLang="en-US" b="1" kern="100" dirty="0">
                <a:solidFill>
                  <a:srgbClr val="C00000"/>
                </a:solidFill>
                <a:latin typeface="Microsoft YaHei" panose="020B0503020204020204" pitchFamily="34" charset="-122"/>
                <a:ea typeface="Microsoft YaHei" panose="020B0503020204020204" pitchFamily="34" charset="-122"/>
              </a:rPr>
              <a:t>百余篇</a:t>
            </a:r>
            <a:r>
              <a:rPr lang="zh-CN" altLang="en-US" b="1" kern="100" dirty="0">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 </a:t>
            </a:r>
            <a:r>
              <a:rPr lang="en-US" altLang="zh-CN" kern="100" dirty="0" err="1">
                <a:solidFill>
                  <a:srgbClr val="000000"/>
                </a:solidFill>
                <a:latin typeface="Microsoft YaHei" panose="020B0503020204020204" pitchFamily="34" charset="-122"/>
                <a:ea typeface="Microsoft YaHei" panose="020B0503020204020204" pitchFamily="34" charset="-122"/>
              </a:rPr>
              <a:t>NeurIPS</a:t>
            </a:r>
            <a:r>
              <a:rPr lang="zh-CN" altLang="en-US"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CVPR</a:t>
            </a:r>
            <a:r>
              <a:rPr lang="zh-CN" altLang="zh-CN"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AAAI</a:t>
            </a:r>
            <a:r>
              <a:rPr lang="zh-CN" altLang="zh-CN"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IJCAI</a:t>
            </a:r>
            <a:r>
              <a:rPr lang="zh-CN" altLang="en-US"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ACL</a:t>
            </a:r>
            <a:r>
              <a:rPr lang="zh-CN" altLang="en-US"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WWW</a:t>
            </a:r>
            <a:r>
              <a:rPr lang="zh-CN" altLang="en-US"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ICLR</a:t>
            </a:r>
            <a:r>
              <a:rPr lang="zh-CN" altLang="en-US"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ICCV</a:t>
            </a:r>
            <a:r>
              <a:rPr lang="zh-CN" altLang="en-US"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ACM</a:t>
            </a:r>
            <a:r>
              <a:rPr lang="zh-CN" altLang="en-US" kern="100" dirty="0">
                <a:solidFill>
                  <a:srgbClr val="000000"/>
                </a:solidFill>
                <a:latin typeface="Microsoft YaHei" panose="020B0503020204020204" pitchFamily="34" charset="-122"/>
                <a:ea typeface="Microsoft YaHei" panose="020B0503020204020204" pitchFamily="34" charset="-122"/>
              </a:rPr>
              <a:t> </a:t>
            </a:r>
            <a:r>
              <a:rPr lang="en-US" altLang="zh-CN" kern="100" dirty="0">
                <a:solidFill>
                  <a:srgbClr val="000000"/>
                </a:solidFill>
                <a:latin typeface="Microsoft YaHei" panose="020B0503020204020204" pitchFamily="34" charset="-122"/>
                <a:ea typeface="Microsoft YaHei" panose="020B0503020204020204" pitchFamily="34" charset="-122"/>
              </a:rPr>
              <a:t>MM</a:t>
            </a:r>
            <a:r>
              <a:rPr lang="zh-CN" altLang="en-US" kern="100" dirty="0">
                <a:solidFill>
                  <a:srgbClr val="000000"/>
                </a:solidFill>
                <a:latin typeface="Microsoft YaHei" panose="020B0503020204020204" pitchFamily="34" charset="-122"/>
                <a:ea typeface="Microsoft YaHei" panose="020B0503020204020204" pitchFamily="34" charset="-122"/>
              </a:rPr>
              <a:t>等；</a:t>
            </a:r>
            <a:r>
              <a:rPr lang="en-US" altLang="zh-CN" kern="100" dirty="0">
                <a:solidFill>
                  <a:srgbClr val="000000"/>
                </a:solidFill>
                <a:latin typeface="Microsoft YaHei" panose="020B0503020204020204" pitchFamily="34" charset="-122"/>
                <a:ea typeface="Microsoft YaHei" panose="020B0503020204020204" pitchFamily="34" charset="-122"/>
              </a:rPr>
              <a:t>TPAMI</a:t>
            </a:r>
            <a:r>
              <a:rPr lang="zh-CN" altLang="en-US"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AI</a:t>
            </a:r>
            <a:r>
              <a:rPr lang="zh-CN" altLang="en-US"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JMLR</a:t>
            </a:r>
            <a:r>
              <a:rPr lang="zh-CN" altLang="en-US"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IJCV</a:t>
            </a:r>
            <a:r>
              <a:rPr lang="zh-CN" altLang="en-US"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TKDE</a:t>
            </a:r>
            <a:r>
              <a:rPr lang="zh-CN" altLang="en-US" kern="100" dirty="0">
                <a:solidFill>
                  <a:srgbClr val="000000"/>
                </a:solidFill>
                <a:latin typeface="Microsoft YaHei" panose="020B0503020204020204" pitchFamily="34" charset="-122"/>
                <a:ea typeface="Microsoft YaHei" panose="020B0503020204020204" pitchFamily="34" charset="-122"/>
              </a:rPr>
              <a:t>、</a:t>
            </a:r>
            <a:r>
              <a:rPr lang="en-US" altLang="zh-CN" kern="100" dirty="0">
                <a:solidFill>
                  <a:srgbClr val="000000"/>
                </a:solidFill>
                <a:latin typeface="Microsoft YaHei" panose="020B0503020204020204" pitchFamily="34" charset="-122"/>
                <a:ea typeface="Microsoft YaHei" panose="020B0503020204020204" pitchFamily="34" charset="-122"/>
              </a:rPr>
              <a:t>TIP</a:t>
            </a:r>
            <a:r>
              <a:rPr lang="zh-CN" altLang="en-US" kern="100" dirty="0">
                <a:solidFill>
                  <a:srgbClr val="000000"/>
                </a:solidFill>
                <a:latin typeface="Microsoft YaHei" panose="020B0503020204020204" pitchFamily="34" charset="-122"/>
                <a:ea typeface="Microsoft YaHei" panose="020B0503020204020204" pitchFamily="34" charset="-122"/>
              </a:rPr>
              <a:t>等；中国科学信息科学、软件学报、计算机学报等</a:t>
            </a:r>
            <a:endParaRPr lang="en-US" altLang="zh-CN" kern="100" dirty="0">
              <a:solidFill>
                <a:srgbClr val="000000"/>
              </a:solidFill>
              <a:latin typeface="Microsoft YaHei" panose="020B0503020204020204" pitchFamily="34" charset="-122"/>
              <a:ea typeface="Microsoft YaHei" panose="020B0503020204020204" pitchFamily="34" charset="-122"/>
            </a:endParaRPr>
          </a:p>
          <a:p>
            <a:pPr marL="285750" indent="-285750" algn="just">
              <a:lnSpc>
                <a:spcPct val="105000"/>
              </a:lnSpc>
              <a:spcBef>
                <a:spcPts val="600"/>
              </a:spcBef>
              <a:buFont typeface="Arial" panose="020B0604020202020204" pitchFamily="34" charset="0"/>
              <a:buChar char="•"/>
            </a:pPr>
            <a:r>
              <a:rPr lang="zh-CN" altLang="en-US" b="1" kern="100" dirty="0">
                <a:solidFill>
                  <a:srgbClr val="000000"/>
                </a:solidFill>
                <a:latin typeface="Microsoft YaHei" panose="020B0503020204020204" pitchFamily="34" charset="-122"/>
                <a:ea typeface="Microsoft YaHei" panose="020B0503020204020204" pitchFamily="34" charset="-122"/>
              </a:rPr>
              <a:t>示范应用</a:t>
            </a:r>
            <a:r>
              <a:rPr lang="zh-CN" altLang="en-US" kern="100" dirty="0">
                <a:solidFill>
                  <a:srgbClr val="000000"/>
                </a:solidFill>
                <a:latin typeface="Microsoft YaHei" panose="020B0503020204020204" pitchFamily="34" charset="-122"/>
                <a:ea typeface="Microsoft YaHei" panose="020B0503020204020204" pitchFamily="34" charset="-122"/>
              </a:rPr>
              <a:t>：智能</a:t>
            </a:r>
            <a:r>
              <a:rPr lang="zh-CN" altLang="en-US" b="1" kern="100" dirty="0">
                <a:solidFill>
                  <a:srgbClr val="C00000"/>
                </a:solidFill>
                <a:latin typeface="Microsoft YaHei" panose="020B0503020204020204" pitchFamily="34" charset="-122"/>
                <a:ea typeface="Microsoft YaHei" panose="020B0503020204020204" pitchFamily="34" charset="-122"/>
              </a:rPr>
              <a:t>医疗</a:t>
            </a:r>
            <a:r>
              <a:rPr lang="zh-CN" altLang="en-US" kern="100" dirty="0">
                <a:solidFill>
                  <a:srgbClr val="000000"/>
                </a:solidFill>
                <a:latin typeface="Microsoft YaHei" panose="020B0503020204020204" pitchFamily="34" charset="-122"/>
                <a:ea typeface="Microsoft YaHei" panose="020B0503020204020204" pitchFamily="34" charset="-122"/>
              </a:rPr>
              <a:t>、智能</a:t>
            </a:r>
            <a:r>
              <a:rPr lang="zh-CN" altLang="en-US" b="1" kern="100" dirty="0">
                <a:solidFill>
                  <a:srgbClr val="C00000"/>
                </a:solidFill>
                <a:latin typeface="Microsoft YaHei" panose="020B0503020204020204" pitchFamily="34" charset="-122"/>
                <a:ea typeface="Microsoft YaHei" panose="020B0503020204020204" pitchFamily="34" charset="-122"/>
              </a:rPr>
              <a:t>制造</a:t>
            </a:r>
            <a:r>
              <a:rPr lang="zh-CN" altLang="en-US" kern="100" dirty="0">
                <a:solidFill>
                  <a:srgbClr val="000000"/>
                </a:solidFill>
                <a:latin typeface="Microsoft YaHei" panose="020B0503020204020204" pitchFamily="34" charset="-122"/>
                <a:ea typeface="Microsoft YaHei" panose="020B0503020204020204" pitchFamily="34" charset="-122"/>
              </a:rPr>
              <a:t>、智能</a:t>
            </a:r>
            <a:r>
              <a:rPr lang="zh-CN" altLang="en-US" b="1" kern="100" dirty="0">
                <a:solidFill>
                  <a:srgbClr val="C00000"/>
                </a:solidFill>
                <a:latin typeface="Microsoft YaHei" panose="020B0503020204020204" pitchFamily="34" charset="-122"/>
                <a:ea typeface="Microsoft YaHei" panose="020B0503020204020204" pitchFamily="34" charset="-122"/>
              </a:rPr>
              <a:t>国防</a:t>
            </a:r>
            <a:r>
              <a:rPr lang="zh-CN" altLang="en-US" kern="100" dirty="0">
                <a:solidFill>
                  <a:srgbClr val="000000"/>
                </a:solidFill>
                <a:latin typeface="Microsoft YaHei" panose="020B0503020204020204" pitchFamily="34" charset="-122"/>
                <a:ea typeface="Microsoft YaHei" panose="020B0503020204020204" pitchFamily="34" charset="-122"/>
              </a:rPr>
              <a:t>、智能</a:t>
            </a:r>
            <a:r>
              <a:rPr lang="zh-CN" altLang="en-US" b="1" kern="100" dirty="0">
                <a:solidFill>
                  <a:srgbClr val="C00000"/>
                </a:solidFill>
                <a:latin typeface="Microsoft YaHei" panose="020B0503020204020204" pitchFamily="34" charset="-122"/>
                <a:ea typeface="Microsoft YaHei" panose="020B0503020204020204" pitchFamily="34" charset="-122"/>
              </a:rPr>
              <a:t>交通</a:t>
            </a:r>
            <a:r>
              <a:rPr lang="zh-CN" altLang="en-US" kern="100" dirty="0">
                <a:solidFill>
                  <a:srgbClr val="000000"/>
                </a:solidFill>
                <a:latin typeface="Microsoft YaHei" panose="020B0503020204020204" pitchFamily="34" charset="-122"/>
                <a:ea typeface="Microsoft YaHei" panose="020B0503020204020204" pitchFamily="34" charset="-122"/>
              </a:rPr>
              <a:t>、智能</a:t>
            </a:r>
            <a:r>
              <a:rPr lang="zh-CN" altLang="en-US" b="1" kern="100" dirty="0">
                <a:solidFill>
                  <a:srgbClr val="C00000"/>
                </a:solidFill>
                <a:latin typeface="Microsoft YaHei" panose="020B0503020204020204" pitchFamily="34" charset="-122"/>
                <a:ea typeface="Microsoft YaHei" panose="020B0503020204020204" pitchFamily="34" charset="-122"/>
              </a:rPr>
              <a:t>教育</a:t>
            </a:r>
            <a:r>
              <a:rPr lang="zh-CN" altLang="en-US" kern="100" dirty="0">
                <a:solidFill>
                  <a:srgbClr val="000000"/>
                </a:solidFill>
                <a:latin typeface="Microsoft YaHei" panose="020B0503020204020204" pitchFamily="34" charset="-122"/>
                <a:ea typeface="Microsoft YaHei" panose="020B0503020204020204" pitchFamily="34" charset="-122"/>
              </a:rPr>
              <a:t>等</a:t>
            </a:r>
            <a:endParaRPr lang="en-US" altLang="zh-CN" kern="100" dirty="0">
              <a:solidFill>
                <a:srgbClr val="000000"/>
              </a:solidFill>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514E54E3-65D8-5B4D-8FB2-5E4C93C75F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672483" y="5475756"/>
            <a:ext cx="972398" cy="1258398"/>
          </a:xfrm>
          <a:prstGeom prst="rect">
            <a:avLst/>
          </a:prstGeom>
        </p:spPr>
      </p:pic>
      <p:pic>
        <p:nvPicPr>
          <p:cNvPr id="6" name="图片 5">
            <a:extLst>
              <a:ext uri="{FF2B5EF4-FFF2-40B4-BE49-F238E27FC236}">
                <a16:creationId xmlns:a16="http://schemas.microsoft.com/office/drawing/2014/main" id="{6E972400-426D-F741-80A2-D463C8C297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731966" y="5282183"/>
            <a:ext cx="1872149" cy="1325179"/>
          </a:xfrm>
          <a:prstGeom prst="rect">
            <a:avLst/>
          </a:prstGeom>
        </p:spPr>
      </p:pic>
      <p:grpSp>
        <p:nvGrpSpPr>
          <p:cNvPr id="12" name="组 22">
            <a:extLst>
              <a:ext uri="{FF2B5EF4-FFF2-40B4-BE49-F238E27FC236}">
                <a16:creationId xmlns:a16="http://schemas.microsoft.com/office/drawing/2014/main" id="{01DE4872-D4CF-F84D-9302-1E6292874BB7}"/>
              </a:ext>
            </a:extLst>
          </p:cNvPr>
          <p:cNvGrpSpPr>
            <a:grpSpLocks/>
          </p:cNvGrpSpPr>
          <p:nvPr/>
        </p:nvGrpSpPr>
        <p:grpSpPr bwMode="auto">
          <a:xfrm>
            <a:off x="9261279" y="1494243"/>
            <a:ext cx="2612338" cy="4149189"/>
            <a:chOff x="6470910" y="1585222"/>
            <a:chExt cx="2784118" cy="4356559"/>
          </a:xfrm>
        </p:grpSpPr>
        <p:pic>
          <p:nvPicPr>
            <p:cNvPr id="13" name="图片 12">
              <a:extLst>
                <a:ext uri="{FF2B5EF4-FFF2-40B4-BE49-F238E27FC236}">
                  <a16:creationId xmlns:a16="http://schemas.microsoft.com/office/drawing/2014/main" id="{43097F1C-1868-EB40-870C-D2A32A0393B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3388" y="2208366"/>
              <a:ext cx="699683" cy="981889"/>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a:extLst>
                <a:ext uri="{FF2B5EF4-FFF2-40B4-BE49-F238E27FC236}">
                  <a16:creationId xmlns:a16="http://schemas.microsoft.com/office/drawing/2014/main" id="{437457CD-A2A2-B946-B451-9F76F9C7BE1A}"/>
                </a:ext>
              </a:extLst>
            </p:cNvPr>
            <p:cNvSpPr>
              <a:spLocks noChangeArrowheads="1"/>
            </p:cNvSpPr>
            <p:nvPr/>
          </p:nvSpPr>
          <p:spPr bwMode="auto">
            <a:xfrm>
              <a:off x="7709838" y="2213887"/>
              <a:ext cx="984583" cy="751687"/>
            </a:xfrm>
            <a:prstGeom prst="rect">
              <a:avLst/>
            </a:prstGeom>
            <a:solidFill>
              <a:srgbClr val="0070C0">
                <a:alpha val="81175"/>
              </a:srgbClr>
            </a:soli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defRPr/>
              </a:pPr>
              <a:r>
                <a:rPr lang="zh-CN" altLang="en-US" sz="1400" b="1" kern="0" dirty="0">
                  <a:solidFill>
                    <a:srgbClr val="FFFFFF"/>
                  </a:solidFill>
                  <a:effectLst>
                    <a:outerShdw blurRad="50800" dist="38100" dir="2700000" algn="tl" rotWithShape="0">
                      <a:prstClr val="black">
                        <a:alpha val="40000"/>
                      </a:prstClr>
                    </a:outerShdw>
                  </a:effectLst>
                  <a:latin typeface="黑体" panose="02010609060101010101" pitchFamily="49" charset="-122"/>
                  <a:ea typeface="黑体" panose="02010609060101010101" pitchFamily="49" charset="-122"/>
                  <a:cs typeface="Times New Roman" panose="02020603050405020304" pitchFamily="18" charset="0"/>
                </a:rPr>
                <a:t>国内</a:t>
              </a:r>
              <a:r>
                <a:rPr lang="zh-CN" altLang="en-US" sz="1400" b="1" kern="0" dirty="0">
                  <a:solidFill>
                    <a:srgbClr val="FF0000"/>
                  </a:solidFill>
                  <a:effectLst>
                    <a:outerShdw blurRad="50800" dist="38100" dir="2700000" algn="tl" rotWithShape="0">
                      <a:prstClr val="black">
                        <a:alpha val="40000"/>
                      </a:prstClr>
                    </a:outerShdw>
                  </a:effectLst>
                  <a:latin typeface="黑体" panose="02010609060101010101" pitchFamily="49" charset="-122"/>
                  <a:ea typeface="黑体" panose="02010609060101010101" pitchFamily="49" charset="-122"/>
                  <a:cs typeface="Times New Roman" panose="02020603050405020304" pitchFamily="18" charset="0"/>
                </a:rPr>
                <a:t>最早</a:t>
              </a:r>
              <a:r>
                <a:rPr lang="zh-CN" altLang="en-US" sz="1400" b="1" kern="0" dirty="0">
                  <a:solidFill>
                    <a:srgbClr val="FFFFFF"/>
                  </a:solidFill>
                  <a:effectLst>
                    <a:outerShdw blurRad="50800" dist="38100" dir="2700000" algn="tl" rotWithShape="0">
                      <a:prstClr val="black">
                        <a:alpha val="40000"/>
                      </a:prstClr>
                    </a:outerShdw>
                  </a:effectLst>
                  <a:latin typeface="黑体" panose="02010609060101010101" pitchFamily="49" charset="-122"/>
                  <a:ea typeface="黑体" panose="02010609060101010101" pitchFamily="49" charset="-122"/>
                  <a:cs typeface="Times New Roman" panose="02020603050405020304" pitchFamily="18" charset="0"/>
                </a:rPr>
                <a:t>的人工智能教材之一</a:t>
              </a:r>
            </a:p>
          </p:txBody>
        </p:sp>
        <p:sp>
          <p:nvSpPr>
            <p:cNvPr id="15" name="矩形 14">
              <a:extLst>
                <a:ext uri="{FF2B5EF4-FFF2-40B4-BE49-F238E27FC236}">
                  <a16:creationId xmlns:a16="http://schemas.microsoft.com/office/drawing/2014/main" id="{5C444045-41A7-4240-8D2A-A093D9D72031}"/>
                </a:ext>
              </a:extLst>
            </p:cNvPr>
            <p:cNvSpPr/>
            <p:nvPr/>
          </p:nvSpPr>
          <p:spPr>
            <a:xfrm>
              <a:off x="6637960" y="1902755"/>
              <a:ext cx="2369096" cy="339316"/>
            </a:xfrm>
            <a:prstGeom prst="rect">
              <a:avLst/>
            </a:prstGeom>
          </p:spPr>
          <p:txBody>
            <a:bodyPr wrap="square">
              <a:spAutoFit/>
            </a:bodyPr>
            <a:lstStyle/>
            <a:p>
              <a:pPr algn="ctr" defTabSz="514350">
                <a:defRPr/>
              </a:pPr>
              <a:r>
                <a:rPr lang="en-US" altLang="zh-CN" sz="1500" b="1" kern="0" dirty="0">
                  <a:latin typeface="黑体" panose="02010609060101010101" pitchFamily="49" charset="-122"/>
                  <a:ea typeface="黑体" panose="02010609060101010101" pitchFamily="49" charset="-122"/>
                  <a:cs typeface="Times New Roman" panose="02020603050405020304" pitchFamily="18" charset="0"/>
                </a:rPr>
                <a:t>《</a:t>
              </a:r>
              <a:r>
                <a:rPr lang="zh-CN" altLang="en-US" sz="1500" b="1" kern="0" dirty="0">
                  <a:latin typeface="黑体" panose="02010609060101010101" pitchFamily="49" charset="-122"/>
                  <a:ea typeface="黑体" panose="02010609060101010101" pitchFamily="49" charset="-122"/>
                  <a:cs typeface="Times New Roman" panose="02020603050405020304" pitchFamily="18" charset="0"/>
                </a:rPr>
                <a:t>人工智能与知识工程</a:t>
              </a:r>
              <a:r>
                <a:rPr lang="en-US" altLang="zh-CN" sz="1500" b="1" kern="0" dirty="0">
                  <a:latin typeface="黑体" panose="02010609060101010101" pitchFamily="49" charset="-122"/>
                  <a:ea typeface="黑体" panose="02010609060101010101" pitchFamily="49" charset="-122"/>
                  <a:cs typeface="Times New Roman" panose="02020603050405020304" pitchFamily="18" charset="0"/>
                </a:rPr>
                <a:t>》</a:t>
              </a:r>
              <a:endParaRPr lang="zh-CN" altLang="en-US" sz="1500" b="1" kern="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6" name="图片 15">
              <a:extLst>
                <a:ext uri="{FF2B5EF4-FFF2-40B4-BE49-F238E27FC236}">
                  <a16:creationId xmlns:a16="http://schemas.microsoft.com/office/drawing/2014/main" id="{9E442FD9-5CF5-E844-9FE8-BBB151BCB08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7583" y="3566750"/>
              <a:ext cx="683600" cy="94333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22">
              <a:extLst>
                <a:ext uri="{FF2B5EF4-FFF2-40B4-BE49-F238E27FC236}">
                  <a16:creationId xmlns:a16="http://schemas.microsoft.com/office/drawing/2014/main" id="{AAECF8EB-413B-5A41-AB05-4D2E1DAD872F}"/>
                </a:ext>
              </a:extLst>
            </p:cNvPr>
            <p:cNvSpPr>
              <a:spLocks noChangeArrowheads="1"/>
            </p:cNvSpPr>
            <p:nvPr/>
          </p:nvSpPr>
          <p:spPr bwMode="auto">
            <a:xfrm>
              <a:off x="6470910" y="3264904"/>
              <a:ext cx="2759427" cy="33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r>
                <a:rPr lang="en-US" altLang="zh-CN" sz="1500" b="1" dirty="0">
                  <a:latin typeface="黑体" panose="02010609060101010101" pitchFamily="49" charset="-122"/>
                </a:rPr>
                <a:t>《</a:t>
              </a:r>
              <a:r>
                <a:rPr lang="zh-CN" altLang="en-US" sz="1500" b="1" dirty="0">
                  <a:latin typeface="黑体" panose="02010609060101010101" pitchFamily="49" charset="-122"/>
                </a:rPr>
                <a:t>机器学习</a:t>
              </a:r>
              <a:r>
                <a:rPr lang="en-US" altLang="zh-CN" sz="1500" b="1" dirty="0">
                  <a:latin typeface="黑体" panose="02010609060101010101" pitchFamily="49" charset="-122"/>
                </a:rPr>
                <a:t>:</a:t>
              </a:r>
              <a:r>
                <a:rPr lang="zh-CN" altLang="en-US" sz="1500" b="1" dirty="0">
                  <a:latin typeface="黑体" panose="02010609060101010101" pitchFamily="49" charset="-122"/>
                </a:rPr>
                <a:t>从公理到算法</a:t>
              </a:r>
              <a:r>
                <a:rPr lang="en-US" altLang="zh-CN" sz="1500" b="1" dirty="0">
                  <a:latin typeface="黑体" panose="02010609060101010101" pitchFamily="49" charset="-122"/>
                </a:rPr>
                <a:t>》</a:t>
              </a:r>
              <a:endParaRPr lang="zh-CN" altLang="en-US" sz="1500" b="1" dirty="0">
                <a:latin typeface="黑体" panose="02010609060101010101" pitchFamily="49" charset="-122"/>
              </a:endParaRPr>
            </a:p>
          </p:txBody>
        </p:sp>
        <p:sp>
          <p:nvSpPr>
            <p:cNvPr id="18" name="矩形 17">
              <a:extLst>
                <a:ext uri="{FF2B5EF4-FFF2-40B4-BE49-F238E27FC236}">
                  <a16:creationId xmlns:a16="http://schemas.microsoft.com/office/drawing/2014/main" id="{A0896306-22EC-E548-8F9F-30F1498A6352}"/>
                </a:ext>
              </a:extLst>
            </p:cNvPr>
            <p:cNvSpPr>
              <a:spLocks noChangeArrowheads="1"/>
            </p:cNvSpPr>
            <p:nvPr/>
          </p:nvSpPr>
          <p:spPr bwMode="auto">
            <a:xfrm>
              <a:off x="7717458" y="3569838"/>
              <a:ext cx="984583" cy="751687"/>
            </a:xfrm>
            <a:prstGeom prst="rect">
              <a:avLst/>
            </a:prstGeom>
            <a:solidFill>
              <a:srgbClr val="0070C0">
                <a:alpha val="81175"/>
              </a:srgbClr>
            </a:soli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defRPr/>
              </a:pPr>
              <a:r>
                <a:rPr lang="zh-CN" altLang="en-US" sz="1400" b="1" kern="0" dirty="0">
                  <a:solidFill>
                    <a:schemeClr val="bg1"/>
                  </a:solidFill>
                  <a:effectLst>
                    <a:outerShdw blurRad="50800" dist="38100" dir="2700000" algn="tl" rotWithShape="0">
                      <a:prstClr val="black">
                        <a:alpha val="40000"/>
                      </a:prstClr>
                    </a:outerShdw>
                  </a:effectLst>
                  <a:latin typeface="黑体" panose="02010609060101010101" pitchFamily="49" charset="-122"/>
                  <a:ea typeface="黑体" panose="02010609060101010101" pitchFamily="49" charset="-122"/>
                  <a:cs typeface="Times New Roman" panose="02020603050405020304" pitchFamily="18" charset="0"/>
                </a:rPr>
                <a:t>优秀专著，</a:t>
              </a:r>
              <a:r>
                <a:rPr lang="zh-CN" altLang="en-US" sz="1400" b="1" kern="0" dirty="0">
                  <a:solidFill>
                    <a:srgbClr val="FF0000"/>
                  </a:solidFill>
                  <a:effectLst>
                    <a:outerShdw blurRad="50800" dist="38100" dir="2700000" algn="tl" rotWithShape="0">
                      <a:prstClr val="black">
                        <a:alpha val="40000"/>
                      </a:prstClr>
                    </a:outerShdw>
                  </a:effectLst>
                  <a:latin typeface="黑体" panose="02010609060101010101" pitchFamily="49" charset="-122"/>
                  <a:ea typeface="黑体" panose="02010609060101010101" pitchFamily="49" charset="-122"/>
                  <a:cs typeface="Times New Roman" panose="02020603050405020304" pitchFamily="18" charset="0"/>
                </a:rPr>
                <a:t>一年内四次印刷</a:t>
              </a:r>
            </a:p>
          </p:txBody>
        </p:sp>
        <p:pic>
          <p:nvPicPr>
            <p:cNvPr id="19" name="图片 18">
              <a:extLst>
                <a:ext uri="{FF2B5EF4-FFF2-40B4-BE49-F238E27FC236}">
                  <a16:creationId xmlns:a16="http://schemas.microsoft.com/office/drawing/2014/main" id="{813E0353-9D03-F84D-AA7C-2000BEDAA51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10261"/>
            <a:stretch/>
          </p:blipFill>
          <p:spPr>
            <a:xfrm>
              <a:off x="6707554" y="4882508"/>
              <a:ext cx="954194" cy="1059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矩形 25">
              <a:extLst>
                <a:ext uri="{FF2B5EF4-FFF2-40B4-BE49-F238E27FC236}">
                  <a16:creationId xmlns:a16="http://schemas.microsoft.com/office/drawing/2014/main" id="{09BD4380-FA8E-1747-A28B-41B84DF9BEFF}"/>
                </a:ext>
              </a:extLst>
            </p:cNvPr>
            <p:cNvSpPr>
              <a:spLocks noChangeArrowheads="1"/>
            </p:cNvSpPr>
            <p:nvPr/>
          </p:nvSpPr>
          <p:spPr bwMode="auto">
            <a:xfrm>
              <a:off x="6637960" y="4624203"/>
              <a:ext cx="1836885" cy="33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宋体" charset="-122"/>
                </a:defRPr>
              </a:lvl1pPr>
              <a:lvl2pPr marL="742950" indent="-285750">
                <a:defRPr sz="4000">
                  <a:solidFill>
                    <a:schemeClr val="tx1"/>
                  </a:solidFill>
                  <a:latin typeface="Arial" charset="0"/>
                  <a:ea typeface="宋体" charset="-122"/>
                </a:defRPr>
              </a:lvl2pPr>
              <a:lvl3pPr marL="1143000" indent="-228600">
                <a:defRPr sz="4000">
                  <a:solidFill>
                    <a:schemeClr val="tx1"/>
                  </a:solidFill>
                  <a:latin typeface="Arial" charset="0"/>
                  <a:ea typeface="宋体" charset="-122"/>
                </a:defRPr>
              </a:lvl3pPr>
              <a:lvl4pPr marL="1600200" indent="-228600">
                <a:defRPr sz="4000">
                  <a:solidFill>
                    <a:schemeClr val="tx1"/>
                  </a:solidFill>
                  <a:latin typeface="Arial" charset="0"/>
                  <a:ea typeface="宋体" charset="-122"/>
                </a:defRPr>
              </a:lvl4pPr>
              <a:lvl5pPr marL="2057400" indent="-228600">
                <a:defRPr sz="4000">
                  <a:solidFill>
                    <a:schemeClr val="tx1"/>
                  </a:solidFill>
                  <a:latin typeface="Arial" charset="0"/>
                  <a:ea typeface="宋体" charset="-122"/>
                </a:defRPr>
              </a:lvl5pPr>
              <a:lvl6pPr marL="2514600" indent="-228600" eaLnBrk="0" fontAlgn="base" hangingPunct="0">
                <a:spcBef>
                  <a:spcPct val="0"/>
                </a:spcBef>
                <a:spcAft>
                  <a:spcPct val="0"/>
                </a:spcAft>
                <a:defRPr sz="4000">
                  <a:solidFill>
                    <a:schemeClr val="tx1"/>
                  </a:solidFill>
                  <a:latin typeface="Arial" charset="0"/>
                  <a:ea typeface="宋体" charset="-122"/>
                </a:defRPr>
              </a:lvl6pPr>
              <a:lvl7pPr marL="2971800" indent="-228600" eaLnBrk="0" fontAlgn="base" hangingPunct="0">
                <a:spcBef>
                  <a:spcPct val="0"/>
                </a:spcBef>
                <a:spcAft>
                  <a:spcPct val="0"/>
                </a:spcAft>
                <a:defRPr sz="4000">
                  <a:solidFill>
                    <a:schemeClr val="tx1"/>
                  </a:solidFill>
                  <a:latin typeface="Arial" charset="0"/>
                  <a:ea typeface="宋体" charset="-122"/>
                </a:defRPr>
              </a:lvl7pPr>
              <a:lvl8pPr marL="3429000" indent="-228600" eaLnBrk="0" fontAlgn="base" hangingPunct="0">
                <a:spcBef>
                  <a:spcPct val="0"/>
                </a:spcBef>
                <a:spcAft>
                  <a:spcPct val="0"/>
                </a:spcAft>
                <a:defRPr sz="4000">
                  <a:solidFill>
                    <a:schemeClr val="tx1"/>
                  </a:solidFill>
                  <a:latin typeface="Arial" charset="0"/>
                  <a:ea typeface="宋体" charset="-122"/>
                </a:defRPr>
              </a:lvl8pPr>
              <a:lvl9pPr marL="3886200" indent="-228600" eaLnBrk="0" fontAlgn="base" hangingPunct="0">
                <a:spcBef>
                  <a:spcPct val="0"/>
                </a:spcBef>
                <a:spcAft>
                  <a:spcPct val="0"/>
                </a:spcAft>
                <a:defRPr sz="4000">
                  <a:solidFill>
                    <a:schemeClr val="tx1"/>
                  </a:solidFill>
                  <a:latin typeface="Arial" charset="0"/>
                  <a:ea typeface="宋体" charset="-122"/>
                </a:defRPr>
              </a:lvl9pPr>
            </a:lstStyle>
            <a:p>
              <a:r>
                <a:rPr lang="en-US" altLang="zh-CN" sz="1500" b="1" dirty="0">
                  <a:latin typeface="黑体" panose="02010609060101010101" pitchFamily="49" charset="-122"/>
                </a:rPr>
                <a:t>《</a:t>
              </a:r>
              <a:r>
                <a:rPr lang="zh-CN" altLang="en-US" sz="1500" b="1" dirty="0">
                  <a:latin typeface="黑体" panose="02010609060101010101" pitchFamily="49" charset="-122"/>
                </a:rPr>
                <a:t>人工智能导论</a:t>
              </a:r>
              <a:r>
                <a:rPr lang="en-US" altLang="zh-CN" sz="1500" b="1" dirty="0">
                  <a:latin typeface="黑体" panose="02010609060101010101" pitchFamily="49" charset="-122"/>
                </a:rPr>
                <a:t>》</a:t>
              </a:r>
              <a:endParaRPr lang="zh-CN" altLang="en-US" sz="1500" b="1" dirty="0">
                <a:latin typeface="黑体" panose="02010609060101010101" pitchFamily="49" charset="-122"/>
              </a:endParaRPr>
            </a:p>
          </p:txBody>
        </p:sp>
        <p:sp>
          <p:nvSpPr>
            <p:cNvPr id="21" name="矩形 20">
              <a:extLst>
                <a:ext uri="{FF2B5EF4-FFF2-40B4-BE49-F238E27FC236}">
                  <a16:creationId xmlns:a16="http://schemas.microsoft.com/office/drawing/2014/main" id="{50F371D0-299B-964D-A9BB-3E5529326773}"/>
                </a:ext>
              </a:extLst>
            </p:cNvPr>
            <p:cNvSpPr>
              <a:spLocks noChangeArrowheads="1"/>
            </p:cNvSpPr>
            <p:nvPr/>
          </p:nvSpPr>
          <p:spPr bwMode="auto">
            <a:xfrm>
              <a:off x="7705362" y="4952754"/>
              <a:ext cx="984583" cy="751687"/>
            </a:xfrm>
            <a:prstGeom prst="rect">
              <a:avLst/>
            </a:prstGeom>
            <a:solidFill>
              <a:srgbClr val="0070C0">
                <a:alpha val="81175"/>
              </a:srgbClr>
            </a:solidFill>
            <a:ln>
              <a:noFill/>
            </a:ln>
            <a:effectLst>
              <a:outerShdw blurRad="40000" dist="20000" dir="5400000"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defRPr/>
              </a:pPr>
              <a:r>
                <a:rPr lang="zh-CN" altLang="en-US" sz="1400" b="1" kern="0" dirty="0">
                  <a:solidFill>
                    <a:srgbClr val="FFFFFF"/>
                  </a:solidFill>
                  <a:effectLst>
                    <a:outerShdw blurRad="50800" dist="38100" dir="2700000" algn="tl" rotWithShape="0">
                      <a:prstClr val="black">
                        <a:alpha val="40000"/>
                      </a:prstClr>
                    </a:outerShdw>
                  </a:effectLst>
                  <a:latin typeface="黑体" panose="02010609060101010101" pitchFamily="49" charset="-122"/>
                  <a:ea typeface="黑体" panose="02010609060101010101" pitchFamily="49" charset="-122"/>
                  <a:cs typeface="Times New Roman" panose="02020603050405020304" pitchFamily="18" charset="0"/>
                </a:rPr>
                <a:t>中国科协</a:t>
              </a:r>
              <a:r>
                <a:rPr lang="zh-CN" altLang="en-US" sz="1400" b="1" kern="0" dirty="0">
                  <a:solidFill>
                    <a:srgbClr val="FF0000"/>
                  </a:solidFill>
                  <a:effectLst>
                    <a:outerShdw blurRad="50800" dist="38100" dir="2700000" algn="tl" rotWithShape="0">
                      <a:prstClr val="black">
                        <a:alpha val="40000"/>
                      </a:prstClr>
                    </a:outerShdw>
                  </a:effectLst>
                  <a:latin typeface="黑体" panose="02010609060101010101" pitchFamily="49" charset="-122"/>
                  <a:ea typeface="黑体" panose="02010609060101010101" pitchFamily="49" charset="-122"/>
                  <a:cs typeface="Times New Roman" panose="02020603050405020304" pitchFamily="18" charset="0"/>
                </a:rPr>
                <a:t>新一代信息技术</a:t>
              </a:r>
              <a:r>
                <a:rPr lang="zh-CN" altLang="en-US" sz="1400" b="1" kern="0" dirty="0">
                  <a:solidFill>
                    <a:srgbClr val="FFFFFF"/>
                  </a:solidFill>
                  <a:effectLst>
                    <a:outerShdw blurRad="50800" dist="38100" dir="2700000" algn="tl" rotWithShape="0">
                      <a:prstClr val="black">
                        <a:alpha val="40000"/>
                      </a:prstClr>
                    </a:outerShdw>
                  </a:effectLst>
                  <a:latin typeface="黑体" panose="02010609060101010101" pitchFamily="49" charset="-122"/>
                  <a:ea typeface="黑体" panose="02010609060101010101" pitchFamily="49" charset="-122"/>
                  <a:cs typeface="Times New Roman" panose="02020603050405020304" pitchFamily="18" charset="0"/>
                </a:rPr>
                <a:t>系列丛书</a:t>
              </a:r>
            </a:p>
          </p:txBody>
        </p:sp>
        <p:sp>
          <p:nvSpPr>
            <p:cNvPr id="22" name="矩形 21">
              <a:extLst>
                <a:ext uri="{FF2B5EF4-FFF2-40B4-BE49-F238E27FC236}">
                  <a16:creationId xmlns:a16="http://schemas.microsoft.com/office/drawing/2014/main" id="{57C606F4-7E3C-D04A-81FC-F5CC852E9EC9}"/>
                </a:ext>
              </a:extLst>
            </p:cNvPr>
            <p:cNvSpPr/>
            <p:nvPr/>
          </p:nvSpPr>
          <p:spPr bwMode="auto">
            <a:xfrm>
              <a:off x="6482753" y="1589985"/>
              <a:ext cx="2765659" cy="4326394"/>
            </a:xfrm>
            <a:prstGeom prst="rect">
              <a:avLst/>
            </a:prstGeom>
            <a:noFill/>
            <a:ln w="28575" cmpd="sng">
              <a:solidFill>
                <a:srgbClr val="3D4B5A">
                  <a:alpha val="63922"/>
                </a:srgbClr>
              </a:solidFill>
              <a:prstDash val="dash"/>
              <a:round/>
              <a:headEnd/>
              <a:tailEnd/>
            </a:ln>
            <a:effectLst/>
          </p:spPr>
          <p:txBody>
            <a:bodyPr anchor="ctr"/>
            <a:lstStyle/>
            <a:p>
              <a:pPr algn="ctr" defTabSz="685800">
                <a:defRPr/>
              </a:pPr>
              <a:endParaRPr lang="zh-CN" altLang="en-US" sz="1050" b="1" kern="0" dirty="0">
                <a:solidFill>
                  <a:srgbClr val="000000"/>
                </a:solidFill>
                <a:latin typeface="黑体" panose="02010609060101010101" pitchFamily="49" charset="-122"/>
                <a:ea typeface="黑体" panose="02010609060101010101" pitchFamily="49" charset="-122"/>
              </a:endParaRPr>
            </a:p>
          </p:txBody>
        </p:sp>
        <p:sp>
          <p:nvSpPr>
            <p:cNvPr id="23" name="矩形 22">
              <a:extLst>
                <a:ext uri="{FF2B5EF4-FFF2-40B4-BE49-F238E27FC236}">
                  <a16:creationId xmlns:a16="http://schemas.microsoft.com/office/drawing/2014/main" id="{AD0CE317-3DF4-9345-9A6B-D3B67ABD58BB}"/>
                </a:ext>
              </a:extLst>
            </p:cNvPr>
            <p:cNvSpPr/>
            <p:nvPr/>
          </p:nvSpPr>
          <p:spPr>
            <a:xfrm>
              <a:off x="6690360" y="1585222"/>
              <a:ext cx="2564668" cy="351435"/>
            </a:xfrm>
            <a:prstGeom prst="rect">
              <a:avLst/>
            </a:prstGeom>
          </p:spPr>
          <p:txBody>
            <a:bodyPr wrap="none">
              <a:spAutoFit/>
            </a:bodyPr>
            <a:lstStyle/>
            <a:p>
              <a:pPr>
                <a:defRPr/>
              </a:pPr>
              <a:r>
                <a:rPr lang="zh-CN" altLang="en-US" sz="1575" b="1" kern="0" dirty="0">
                  <a:solidFill>
                    <a:srgbClr val="0070C0"/>
                  </a:solidFill>
                  <a:latin typeface="黑体" panose="02010609060101010101" pitchFamily="49" charset="-122"/>
                </a:rPr>
                <a:t>知名教材与专著影响广泛</a:t>
              </a:r>
              <a:endParaRPr lang="zh-CN" altLang="en-US" sz="1575" b="1" dirty="0">
                <a:solidFill>
                  <a:srgbClr val="0070C0"/>
                </a:solidFill>
                <a:latin typeface="黑体" panose="02010609060101010101" pitchFamily="49" charset="-122"/>
              </a:endParaRPr>
            </a:p>
          </p:txBody>
        </p:sp>
      </p:grpSp>
      <p:grpSp>
        <p:nvGrpSpPr>
          <p:cNvPr id="24" name="组合 23">
            <a:extLst>
              <a:ext uri="{FF2B5EF4-FFF2-40B4-BE49-F238E27FC236}">
                <a16:creationId xmlns:a16="http://schemas.microsoft.com/office/drawing/2014/main" id="{1DF00657-EABC-0849-AD6C-36D4A908ADEE}"/>
              </a:ext>
            </a:extLst>
          </p:cNvPr>
          <p:cNvGrpSpPr/>
          <p:nvPr/>
        </p:nvGrpSpPr>
        <p:grpSpPr>
          <a:xfrm>
            <a:off x="6531081" y="5040259"/>
            <a:ext cx="2598271" cy="1683571"/>
            <a:chOff x="3830650" y="5048619"/>
            <a:chExt cx="2598271" cy="1683571"/>
          </a:xfrm>
        </p:grpSpPr>
        <p:pic>
          <p:nvPicPr>
            <p:cNvPr id="26" name="图片 19">
              <a:extLst>
                <a:ext uri="{FF2B5EF4-FFF2-40B4-BE49-F238E27FC236}">
                  <a16:creationId xmlns:a16="http://schemas.microsoft.com/office/drawing/2014/main" id="{8F5243AE-CEE1-E845-A832-54872B77F5E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4453" b="4256"/>
            <a:stretch>
              <a:fillRect/>
            </a:stretch>
          </p:blipFill>
          <p:spPr bwMode="auto">
            <a:xfrm>
              <a:off x="5153674" y="5954383"/>
              <a:ext cx="1243490" cy="77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6">
              <a:extLst>
                <a:ext uri="{FF2B5EF4-FFF2-40B4-BE49-F238E27FC236}">
                  <a16:creationId xmlns:a16="http://schemas.microsoft.com/office/drawing/2014/main" id="{77E8185B-E337-4E45-8F3A-9E24F58D69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47386" y="5048619"/>
              <a:ext cx="1281535" cy="886875"/>
            </a:xfrm>
            <a:prstGeom prst="rect">
              <a:avLst/>
            </a:prstGeom>
            <a:effectLst>
              <a:softEdge rad="12700"/>
            </a:effectLst>
          </p:spPr>
        </p:pic>
        <p:pic>
          <p:nvPicPr>
            <p:cNvPr id="28" name="图片 27">
              <a:extLst>
                <a:ext uri="{FF2B5EF4-FFF2-40B4-BE49-F238E27FC236}">
                  <a16:creationId xmlns:a16="http://schemas.microsoft.com/office/drawing/2014/main" id="{564B1C7F-412A-5741-82A4-EC836A3AA7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4148" y="5954535"/>
              <a:ext cx="1243490" cy="766799"/>
            </a:xfrm>
            <a:prstGeom prst="rect">
              <a:avLst/>
            </a:prstGeom>
            <a:effectLst>
              <a:softEdge rad="12700"/>
            </a:effectLst>
          </p:spPr>
        </p:pic>
        <p:pic>
          <p:nvPicPr>
            <p:cNvPr id="29" name="图片 28">
              <a:extLst>
                <a:ext uri="{FF2B5EF4-FFF2-40B4-BE49-F238E27FC236}">
                  <a16:creationId xmlns:a16="http://schemas.microsoft.com/office/drawing/2014/main" id="{54E94AF0-0242-3B47-9203-EB2630545927}"/>
                </a:ext>
              </a:extLst>
            </p:cNvPr>
            <p:cNvPicPr>
              <a:picLocks noChangeAspect="1"/>
            </p:cNvPicPr>
            <p:nvPr/>
          </p:nvPicPr>
          <p:blipFill>
            <a:blip r:embed="rId12"/>
            <a:stretch>
              <a:fillRect/>
            </a:stretch>
          </p:blipFill>
          <p:spPr>
            <a:xfrm>
              <a:off x="3830650" y="5072393"/>
              <a:ext cx="1281536" cy="869605"/>
            </a:xfrm>
            <a:prstGeom prst="rect">
              <a:avLst/>
            </a:prstGeom>
          </p:spPr>
        </p:pic>
      </p:grpSp>
      <p:pic>
        <p:nvPicPr>
          <p:cNvPr id="30" name="图片 29">
            <a:extLst>
              <a:ext uri="{FF2B5EF4-FFF2-40B4-BE49-F238E27FC236}">
                <a16:creationId xmlns:a16="http://schemas.microsoft.com/office/drawing/2014/main" id="{3446F55C-9446-A840-B4D9-A1E33B4C267A}"/>
              </a:ext>
            </a:extLst>
          </p:cNvPr>
          <p:cNvPicPr>
            <a:picLocks noChangeAspect="1"/>
          </p:cNvPicPr>
          <p:nvPr/>
        </p:nvPicPr>
        <p:blipFill rotWithShape="1">
          <a:blip r:embed="rId13"/>
          <a:srcRect l="3100" t="3546" r="2886" b="3527"/>
          <a:stretch/>
        </p:blipFill>
        <p:spPr>
          <a:xfrm rot="16200000">
            <a:off x="3383010" y="5257416"/>
            <a:ext cx="1872148" cy="1309220"/>
          </a:xfrm>
          <a:prstGeom prst="rect">
            <a:avLst/>
          </a:prstGeom>
        </p:spPr>
      </p:pic>
      <p:pic>
        <p:nvPicPr>
          <p:cNvPr id="31" name="图片 30">
            <a:extLst>
              <a:ext uri="{FF2B5EF4-FFF2-40B4-BE49-F238E27FC236}">
                <a16:creationId xmlns:a16="http://schemas.microsoft.com/office/drawing/2014/main" id="{811BE57F-16F6-3A47-946A-2DAC3C37DF49}"/>
              </a:ext>
            </a:extLst>
          </p:cNvPr>
          <p:cNvPicPr>
            <a:picLocks noChangeAspect="1"/>
          </p:cNvPicPr>
          <p:nvPr/>
        </p:nvPicPr>
        <p:blipFill>
          <a:blip r:embed="rId14"/>
          <a:stretch>
            <a:fillRect/>
          </a:stretch>
        </p:blipFill>
        <p:spPr>
          <a:xfrm>
            <a:off x="9250774" y="5690334"/>
            <a:ext cx="1224005" cy="865984"/>
          </a:xfrm>
          <a:prstGeom prst="rect">
            <a:avLst/>
          </a:prstGeom>
        </p:spPr>
      </p:pic>
    </p:spTree>
    <p:custDataLst>
      <p:tags r:id="rId1"/>
    </p:custDataLst>
    <p:extLst>
      <p:ext uri="{BB962C8B-B14F-4D97-AF65-F5344CB8AC3E}">
        <p14:creationId xmlns:p14="http://schemas.microsoft.com/office/powerpoint/2010/main" val="3592604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87D23EB-B31C-45FF-9691-0CA4D8069631}"/>
              </a:ext>
            </a:extLst>
          </p:cNvPr>
          <p:cNvSpPr>
            <a:spLocks noGrp="1"/>
          </p:cNvSpPr>
          <p:nvPr>
            <p:ph type="title"/>
          </p:nvPr>
        </p:nvSpPr>
        <p:spPr/>
        <p:txBody>
          <a:bodyPr/>
          <a:lstStyle/>
          <a:p>
            <a:r>
              <a:rPr lang="zh-CN" altLang="en-US" dirty="0"/>
              <a:t>目录</a:t>
            </a:r>
          </a:p>
        </p:txBody>
      </p:sp>
      <p:graphicFrame>
        <p:nvGraphicFramePr>
          <p:cNvPr id="5" name="内容占位符 3">
            <a:extLst>
              <a:ext uri="{FF2B5EF4-FFF2-40B4-BE49-F238E27FC236}">
                <a16:creationId xmlns:a16="http://schemas.microsoft.com/office/drawing/2014/main" id="{C48427F7-E1B6-44F6-A97E-BFB26BA8EF74}"/>
              </a:ext>
            </a:extLst>
          </p:cNvPr>
          <p:cNvGraphicFramePr>
            <a:graphicFrameLocks noGrp="1"/>
          </p:cNvGraphicFramePr>
          <p:nvPr>
            <p:ph idx="1"/>
            <p:extLst>
              <p:ext uri="{D42A27DB-BD31-4B8C-83A1-F6EECF244321}">
                <p14:modId xmlns:p14="http://schemas.microsoft.com/office/powerpoint/2010/main" val="2319806570"/>
              </p:ext>
            </p:extLst>
          </p:nvPr>
        </p:nvGraphicFramePr>
        <p:xfrm>
          <a:off x="1588888" y="1312144"/>
          <a:ext cx="6627156" cy="4733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图片 5">
            <a:extLst>
              <a:ext uri="{FF2B5EF4-FFF2-40B4-BE49-F238E27FC236}">
                <a16:creationId xmlns:a16="http://schemas.microsoft.com/office/drawing/2014/main" id="{0CD24BCB-D5DA-44D9-B0E6-DEC24FDD09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964225" y="1637109"/>
            <a:ext cx="2958878" cy="4408094"/>
          </a:xfrm>
          <a:prstGeom prst="ellipse">
            <a:avLst/>
          </a:prstGeom>
          <a:ln>
            <a:noFill/>
          </a:ln>
          <a:effectLst>
            <a:softEdge rad="635000"/>
          </a:effectLst>
        </p:spPr>
      </p:pic>
      <p:sp>
        <p:nvSpPr>
          <p:cNvPr id="10" name="五边形 17">
            <a:extLst>
              <a:ext uri="{FF2B5EF4-FFF2-40B4-BE49-F238E27FC236}">
                <a16:creationId xmlns:a16="http://schemas.microsoft.com/office/drawing/2014/main" id="{8CF04979-6C63-405E-B7B8-06A0F4A8A25B}"/>
              </a:ext>
            </a:extLst>
          </p:cNvPr>
          <p:cNvSpPr/>
          <p:nvPr/>
        </p:nvSpPr>
        <p:spPr bwMode="auto">
          <a:xfrm>
            <a:off x="1031312" y="1723632"/>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18" name="五边形 17">
            <a:extLst>
              <a:ext uri="{FF2B5EF4-FFF2-40B4-BE49-F238E27FC236}">
                <a16:creationId xmlns:a16="http://schemas.microsoft.com/office/drawing/2014/main" id="{34FF73AA-FBF0-45E1-8837-1FF612DF9EBE}"/>
              </a:ext>
            </a:extLst>
          </p:cNvPr>
          <p:cNvSpPr/>
          <p:nvPr/>
        </p:nvSpPr>
        <p:spPr bwMode="auto">
          <a:xfrm>
            <a:off x="1018267" y="2490500"/>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19" name="五边形 17">
            <a:extLst>
              <a:ext uri="{FF2B5EF4-FFF2-40B4-BE49-F238E27FC236}">
                <a16:creationId xmlns:a16="http://schemas.microsoft.com/office/drawing/2014/main" id="{DB961899-8884-4E2C-BBAF-886665A8A29F}"/>
              </a:ext>
            </a:extLst>
          </p:cNvPr>
          <p:cNvSpPr/>
          <p:nvPr/>
        </p:nvSpPr>
        <p:spPr bwMode="auto">
          <a:xfrm>
            <a:off x="1018266" y="3324884"/>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20" name="五边形 17">
            <a:extLst>
              <a:ext uri="{FF2B5EF4-FFF2-40B4-BE49-F238E27FC236}">
                <a16:creationId xmlns:a16="http://schemas.microsoft.com/office/drawing/2014/main" id="{7B3009D7-E547-4539-934C-2B1DBE53C91A}"/>
              </a:ext>
            </a:extLst>
          </p:cNvPr>
          <p:cNvSpPr/>
          <p:nvPr/>
        </p:nvSpPr>
        <p:spPr bwMode="auto">
          <a:xfrm>
            <a:off x="1018266" y="4086570"/>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21" name="五边形 17">
            <a:extLst>
              <a:ext uri="{FF2B5EF4-FFF2-40B4-BE49-F238E27FC236}">
                <a16:creationId xmlns:a16="http://schemas.microsoft.com/office/drawing/2014/main" id="{F1D6D3E4-2FC2-4CB0-8120-0FADC83F7B9C}"/>
              </a:ext>
            </a:extLst>
          </p:cNvPr>
          <p:cNvSpPr/>
          <p:nvPr/>
        </p:nvSpPr>
        <p:spPr bwMode="auto">
          <a:xfrm>
            <a:off x="1018265" y="4976844"/>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22" name="五边形 17">
            <a:extLst>
              <a:ext uri="{FF2B5EF4-FFF2-40B4-BE49-F238E27FC236}">
                <a16:creationId xmlns:a16="http://schemas.microsoft.com/office/drawing/2014/main" id="{53105288-5C0D-4EA3-AEA0-474BFF28279E}"/>
              </a:ext>
            </a:extLst>
          </p:cNvPr>
          <p:cNvSpPr/>
          <p:nvPr/>
        </p:nvSpPr>
        <p:spPr bwMode="auto">
          <a:xfrm>
            <a:off x="1018264" y="5714719"/>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12969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87D23EB-B31C-45FF-9691-0CA4D8069631}"/>
              </a:ext>
            </a:extLst>
          </p:cNvPr>
          <p:cNvSpPr>
            <a:spLocks noGrp="1"/>
          </p:cNvSpPr>
          <p:nvPr>
            <p:ph type="title"/>
          </p:nvPr>
        </p:nvSpPr>
        <p:spPr/>
        <p:txBody>
          <a:bodyPr/>
          <a:lstStyle/>
          <a:p>
            <a:r>
              <a:rPr lang="zh-CN" altLang="en-US" dirty="0"/>
              <a:t>目录</a:t>
            </a:r>
          </a:p>
        </p:txBody>
      </p:sp>
      <p:graphicFrame>
        <p:nvGraphicFramePr>
          <p:cNvPr id="5" name="内容占位符 3">
            <a:extLst>
              <a:ext uri="{FF2B5EF4-FFF2-40B4-BE49-F238E27FC236}">
                <a16:creationId xmlns:a16="http://schemas.microsoft.com/office/drawing/2014/main" id="{C48427F7-E1B6-44F6-A97E-BFB26BA8EF74}"/>
              </a:ext>
            </a:extLst>
          </p:cNvPr>
          <p:cNvGraphicFramePr>
            <a:graphicFrameLocks noGrp="1"/>
          </p:cNvGraphicFramePr>
          <p:nvPr>
            <p:ph idx="1"/>
            <p:extLst>
              <p:ext uri="{D42A27DB-BD31-4B8C-83A1-F6EECF244321}">
                <p14:modId xmlns:p14="http://schemas.microsoft.com/office/powerpoint/2010/main" val="3264221955"/>
              </p:ext>
            </p:extLst>
          </p:nvPr>
        </p:nvGraphicFramePr>
        <p:xfrm>
          <a:off x="1588888" y="1312144"/>
          <a:ext cx="6627156" cy="4733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图片 5">
            <a:extLst>
              <a:ext uri="{FF2B5EF4-FFF2-40B4-BE49-F238E27FC236}">
                <a16:creationId xmlns:a16="http://schemas.microsoft.com/office/drawing/2014/main" id="{0CD24BCB-D5DA-44D9-B0E6-DEC24FDD09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964225" y="1637109"/>
            <a:ext cx="2958878" cy="4408094"/>
          </a:xfrm>
          <a:prstGeom prst="ellipse">
            <a:avLst/>
          </a:prstGeom>
          <a:ln>
            <a:noFill/>
          </a:ln>
          <a:effectLst>
            <a:softEdge rad="635000"/>
          </a:effectLst>
        </p:spPr>
      </p:pic>
      <p:sp>
        <p:nvSpPr>
          <p:cNvPr id="11" name="五边形 17">
            <a:extLst>
              <a:ext uri="{FF2B5EF4-FFF2-40B4-BE49-F238E27FC236}">
                <a16:creationId xmlns:a16="http://schemas.microsoft.com/office/drawing/2014/main" id="{BBA451E8-5139-2B42-9237-710B40B0153A}"/>
              </a:ext>
            </a:extLst>
          </p:cNvPr>
          <p:cNvSpPr/>
          <p:nvPr/>
        </p:nvSpPr>
        <p:spPr bwMode="auto">
          <a:xfrm>
            <a:off x="1031312" y="1723632"/>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12" name="五边形 11">
            <a:extLst>
              <a:ext uri="{FF2B5EF4-FFF2-40B4-BE49-F238E27FC236}">
                <a16:creationId xmlns:a16="http://schemas.microsoft.com/office/drawing/2014/main" id="{3A9EBC5C-339F-C442-94C8-41DB74B3CC73}"/>
              </a:ext>
            </a:extLst>
          </p:cNvPr>
          <p:cNvSpPr/>
          <p:nvPr/>
        </p:nvSpPr>
        <p:spPr bwMode="auto">
          <a:xfrm>
            <a:off x="1018267" y="2490500"/>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13" name="五边形 17">
            <a:extLst>
              <a:ext uri="{FF2B5EF4-FFF2-40B4-BE49-F238E27FC236}">
                <a16:creationId xmlns:a16="http://schemas.microsoft.com/office/drawing/2014/main" id="{B7CFA3F8-9669-EC41-BDA8-D3D24DC04732}"/>
              </a:ext>
            </a:extLst>
          </p:cNvPr>
          <p:cNvSpPr/>
          <p:nvPr/>
        </p:nvSpPr>
        <p:spPr bwMode="auto">
          <a:xfrm>
            <a:off x="1018266" y="3324884"/>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14" name="五边形 17">
            <a:extLst>
              <a:ext uri="{FF2B5EF4-FFF2-40B4-BE49-F238E27FC236}">
                <a16:creationId xmlns:a16="http://schemas.microsoft.com/office/drawing/2014/main" id="{F55A2ABF-7AFD-DA45-BB1D-E41B69CC1F38}"/>
              </a:ext>
            </a:extLst>
          </p:cNvPr>
          <p:cNvSpPr/>
          <p:nvPr/>
        </p:nvSpPr>
        <p:spPr bwMode="auto">
          <a:xfrm>
            <a:off x="1018266" y="4086570"/>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15" name="五边形 17">
            <a:extLst>
              <a:ext uri="{FF2B5EF4-FFF2-40B4-BE49-F238E27FC236}">
                <a16:creationId xmlns:a16="http://schemas.microsoft.com/office/drawing/2014/main" id="{455BCE21-697A-5F49-8CFD-F57C51254FC4}"/>
              </a:ext>
            </a:extLst>
          </p:cNvPr>
          <p:cNvSpPr/>
          <p:nvPr/>
        </p:nvSpPr>
        <p:spPr bwMode="auto">
          <a:xfrm>
            <a:off x="1018265" y="4976844"/>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16" name="五边形 17">
            <a:extLst>
              <a:ext uri="{FF2B5EF4-FFF2-40B4-BE49-F238E27FC236}">
                <a16:creationId xmlns:a16="http://schemas.microsoft.com/office/drawing/2014/main" id="{9EC5207B-EDA0-9547-A416-BC26AA26CF17}"/>
              </a:ext>
            </a:extLst>
          </p:cNvPr>
          <p:cNvSpPr/>
          <p:nvPr/>
        </p:nvSpPr>
        <p:spPr bwMode="auto">
          <a:xfrm>
            <a:off x="1018264" y="5714719"/>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11394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57695-DC3B-4D77-A5F6-02D7C53C383D}"/>
              </a:ext>
            </a:extLst>
          </p:cNvPr>
          <p:cNvSpPr>
            <a:spLocks noGrp="1"/>
          </p:cNvSpPr>
          <p:nvPr>
            <p:ph type="title"/>
          </p:nvPr>
        </p:nvSpPr>
        <p:spPr/>
        <p:txBody>
          <a:bodyPr/>
          <a:lstStyle/>
          <a:p>
            <a:r>
              <a:rPr lang="zh-CN" altLang="en-US" dirty="0"/>
              <a:t>团队成员及研究方向</a:t>
            </a:r>
          </a:p>
        </p:txBody>
      </p:sp>
      <p:sp>
        <p:nvSpPr>
          <p:cNvPr id="4" name="文本框 2">
            <a:extLst>
              <a:ext uri="{FF2B5EF4-FFF2-40B4-BE49-F238E27FC236}">
                <a16:creationId xmlns:a16="http://schemas.microsoft.com/office/drawing/2014/main" id="{DBCBBDEB-8EE6-524E-AC52-D618C842F98A}"/>
              </a:ext>
            </a:extLst>
          </p:cNvPr>
          <p:cNvSpPr txBox="1">
            <a:spLocks noChangeArrowheads="1"/>
          </p:cNvSpPr>
          <p:nvPr/>
        </p:nvSpPr>
        <p:spPr bwMode="auto">
          <a:xfrm>
            <a:off x="2484438" y="1003085"/>
            <a:ext cx="665956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latin typeface="黑体" panose="02010609060101010101" pitchFamily="49" charset="-122"/>
                <a:ea typeface="黑体" panose="02010609060101010101" pitchFamily="49" charset="-122"/>
              </a:rPr>
              <a:t>于剑</a:t>
            </a:r>
            <a:r>
              <a:rPr lang="zh-CN" altLang="en-US" sz="2000" dirty="0">
                <a:latin typeface="黑体" panose="02010609060101010101" pitchFamily="49" charset="-122"/>
                <a:ea typeface="黑体" panose="02010609060101010101" pitchFamily="49" charset="-122"/>
              </a:rPr>
              <a:t>博士，教授，博士生导师，北京大学博士</a:t>
            </a:r>
            <a:endParaRPr lang="en-US" altLang="zh-CN" sz="1800" b="1" dirty="0">
              <a:solidFill>
                <a:srgbClr val="C00000"/>
              </a:solidFill>
              <a:latin typeface="黑体" panose="02010609060101010101" pitchFamily="49" charset="-122"/>
              <a:ea typeface="黑体" panose="02010609060101010101" pitchFamily="49" charset="-122"/>
            </a:endParaRPr>
          </a:p>
          <a:p>
            <a:pPr indent="-342900">
              <a:spcAft>
                <a:spcPts val="0"/>
              </a:spcAft>
              <a:defRPr/>
            </a:pPr>
            <a:r>
              <a:rPr lang="zh-CN" altLang="zh-CN" sz="1800" dirty="0">
                <a:latin typeface="黑体" panose="02010609060101010101" pitchFamily="49" charset="-122"/>
                <a:ea typeface="黑体" panose="02010609060101010101" pitchFamily="49" charset="-122"/>
              </a:rPr>
              <a:t>交通数据分析与挖掘</a:t>
            </a:r>
            <a:r>
              <a:rPr lang="zh-CN" altLang="zh-CN" sz="1800" b="1" dirty="0">
                <a:solidFill>
                  <a:srgbClr val="C00000"/>
                </a:solidFill>
                <a:latin typeface="黑体" panose="02010609060101010101" pitchFamily="49" charset="-122"/>
                <a:ea typeface="黑体" panose="02010609060101010101" pitchFamily="49" charset="-122"/>
              </a:rPr>
              <a:t>北京市重点实验室</a:t>
            </a:r>
            <a:r>
              <a:rPr lang="zh-CN" altLang="en-US" sz="1800" b="1" dirty="0">
                <a:solidFill>
                  <a:srgbClr val="C00000"/>
                </a:solidFill>
                <a:latin typeface="黑体" panose="02010609060101010101" pitchFamily="49" charset="-122"/>
                <a:ea typeface="黑体" panose="02010609060101010101" pitchFamily="49" charset="-122"/>
              </a:rPr>
              <a:t> </a:t>
            </a:r>
            <a:r>
              <a:rPr lang="zh-CN" altLang="zh-CN" sz="1800" b="1" dirty="0">
                <a:solidFill>
                  <a:srgbClr val="C00000"/>
                </a:solidFill>
                <a:latin typeface="黑体" panose="02010609060101010101" pitchFamily="49" charset="-122"/>
                <a:ea typeface="黑体" panose="02010609060101010101" pitchFamily="49" charset="-122"/>
              </a:rPr>
              <a:t>主任</a:t>
            </a:r>
            <a:endParaRPr lang="en-US" altLang="zh-CN" sz="1800" b="1" dirty="0">
              <a:solidFill>
                <a:srgbClr val="C00000"/>
              </a:solidFill>
              <a:latin typeface="黑体" panose="02010609060101010101" pitchFamily="49" charset="-122"/>
              <a:ea typeface="黑体" panose="02010609060101010101" pitchFamily="49" charset="-122"/>
            </a:endParaRPr>
          </a:p>
          <a:p>
            <a:pPr indent="-342900">
              <a:defRPr/>
            </a:pPr>
            <a:r>
              <a:rPr lang="zh-CN" altLang="en-US" sz="1800" dirty="0">
                <a:latin typeface="黑体" panose="02010609060101010101" pitchFamily="49" charset="-122"/>
                <a:ea typeface="黑体" panose="02010609060101010101" pitchFamily="49" charset="-122"/>
              </a:rPr>
              <a:t>北京交通大学计算机科学与技术学科</a:t>
            </a:r>
            <a:r>
              <a:rPr lang="zh-CN" altLang="en-US" sz="1800" b="1" dirty="0">
                <a:solidFill>
                  <a:srgbClr val="C00000"/>
                </a:solidFill>
                <a:latin typeface="黑体" panose="02010609060101010101" pitchFamily="49" charset="-122"/>
                <a:ea typeface="黑体" panose="02010609060101010101" pitchFamily="49" charset="-122"/>
              </a:rPr>
              <a:t> 责任教授</a:t>
            </a:r>
            <a:endParaRPr lang="en-US" altLang="zh-CN" sz="1800" b="1" dirty="0">
              <a:solidFill>
                <a:srgbClr val="C00000"/>
              </a:solidFill>
              <a:latin typeface="黑体" panose="02010609060101010101" pitchFamily="49" charset="-122"/>
              <a:ea typeface="黑体" panose="02010609060101010101" pitchFamily="49" charset="-122"/>
            </a:endParaRPr>
          </a:p>
          <a:p>
            <a:pPr indent="-342900">
              <a:defRPr/>
            </a:pPr>
            <a:r>
              <a:rPr lang="zh-CN" altLang="en-US" sz="1800" dirty="0">
                <a:latin typeface="黑体" panose="02010609060101010101" pitchFamily="49" charset="-122"/>
                <a:ea typeface="黑体" panose="02010609060101010101" pitchFamily="49" charset="-122"/>
              </a:rPr>
              <a:t>北京交通大学</a:t>
            </a:r>
            <a:r>
              <a:rPr lang="zh-CN" altLang="en-US" sz="1800" b="1" dirty="0">
                <a:solidFill>
                  <a:srgbClr val="C00000"/>
                </a:solidFill>
                <a:latin typeface="黑体" panose="02010609060101010101" pitchFamily="49" charset="-122"/>
                <a:ea typeface="黑体" panose="02010609060101010101" pitchFamily="49" charset="-122"/>
              </a:rPr>
              <a:t>人工智能研究院 院长</a:t>
            </a:r>
            <a:endParaRPr lang="en-US" altLang="zh-CN" sz="1800" b="1" dirty="0">
              <a:solidFill>
                <a:srgbClr val="C00000"/>
              </a:solidFill>
              <a:latin typeface="黑体" panose="02010609060101010101" pitchFamily="49" charset="-122"/>
              <a:ea typeface="黑体" panose="02010609060101010101" pitchFamily="49" charset="-122"/>
            </a:endParaRPr>
          </a:p>
          <a:p>
            <a:pPr indent="-342900">
              <a:defRPr/>
            </a:pPr>
            <a:r>
              <a:rPr lang="zh-CN" altLang="en-US" sz="1800" dirty="0">
                <a:latin typeface="黑体" panose="02010609060101010101" pitchFamily="49" charset="-122"/>
                <a:ea typeface="黑体" panose="02010609060101010101" pitchFamily="49" charset="-122"/>
              </a:rPr>
              <a:t>中国计算机学会人工智能与模式识别专委会 荣誉主任</a:t>
            </a:r>
            <a:endParaRPr lang="en-US" altLang="zh-CN" sz="1800" dirty="0">
              <a:latin typeface="黑体" panose="02010609060101010101" pitchFamily="49" charset="-122"/>
              <a:ea typeface="黑体" panose="02010609060101010101" pitchFamily="49" charset="-122"/>
            </a:endParaRPr>
          </a:p>
          <a:p>
            <a:pPr indent="-342900">
              <a:defRPr/>
            </a:pPr>
            <a:r>
              <a:rPr lang="zh-CN" altLang="zh-CN" sz="1800" dirty="0">
                <a:latin typeface="黑体" panose="02010609060101010101" pitchFamily="49" charset="-122"/>
                <a:ea typeface="黑体" panose="02010609060101010101" pitchFamily="49" charset="-122"/>
              </a:rPr>
              <a:t>入选教育部新世纪优秀人才计划</a:t>
            </a:r>
            <a:endParaRPr lang="zh-CN" altLang="en-US" sz="1800" dirty="0">
              <a:latin typeface="黑体" panose="02010609060101010101" pitchFamily="49" charset="-122"/>
              <a:ea typeface="黑体" panose="02010609060101010101" pitchFamily="49" charset="-122"/>
            </a:endParaRPr>
          </a:p>
        </p:txBody>
      </p:sp>
      <p:sp>
        <p:nvSpPr>
          <p:cNvPr id="5" name="文本框 3">
            <a:extLst>
              <a:ext uri="{FF2B5EF4-FFF2-40B4-BE49-F238E27FC236}">
                <a16:creationId xmlns:a16="http://schemas.microsoft.com/office/drawing/2014/main" id="{EF3C8453-393F-914E-A317-2C2760A6522E}"/>
              </a:ext>
            </a:extLst>
          </p:cNvPr>
          <p:cNvSpPr txBox="1">
            <a:spLocks noChangeArrowheads="1"/>
          </p:cNvSpPr>
          <p:nvPr/>
        </p:nvSpPr>
        <p:spPr bwMode="auto">
          <a:xfrm>
            <a:off x="309562" y="3229038"/>
            <a:ext cx="217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研究方向：</a:t>
            </a:r>
            <a:r>
              <a:rPr lang="zh-CN" altLang="en-US" sz="1600" b="1" dirty="0"/>
              <a:t>      </a:t>
            </a:r>
            <a:endParaRPr lang="en-US" altLang="zh-CN" sz="1600" b="1" dirty="0"/>
          </a:p>
        </p:txBody>
      </p:sp>
      <p:sp>
        <p:nvSpPr>
          <p:cNvPr id="7" name="文本框 3">
            <a:extLst>
              <a:ext uri="{FF2B5EF4-FFF2-40B4-BE49-F238E27FC236}">
                <a16:creationId xmlns:a16="http://schemas.microsoft.com/office/drawing/2014/main" id="{DF639E5F-552D-FC4D-BF9C-620D0394D964}"/>
              </a:ext>
            </a:extLst>
          </p:cNvPr>
          <p:cNvSpPr txBox="1">
            <a:spLocks noChangeArrowheads="1"/>
          </p:cNvSpPr>
          <p:nvPr/>
        </p:nvSpPr>
        <p:spPr bwMode="auto">
          <a:xfrm>
            <a:off x="2051050" y="3639595"/>
            <a:ext cx="958723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1800" dirty="0">
                <a:latin typeface="黑体" panose="02010609060101010101" pitchFamily="49" charset="-122"/>
                <a:ea typeface="黑体" panose="02010609060101010101" pitchFamily="49" charset="-122"/>
              </a:rPr>
              <a:t>承担国家自然科学基金重点项目项目、国家科技部重大专项子课题</a:t>
            </a:r>
            <a:endParaRPr lang="en-US" altLang="zh-CN" sz="1800" dirty="0">
              <a:latin typeface="黑体" panose="02010609060101010101" pitchFamily="49" charset="-122"/>
              <a:ea typeface="黑体" panose="02010609060101010101" pitchFamily="49" charset="-122"/>
            </a:endParaRPr>
          </a:p>
          <a:p>
            <a:pPr>
              <a:buFont typeface="Arial" panose="020B0604020202020204" pitchFamily="34" charset="0"/>
              <a:buNone/>
            </a:pPr>
            <a:r>
              <a:rPr lang="en-US" altLang="zh-CN" sz="1800" dirty="0">
                <a:latin typeface="黑体" panose="02010609060101010101" pitchFamily="49" charset="-122"/>
                <a:ea typeface="黑体" panose="02010609060101010101" pitchFamily="49" charset="-122"/>
              </a:rPr>
              <a:t>CCF A</a:t>
            </a:r>
            <a:r>
              <a:rPr lang="zh-CN" altLang="en-US" sz="1800" dirty="0">
                <a:latin typeface="黑体" panose="02010609060101010101" pitchFamily="49" charset="-122"/>
                <a:ea typeface="黑体" panose="02010609060101010101" pitchFamily="49" charset="-122"/>
              </a:rPr>
              <a:t>类期刊</a:t>
            </a:r>
            <a:r>
              <a:rPr lang="en-US" altLang="zh-CN" sz="1800" dirty="0">
                <a:latin typeface="黑体" panose="02010609060101010101" pitchFamily="49" charset="-122"/>
                <a:ea typeface="黑体" panose="02010609060101010101" pitchFamily="49" charset="-122"/>
              </a:rPr>
              <a:t>/</a:t>
            </a:r>
            <a:r>
              <a:rPr lang="zh-CN" altLang="en-US" sz="1800" dirty="0">
                <a:latin typeface="黑体" panose="02010609060101010101" pitchFamily="49" charset="-122"/>
                <a:ea typeface="黑体" panose="02010609060101010101" pitchFamily="49" charset="-122"/>
              </a:rPr>
              <a:t>会议上发表百余篇高水平学术成果</a:t>
            </a:r>
            <a:endParaRPr lang="en-US" altLang="zh-CN" sz="1800" dirty="0">
              <a:latin typeface="黑体" panose="02010609060101010101" pitchFamily="49" charset="-122"/>
              <a:ea typeface="黑体" panose="02010609060101010101" pitchFamily="49" charset="-122"/>
            </a:endParaRPr>
          </a:p>
        </p:txBody>
      </p:sp>
      <p:sp>
        <p:nvSpPr>
          <p:cNvPr id="8" name="文本框 3">
            <a:extLst>
              <a:ext uri="{FF2B5EF4-FFF2-40B4-BE49-F238E27FC236}">
                <a16:creationId xmlns:a16="http://schemas.microsoft.com/office/drawing/2014/main" id="{31972ABC-6D0B-C54E-8E52-DDEA63E0F44F}"/>
              </a:ext>
            </a:extLst>
          </p:cNvPr>
          <p:cNvSpPr txBox="1">
            <a:spLocks noChangeArrowheads="1"/>
          </p:cNvSpPr>
          <p:nvPr/>
        </p:nvSpPr>
        <p:spPr bwMode="auto">
          <a:xfrm>
            <a:off x="2051050" y="3229038"/>
            <a:ext cx="9344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1800" b="1" dirty="0">
                <a:solidFill>
                  <a:srgbClr val="C00000"/>
                </a:solidFill>
                <a:latin typeface="黑体" panose="02010609060101010101" pitchFamily="49" charset="-122"/>
                <a:ea typeface="黑体" panose="02010609060101010101" pitchFamily="49" charset="-122"/>
              </a:rPr>
              <a:t>机器学习理论、自然语言处理</a:t>
            </a:r>
            <a:endParaRPr lang="en-US" altLang="zh-CN" sz="1800" b="1" dirty="0">
              <a:solidFill>
                <a:srgbClr val="C00000"/>
              </a:solidFill>
              <a:latin typeface="黑体" panose="02010609060101010101" pitchFamily="49" charset="-122"/>
              <a:ea typeface="黑体" panose="02010609060101010101" pitchFamily="49" charset="-122"/>
            </a:endParaRPr>
          </a:p>
        </p:txBody>
      </p:sp>
      <p:sp>
        <p:nvSpPr>
          <p:cNvPr id="9" name="文本框 3">
            <a:extLst>
              <a:ext uri="{FF2B5EF4-FFF2-40B4-BE49-F238E27FC236}">
                <a16:creationId xmlns:a16="http://schemas.microsoft.com/office/drawing/2014/main" id="{54DA16AC-E72E-3F4B-8B2F-3AB5740123F7}"/>
              </a:ext>
            </a:extLst>
          </p:cNvPr>
          <p:cNvSpPr txBox="1">
            <a:spLocks noChangeArrowheads="1"/>
          </p:cNvSpPr>
          <p:nvPr/>
        </p:nvSpPr>
        <p:spPr bwMode="auto">
          <a:xfrm>
            <a:off x="309562" y="3657841"/>
            <a:ext cx="217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科研情况：</a:t>
            </a:r>
            <a:r>
              <a:rPr lang="zh-CN" altLang="en-US" sz="1600" b="1" dirty="0"/>
              <a:t>     </a:t>
            </a:r>
          </a:p>
        </p:txBody>
      </p:sp>
      <p:sp>
        <p:nvSpPr>
          <p:cNvPr id="10" name="文本框 3">
            <a:extLst>
              <a:ext uri="{FF2B5EF4-FFF2-40B4-BE49-F238E27FC236}">
                <a16:creationId xmlns:a16="http://schemas.microsoft.com/office/drawing/2014/main" id="{5E6AD512-F84F-E742-ACEE-CDD44630508B}"/>
              </a:ext>
            </a:extLst>
          </p:cNvPr>
          <p:cNvSpPr txBox="1">
            <a:spLocks noChangeArrowheads="1"/>
          </p:cNvSpPr>
          <p:nvPr/>
        </p:nvSpPr>
        <p:spPr bwMode="auto">
          <a:xfrm>
            <a:off x="309563" y="4120716"/>
            <a:ext cx="1831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代表性成果：</a:t>
            </a:r>
            <a:r>
              <a:rPr lang="zh-CN" altLang="en-US" sz="1600" b="1" dirty="0"/>
              <a:t>       </a:t>
            </a:r>
            <a:endParaRPr lang="en-US" altLang="zh-CN" sz="1600" b="1" dirty="0"/>
          </a:p>
        </p:txBody>
      </p:sp>
      <p:sp>
        <p:nvSpPr>
          <p:cNvPr id="11" name="文本框 3">
            <a:extLst>
              <a:ext uri="{FF2B5EF4-FFF2-40B4-BE49-F238E27FC236}">
                <a16:creationId xmlns:a16="http://schemas.microsoft.com/office/drawing/2014/main" id="{2943582B-BE58-A14F-A3EF-890938DEB891}"/>
              </a:ext>
            </a:extLst>
          </p:cNvPr>
          <p:cNvSpPr txBox="1">
            <a:spLocks noChangeArrowheads="1"/>
          </p:cNvSpPr>
          <p:nvPr/>
        </p:nvSpPr>
        <p:spPr bwMode="auto">
          <a:xfrm>
            <a:off x="1292739" y="6221493"/>
            <a:ext cx="1920875"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sz="1600" dirty="0">
                <a:latin typeface="黑体" panose="02010609060101010101" pitchFamily="49" charset="-122"/>
                <a:ea typeface="黑体" panose="02010609060101010101" pitchFamily="49" charset="-122"/>
              </a:rPr>
              <a:t>聚类方向经典论文</a:t>
            </a:r>
            <a:endParaRPr lang="en-US" altLang="zh-CN" sz="1600" dirty="0">
              <a:latin typeface="黑体" panose="02010609060101010101" pitchFamily="49" charset="-122"/>
              <a:ea typeface="黑体" panose="02010609060101010101" pitchFamily="49" charset="-122"/>
            </a:endParaRPr>
          </a:p>
          <a:p>
            <a:pPr algn="ctr">
              <a:buFont typeface="Arial" panose="020B0604020202020204" pitchFamily="34" charset="0"/>
              <a:buNone/>
            </a:pPr>
            <a:r>
              <a:rPr lang="en-US" altLang="zh-CN" sz="1600" dirty="0">
                <a:latin typeface="黑体" panose="02010609060101010101" pitchFamily="49" charset="-122"/>
                <a:ea typeface="黑体" panose="02010609060101010101" pitchFamily="49" charset="-122"/>
              </a:rPr>
              <a:t>PARMI 2006</a:t>
            </a:r>
            <a:endParaRPr lang="zh-CN" altLang="en-US" sz="1600" dirty="0">
              <a:latin typeface="黑体" panose="02010609060101010101" pitchFamily="49" charset="-122"/>
              <a:ea typeface="黑体" panose="02010609060101010101" pitchFamily="49" charset="-122"/>
            </a:endParaRPr>
          </a:p>
        </p:txBody>
      </p:sp>
      <p:sp>
        <p:nvSpPr>
          <p:cNvPr id="12" name="文本框 3">
            <a:extLst>
              <a:ext uri="{FF2B5EF4-FFF2-40B4-BE49-F238E27FC236}">
                <a16:creationId xmlns:a16="http://schemas.microsoft.com/office/drawing/2014/main" id="{F784C548-5C3E-7240-9798-CD9A892995CA}"/>
              </a:ext>
            </a:extLst>
          </p:cNvPr>
          <p:cNvSpPr txBox="1">
            <a:spLocks noChangeArrowheads="1"/>
          </p:cNvSpPr>
          <p:nvPr/>
        </p:nvSpPr>
        <p:spPr bwMode="auto">
          <a:xfrm>
            <a:off x="6115521" y="6270738"/>
            <a:ext cx="52100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sz="1600" dirty="0">
                <a:latin typeface="黑体" panose="02010609060101010101" pitchFamily="49" charset="-122"/>
                <a:ea typeface="黑体" panose="02010609060101010101" pitchFamily="49" charset="-122"/>
              </a:rPr>
              <a:t>被评为</a:t>
            </a:r>
            <a:r>
              <a:rPr lang="en-US" altLang="zh-CN" sz="1600" dirty="0">
                <a:latin typeface="黑体" panose="02010609060101010101" pitchFamily="49" charset="-122"/>
                <a:ea typeface="黑体" panose="02010609060101010101" pitchFamily="49" charset="-122"/>
              </a:rPr>
              <a:t>CCF</a:t>
            </a:r>
            <a:r>
              <a:rPr lang="zh-CN" altLang="en-US" sz="1600" dirty="0">
                <a:latin typeface="黑体" panose="02010609060101010101" pitchFamily="49" charset="-122"/>
                <a:ea typeface="黑体" panose="02010609060101010101" pitchFamily="49" charset="-122"/>
              </a:rPr>
              <a:t>杰出会员，入选中国计算机学会会士</a:t>
            </a:r>
            <a:endParaRPr lang="en-US" altLang="zh-CN" sz="1600" dirty="0">
              <a:latin typeface="黑体" panose="02010609060101010101" pitchFamily="49" charset="-122"/>
              <a:ea typeface="黑体" panose="02010609060101010101" pitchFamily="49" charset="-122"/>
            </a:endParaRPr>
          </a:p>
        </p:txBody>
      </p:sp>
      <p:sp>
        <p:nvSpPr>
          <p:cNvPr id="14" name="文本框 3">
            <a:extLst>
              <a:ext uri="{FF2B5EF4-FFF2-40B4-BE49-F238E27FC236}">
                <a16:creationId xmlns:a16="http://schemas.microsoft.com/office/drawing/2014/main" id="{C67C1A5F-3A58-754C-99E8-F060D2D2BB9B}"/>
              </a:ext>
            </a:extLst>
          </p:cNvPr>
          <p:cNvSpPr txBox="1">
            <a:spLocks noChangeArrowheads="1"/>
          </p:cNvSpPr>
          <p:nvPr/>
        </p:nvSpPr>
        <p:spPr bwMode="auto">
          <a:xfrm>
            <a:off x="3880269" y="6223980"/>
            <a:ext cx="2081212"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sz="1600" dirty="0">
                <a:latin typeface="黑体" panose="02010609060101010101" pitchFamily="49" charset="-122"/>
                <a:ea typeface="黑体" panose="02010609060101010101" pitchFamily="49" charset="-122"/>
              </a:rPr>
              <a:t>机器学习</a:t>
            </a:r>
            <a:endParaRPr lang="en-US" altLang="zh-CN" sz="1600" dirty="0">
              <a:latin typeface="黑体" panose="02010609060101010101" pitchFamily="49" charset="-122"/>
              <a:ea typeface="黑体" panose="02010609060101010101" pitchFamily="49" charset="-122"/>
            </a:endParaRPr>
          </a:p>
          <a:p>
            <a:pPr algn="ctr">
              <a:buFont typeface="Arial" panose="020B0604020202020204" pitchFamily="34" charset="0"/>
              <a:buNone/>
            </a:pP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从公理到算法</a:t>
            </a:r>
            <a:endParaRPr lang="en-US" altLang="zh-CN" sz="1600" dirty="0">
              <a:latin typeface="黑体" panose="02010609060101010101" pitchFamily="49" charset="-122"/>
              <a:ea typeface="黑体" panose="02010609060101010101" pitchFamily="49" charset="-122"/>
            </a:endParaRPr>
          </a:p>
        </p:txBody>
      </p:sp>
      <p:pic>
        <p:nvPicPr>
          <p:cNvPr id="22" name="图片 21"/>
          <p:cNvPicPr/>
          <p:nvPr/>
        </p:nvPicPr>
        <p:blipFill>
          <a:blip r:embed="rId3">
            <a:extLst>
              <a:ext uri="{28A0092B-C50C-407E-A947-70E740481C1C}">
                <a14:useLocalDpi xmlns:a14="http://schemas.microsoft.com/office/drawing/2010/main" val="0"/>
              </a:ext>
            </a:extLst>
          </a:blip>
          <a:stretch>
            <a:fillRect/>
          </a:stretch>
        </p:blipFill>
        <p:spPr>
          <a:xfrm>
            <a:off x="612330" y="1042354"/>
            <a:ext cx="1389823" cy="1764287"/>
          </a:xfrm>
          <a:prstGeom prst="rect">
            <a:avLst/>
          </a:prstGeom>
        </p:spPr>
      </p:pic>
      <p:pic>
        <p:nvPicPr>
          <p:cNvPr id="2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7455" y="4504411"/>
            <a:ext cx="1292584" cy="17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4"/>
          <p:cNvPicPr>
            <a:picLocks noChangeAspect="1" noChangeArrowheads="1"/>
          </p:cNvPicPr>
          <p:nvPr/>
        </p:nvPicPr>
        <p:blipFill>
          <a:blip r:embed="rId5">
            <a:extLst>
              <a:ext uri="{28A0092B-C50C-407E-A947-70E740481C1C}">
                <a14:useLocalDpi xmlns:a14="http://schemas.microsoft.com/office/drawing/2010/main" val="0"/>
              </a:ext>
            </a:extLst>
          </a:blip>
          <a:srcRect b="14336"/>
          <a:stretch>
            <a:fillRect/>
          </a:stretch>
        </p:blipFill>
        <p:spPr bwMode="auto">
          <a:xfrm>
            <a:off x="535523" y="4969912"/>
            <a:ext cx="3539067" cy="104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图片 14" descr="FullSizeRender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68151" y="4507949"/>
            <a:ext cx="3226624" cy="17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descr="FullSizeRender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56682" y="4507949"/>
            <a:ext cx="1757041" cy="17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99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57695-DC3B-4D77-A5F6-02D7C53C383D}"/>
              </a:ext>
            </a:extLst>
          </p:cNvPr>
          <p:cNvSpPr>
            <a:spLocks noGrp="1"/>
          </p:cNvSpPr>
          <p:nvPr>
            <p:ph type="title"/>
          </p:nvPr>
        </p:nvSpPr>
        <p:spPr>
          <a:xfrm>
            <a:off x="1065376" y="199797"/>
            <a:ext cx="11126624" cy="470898"/>
          </a:xfrm>
        </p:spPr>
        <p:txBody>
          <a:bodyPr/>
          <a:lstStyle/>
          <a:p>
            <a:r>
              <a:rPr lang="zh-CN" altLang="en-US" dirty="0"/>
              <a:t>团队成员及研究方向</a:t>
            </a:r>
          </a:p>
        </p:txBody>
      </p:sp>
      <p:sp>
        <p:nvSpPr>
          <p:cNvPr id="4" name="文本框 2">
            <a:extLst>
              <a:ext uri="{FF2B5EF4-FFF2-40B4-BE49-F238E27FC236}">
                <a16:creationId xmlns:a16="http://schemas.microsoft.com/office/drawing/2014/main" id="{DBCBBDEB-8EE6-524E-AC52-D618C842F98A}"/>
              </a:ext>
            </a:extLst>
          </p:cNvPr>
          <p:cNvSpPr txBox="1">
            <a:spLocks noChangeArrowheads="1"/>
          </p:cNvSpPr>
          <p:nvPr/>
        </p:nvSpPr>
        <p:spPr bwMode="auto">
          <a:xfrm>
            <a:off x="2484438" y="1003085"/>
            <a:ext cx="80311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None/>
            </a:pPr>
            <a:r>
              <a:rPr lang="zh-CN" altLang="en-US" sz="2000" b="1" dirty="0">
                <a:latin typeface="黑体" panose="02010609060101010101" pitchFamily="49" charset="-122"/>
                <a:ea typeface="黑体" panose="02010609060101010101" pitchFamily="49" charset="-122"/>
              </a:rPr>
              <a:t>景丽萍</a:t>
            </a:r>
            <a:r>
              <a:rPr lang="zh-CN" altLang="en-US" sz="2000" dirty="0">
                <a:latin typeface="黑体" panose="02010609060101010101" pitchFamily="49" charset="-122"/>
                <a:ea typeface="黑体" panose="02010609060101010101" pitchFamily="49" charset="-122"/>
              </a:rPr>
              <a:t>博士，教授，博士生导师，香港大学博士、计算机学院副院长</a:t>
            </a:r>
            <a:endParaRPr lang="en-US" altLang="zh-CN" sz="2000" dirty="0">
              <a:latin typeface="黑体" panose="02010609060101010101" pitchFamily="49" charset="-122"/>
              <a:ea typeface="黑体" panose="02010609060101010101" pitchFamily="49" charset="-122"/>
            </a:endParaRPr>
          </a:p>
          <a:p>
            <a:r>
              <a:rPr lang="zh-CN" altLang="en-US" sz="2000" dirty="0">
                <a:solidFill>
                  <a:srgbClr val="C00000"/>
                </a:solidFill>
                <a:latin typeface="黑体" panose="02010609060101010101" pitchFamily="49" charset="-122"/>
                <a:ea typeface="黑体" panose="02010609060101010101" pitchFamily="49" charset="-122"/>
              </a:rPr>
              <a:t>国家自然科学基金优秀青年基金获得者、教育部创新团队负责人</a:t>
            </a:r>
            <a:endParaRPr lang="en-US" altLang="zh-CN" sz="2000" dirty="0">
              <a:solidFill>
                <a:srgbClr val="C00000"/>
              </a:solidFill>
              <a:latin typeface="黑体" panose="02010609060101010101" pitchFamily="49" charset="-122"/>
              <a:ea typeface="黑体" panose="02010609060101010101" pitchFamily="49" charset="-122"/>
            </a:endParaRPr>
          </a:p>
          <a:p>
            <a:r>
              <a:rPr lang="zh-CN" altLang="en-US" sz="2000" dirty="0">
                <a:solidFill>
                  <a:srgbClr val="C00000"/>
                </a:solidFill>
                <a:latin typeface="黑体" panose="02010609060101010101" pitchFamily="49" charset="-122"/>
                <a:ea typeface="黑体" panose="02010609060101010101" pitchFamily="49" charset="-122"/>
              </a:rPr>
              <a:t>北京市</a:t>
            </a:r>
            <a:r>
              <a:rPr lang="zh-CN" altLang="en-US" sz="2000" dirty="0">
                <a:latin typeface="黑体" panose="02010609060101010101" pitchFamily="49" charset="-122"/>
                <a:ea typeface="黑体" panose="02010609060101010101" pitchFamily="49" charset="-122"/>
              </a:rPr>
              <a:t>课程思政</a:t>
            </a:r>
            <a:r>
              <a:rPr lang="zh-CN" altLang="en-US" sz="2000" dirty="0">
                <a:solidFill>
                  <a:srgbClr val="C00000"/>
                </a:solidFill>
                <a:latin typeface="黑体" panose="02010609060101010101" pitchFamily="49" charset="-122"/>
                <a:ea typeface="黑体" panose="02010609060101010101" pitchFamily="49" charset="-122"/>
              </a:rPr>
              <a:t>教学名师、</a:t>
            </a:r>
            <a:r>
              <a:rPr lang="zh-CN" altLang="en-US" sz="2000" dirty="0">
                <a:latin typeface="黑体" panose="02010609060101010101" pitchFamily="49" charset="-122"/>
                <a:ea typeface="黑体" panose="02010609060101010101" pitchFamily="49" charset="-122"/>
              </a:rPr>
              <a:t>北京市海淀区</a:t>
            </a:r>
            <a:r>
              <a:rPr lang="zh-CN" altLang="en-US" sz="2000" dirty="0">
                <a:solidFill>
                  <a:srgbClr val="C00000"/>
                </a:solidFill>
                <a:latin typeface="黑体" panose="02010609060101010101" pitchFamily="49" charset="-122"/>
                <a:ea typeface="黑体" panose="02010609060101010101" pitchFamily="49" charset="-122"/>
              </a:rPr>
              <a:t>第十七届人大代表</a:t>
            </a:r>
            <a:endParaRPr lang="en-US" altLang="zh-CN" sz="2000" dirty="0">
              <a:solidFill>
                <a:srgbClr val="C00000"/>
              </a:solidFill>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中国计算机学会 </a:t>
            </a:r>
            <a:r>
              <a:rPr lang="zh-CN" altLang="en-US" sz="2000" dirty="0">
                <a:solidFill>
                  <a:srgbClr val="C00000"/>
                </a:solidFill>
                <a:latin typeface="黑体" panose="02010609060101010101" pitchFamily="49" charset="-122"/>
                <a:ea typeface="黑体" panose="02010609060101010101" pitchFamily="49" charset="-122"/>
              </a:rPr>
              <a:t>人工智能与模式识别专委会 </a:t>
            </a:r>
            <a:r>
              <a:rPr lang="zh-CN" altLang="en-US" sz="2000" dirty="0">
                <a:latin typeface="黑体" panose="02010609060101010101" pitchFamily="49" charset="-122"/>
                <a:ea typeface="黑体" panose="02010609060101010101" pitchFamily="49" charset="-122"/>
              </a:rPr>
              <a:t>副主任</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中国人工智能学会 </a:t>
            </a:r>
            <a:r>
              <a:rPr lang="zh-CN" altLang="en-US" sz="2000" dirty="0">
                <a:solidFill>
                  <a:srgbClr val="C00000"/>
                </a:solidFill>
                <a:latin typeface="黑体" panose="02010609060101010101" pitchFamily="49" charset="-122"/>
                <a:ea typeface="黑体" panose="02010609060101010101" pitchFamily="49" charset="-122"/>
              </a:rPr>
              <a:t>机器学习专委会 </a:t>
            </a:r>
            <a:r>
              <a:rPr lang="zh-CN" altLang="en-US" sz="2000" dirty="0">
                <a:latin typeface="黑体" panose="02010609060101010101" pitchFamily="49" charset="-122"/>
                <a:ea typeface="黑体" panose="02010609060101010101" pitchFamily="49" charset="-122"/>
              </a:rPr>
              <a:t>常委</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北京交通大学“</a:t>
            </a:r>
            <a:r>
              <a:rPr lang="zh-CN" altLang="en-US" sz="2000" dirty="0">
                <a:solidFill>
                  <a:srgbClr val="C00000"/>
                </a:solidFill>
                <a:latin typeface="黑体" panose="02010609060101010101" pitchFamily="49" charset="-122"/>
                <a:ea typeface="黑体" panose="02010609060101010101" pitchFamily="49" charset="-122"/>
              </a:rPr>
              <a:t>优秀教师</a:t>
            </a:r>
            <a:r>
              <a:rPr lang="zh-CN" altLang="en-US" sz="2000" dirty="0">
                <a:latin typeface="黑体" panose="02010609060101010101" pitchFamily="49" charset="-122"/>
                <a:ea typeface="黑体" panose="02010609060101010101" pitchFamily="49" charset="-122"/>
              </a:rPr>
              <a:t>”“</a:t>
            </a:r>
            <a:r>
              <a:rPr lang="zh-CN" altLang="en-US" sz="2000" dirty="0">
                <a:solidFill>
                  <a:srgbClr val="C00000"/>
                </a:solidFill>
                <a:latin typeface="黑体" panose="02010609060101010101" pitchFamily="49" charset="-122"/>
                <a:ea typeface="黑体" panose="02010609060101010101" pitchFamily="49" charset="-122"/>
              </a:rPr>
              <a:t>巾帼十杰</a:t>
            </a:r>
            <a:r>
              <a:rPr lang="zh-CN" altLang="en-US" sz="2000" dirty="0">
                <a:latin typeface="黑体" panose="02010609060101010101" pitchFamily="49" charset="-122"/>
                <a:ea typeface="黑体" panose="02010609060101010101" pitchFamily="49" charset="-122"/>
              </a:rPr>
              <a:t>”“</a:t>
            </a:r>
            <a:r>
              <a:rPr lang="zh-CN" altLang="en-US" sz="2000" dirty="0">
                <a:solidFill>
                  <a:srgbClr val="C00000"/>
                </a:solidFill>
                <a:latin typeface="黑体" panose="02010609060101010101" pitchFamily="49" charset="-122"/>
                <a:ea typeface="黑体" panose="02010609060101010101" pitchFamily="49" charset="-122"/>
              </a:rPr>
              <a:t>卓越百人</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p:txBody>
      </p:sp>
      <p:sp>
        <p:nvSpPr>
          <p:cNvPr id="5" name="文本框 3">
            <a:extLst>
              <a:ext uri="{FF2B5EF4-FFF2-40B4-BE49-F238E27FC236}">
                <a16:creationId xmlns:a16="http://schemas.microsoft.com/office/drawing/2014/main" id="{EF3C8453-393F-914E-A317-2C2760A6522E}"/>
              </a:ext>
            </a:extLst>
          </p:cNvPr>
          <p:cNvSpPr txBox="1">
            <a:spLocks noChangeArrowheads="1"/>
          </p:cNvSpPr>
          <p:nvPr/>
        </p:nvSpPr>
        <p:spPr bwMode="auto">
          <a:xfrm>
            <a:off x="309562" y="3302043"/>
            <a:ext cx="217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研究方向：</a:t>
            </a:r>
            <a:r>
              <a:rPr lang="zh-CN" altLang="en-US" sz="1600" b="1" dirty="0"/>
              <a:t>      </a:t>
            </a:r>
            <a:endParaRPr lang="en-US" altLang="zh-CN" sz="1600" b="1" dirty="0"/>
          </a:p>
        </p:txBody>
      </p:sp>
      <p:pic>
        <p:nvPicPr>
          <p:cNvPr id="6" name="内容占位符 3">
            <a:extLst>
              <a:ext uri="{FF2B5EF4-FFF2-40B4-BE49-F238E27FC236}">
                <a16:creationId xmlns:a16="http://schemas.microsoft.com/office/drawing/2014/main" id="{A4AE6A87-491E-8E4A-B53F-6B1C5978A4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30195" y="975301"/>
            <a:ext cx="1420855" cy="1877437"/>
          </a:xfrm>
        </p:spPr>
      </p:pic>
      <p:sp>
        <p:nvSpPr>
          <p:cNvPr id="7" name="文本框 3">
            <a:extLst>
              <a:ext uri="{FF2B5EF4-FFF2-40B4-BE49-F238E27FC236}">
                <a16:creationId xmlns:a16="http://schemas.microsoft.com/office/drawing/2014/main" id="{DF639E5F-552D-FC4D-BF9C-620D0394D964}"/>
              </a:ext>
            </a:extLst>
          </p:cNvPr>
          <p:cNvSpPr txBox="1">
            <a:spLocks noChangeArrowheads="1"/>
          </p:cNvSpPr>
          <p:nvPr/>
        </p:nvSpPr>
        <p:spPr bwMode="auto">
          <a:xfrm>
            <a:off x="2051050" y="3928649"/>
            <a:ext cx="958723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None/>
            </a:pPr>
            <a:r>
              <a:rPr lang="zh-CN" altLang="en-US" sz="1800" dirty="0">
                <a:latin typeface="黑体" panose="02010609060101010101" pitchFamily="49" charset="-122"/>
                <a:ea typeface="黑体" panose="02010609060101010101" pitchFamily="49" charset="-122"/>
              </a:rPr>
              <a:t>承担国家自然科学基金</a:t>
            </a:r>
            <a:r>
              <a:rPr lang="zh-CN" altLang="en-US" sz="1800" dirty="0">
                <a:solidFill>
                  <a:srgbClr val="C00000"/>
                </a:solidFill>
                <a:latin typeface="黑体" panose="02010609060101010101" pitchFamily="49" charset="-122"/>
                <a:ea typeface="黑体" panose="02010609060101010101" pitchFamily="49" charset="-122"/>
              </a:rPr>
              <a:t>优秀青年基金</a:t>
            </a:r>
            <a:r>
              <a:rPr lang="zh-CN" altLang="en-US" sz="1800" dirty="0">
                <a:latin typeface="黑体" panose="02010609060101010101" pitchFamily="49" charset="-122"/>
                <a:ea typeface="黑体" panose="02010609060101010101" pitchFamily="49" charset="-122"/>
              </a:rPr>
              <a:t>、国家</a:t>
            </a:r>
            <a:r>
              <a:rPr lang="zh-CN" altLang="en-US" sz="1800" b="1" dirty="0">
                <a:solidFill>
                  <a:srgbClr val="C00000"/>
                </a:solidFill>
                <a:latin typeface="黑体" panose="02010609060101010101" pitchFamily="49" charset="-122"/>
                <a:ea typeface="黑体" panose="02010609060101010101" pitchFamily="49" charset="-122"/>
              </a:rPr>
              <a:t>科技部重大专项</a:t>
            </a:r>
            <a:r>
              <a:rPr lang="zh-CN" altLang="en-US" sz="1800" dirty="0">
                <a:latin typeface="黑体" panose="02010609060101010101" pitchFamily="49" charset="-122"/>
                <a:ea typeface="黑体" panose="02010609060101010101" pitchFamily="49" charset="-122"/>
              </a:rPr>
              <a:t>、国家级</a:t>
            </a:r>
            <a:r>
              <a:rPr lang="zh-CN" altLang="en-US" sz="1800" dirty="0">
                <a:solidFill>
                  <a:srgbClr val="C00000"/>
                </a:solidFill>
                <a:latin typeface="黑体" panose="02010609060101010101" pitchFamily="49" charset="-122"/>
                <a:ea typeface="黑体" panose="02010609060101010101" pitchFamily="49" charset="-122"/>
              </a:rPr>
              <a:t>创新重点项目</a:t>
            </a:r>
            <a:r>
              <a:rPr lang="zh-CN" altLang="en-US" sz="1800" dirty="0">
                <a:latin typeface="黑体" panose="02010609060101010101" pitchFamily="49" charset="-122"/>
                <a:ea typeface="黑体" panose="02010609060101010101" pitchFamily="49" charset="-122"/>
              </a:rPr>
              <a:t>、北京市自然科学</a:t>
            </a:r>
            <a:r>
              <a:rPr lang="zh-CN" altLang="en-US" sz="1800" dirty="0">
                <a:solidFill>
                  <a:srgbClr val="C00000"/>
                </a:solidFill>
                <a:latin typeface="黑体" panose="02010609060101010101" pitchFamily="49" charset="-122"/>
                <a:ea typeface="黑体" panose="02010609060101010101" pitchFamily="49" charset="-122"/>
              </a:rPr>
              <a:t>基金重点专项</a:t>
            </a:r>
            <a:r>
              <a:rPr lang="zh-CN" altLang="en-US" sz="1800" dirty="0">
                <a:latin typeface="黑体" panose="02010609060101010101" pitchFamily="49" charset="-122"/>
                <a:ea typeface="黑体" panose="02010609060101010101" pitchFamily="49" charset="-122"/>
              </a:rPr>
              <a:t>等，教育部人工智能算法战略研究项目、中国城市</a:t>
            </a:r>
            <a:r>
              <a:rPr lang="zh-CN" altLang="en-US" sz="1800" dirty="0">
                <a:solidFill>
                  <a:srgbClr val="C00000"/>
                </a:solidFill>
                <a:latin typeface="黑体" panose="02010609060101010101" pitchFamily="49" charset="-122"/>
                <a:ea typeface="黑体" panose="02010609060101010101" pitchFamily="49" charset="-122"/>
              </a:rPr>
              <a:t>轨道交通协会科技进步奖</a:t>
            </a:r>
            <a:r>
              <a:rPr lang="zh-CN" altLang="en-US" sz="1800" dirty="0">
                <a:latin typeface="黑体" panose="02010609060101010101" pitchFamily="49" charset="-122"/>
                <a:ea typeface="黑体" panose="02010609060101010101" pitchFamily="49" charset="-122"/>
              </a:rPr>
              <a:t>、</a:t>
            </a:r>
            <a:r>
              <a:rPr lang="en-US" altLang="zh-CN" sz="1800" dirty="0">
                <a:solidFill>
                  <a:srgbClr val="C00000"/>
                </a:solidFill>
                <a:latin typeface="黑体" panose="02010609060101010101" pitchFamily="49" charset="-122"/>
                <a:ea typeface="黑体" panose="02010609060101010101" pitchFamily="49" charset="-122"/>
              </a:rPr>
              <a:t>CCF</a:t>
            </a:r>
            <a:r>
              <a:rPr lang="zh-CN" altLang="en-US" sz="1800" dirty="0">
                <a:solidFill>
                  <a:srgbClr val="C00000"/>
                </a:solidFill>
                <a:latin typeface="黑体" panose="02010609060101010101" pitchFamily="49" charset="-122"/>
                <a:ea typeface="黑体" panose="02010609060101010101" pitchFamily="49" charset="-122"/>
              </a:rPr>
              <a:t> </a:t>
            </a:r>
            <a:r>
              <a:rPr lang="en-US" altLang="zh-CN" sz="1800" dirty="0">
                <a:solidFill>
                  <a:srgbClr val="C00000"/>
                </a:solidFill>
                <a:latin typeface="黑体" panose="02010609060101010101" pitchFamily="49" charset="-122"/>
                <a:ea typeface="黑体" panose="02010609060101010101" pitchFamily="49" charset="-122"/>
              </a:rPr>
              <a:t>A</a:t>
            </a:r>
            <a:r>
              <a:rPr lang="zh-CN" altLang="en-US" sz="1800" dirty="0">
                <a:solidFill>
                  <a:srgbClr val="C00000"/>
                </a:solidFill>
                <a:latin typeface="黑体" panose="02010609060101010101" pitchFamily="49" charset="-122"/>
                <a:ea typeface="黑体" panose="02010609060101010101" pitchFamily="49" charset="-122"/>
              </a:rPr>
              <a:t>类期刊</a:t>
            </a:r>
            <a:r>
              <a:rPr lang="en-US" altLang="zh-CN" sz="1800" dirty="0">
                <a:solidFill>
                  <a:srgbClr val="C00000"/>
                </a:solidFill>
                <a:latin typeface="黑体" panose="02010609060101010101" pitchFamily="49" charset="-122"/>
                <a:ea typeface="黑体" panose="02010609060101010101" pitchFamily="49" charset="-122"/>
              </a:rPr>
              <a:t>/</a:t>
            </a:r>
            <a:r>
              <a:rPr lang="zh-CN" altLang="en-US" sz="1800" dirty="0">
                <a:solidFill>
                  <a:srgbClr val="C00000"/>
                </a:solidFill>
                <a:latin typeface="黑体" panose="02010609060101010101" pitchFamily="49" charset="-122"/>
                <a:ea typeface="黑体" panose="02010609060101010101" pitchFamily="49" charset="-122"/>
              </a:rPr>
              <a:t>会议</a:t>
            </a:r>
            <a:r>
              <a:rPr lang="zh-CN" altLang="en-US" sz="1800" dirty="0">
                <a:latin typeface="黑体" panose="02010609060101010101" pitchFamily="49" charset="-122"/>
                <a:ea typeface="黑体" panose="02010609060101010101" pitchFamily="49" charset="-122"/>
              </a:rPr>
              <a:t>上发表</a:t>
            </a:r>
            <a:r>
              <a:rPr lang="en-US" altLang="zh-CN" sz="1800" dirty="0">
                <a:latin typeface="黑体" panose="02010609060101010101" pitchFamily="49" charset="-122"/>
                <a:ea typeface="黑体" panose="02010609060101010101" pitchFamily="49" charset="-122"/>
              </a:rPr>
              <a:t>60</a:t>
            </a:r>
            <a:r>
              <a:rPr lang="zh-CN" altLang="en-US" sz="1800" dirty="0">
                <a:latin typeface="黑体" panose="02010609060101010101" pitchFamily="49" charset="-122"/>
                <a:ea typeface="黑体" panose="02010609060101010101" pitchFamily="49" charset="-122"/>
              </a:rPr>
              <a:t>余篇高水平学术成果</a:t>
            </a:r>
            <a:endParaRPr lang="en-US" altLang="zh-CN" sz="1800" dirty="0">
              <a:latin typeface="黑体" panose="02010609060101010101" pitchFamily="49" charset="-122"/>
              <a:ea typeface="黑体" panose="02010609060101010101" pitchFamily="49" charset="-122"/>
            </a:endParaRPr>
          </a:p>
        </p:txBody>
      </p:sp>
      <p:sp>
        <p:nvSpPr>
          <p:cNvPr id="8" name="文本框 3">
            <a:extLst>
              <a:ext uri="{FF2B5EF4-FFF2-40B4-BE49-F238E27FC236}">
                <a16:creationId xmlns:a16="http://schemas.microsoft.com/office/drawing/2014/main" id="{31972ABC-6D0B-C54E-8E52-DDEA63E0F44F}"/>
              </a:ext>
            </a:extLst>
          </p:cNvPr>
          <p:cNvSpPr txBox="1">
            <a:spLocks noChangeArrowheads="1"/>
          </p:cNvSpPr>
          <p:nvPr/>
        </p:nvSpPr>
        <p:spPr bwMode="auto">
          <a:xfrm>
            <a:off x="2051050" y="3279928"/>
            <a:ext cx="98313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None/>
            </a:pPr>
            <a:r>
              <a:rPr lang="zh-CN" altLang="en-US" sz="1800" dirty="0">
                <a:latin typeface="黑体" panose="02010609060101010101" pitchFamily="49" charset="-122"/>
                <a:ea typeface="黑体" panose="02010609060101010101" pitchFamily="49" charset="-122"/>
              </a:rPr>
              <a:t>机器学习</a:t>
            </a:r>
            <a:r>
              <a:rPr lang="zh-CN" altLang="en-US" sz="1800" b="1" dirty="0">
                <a:solidFill>
                  <a:srgbClr val="C00000"/>
                </a:solidFill>
                <a:latin typeface="黑体" panose="02010609060101010101" pitchFamily="49" charset="-122"/>
                <a:ea typeface="黑体" panose="02010609060101010101" pitchFamily="49" charset="-122"/>
              </a:rPr>
              <a:t>理论</a:t>
            </a:r>
            <a:r>
              <a:rPr lang="zh-CN" altLang="en-US" sz="1800" dirty="0">
                <a:latin typeface="黑体" panose="02010609060101010101" pitchFamily="49" charset="-122"/>
                <a:ea typeface="黑体" panose="02010609060101010101" pitchFamily="49" charset="-122"/>
              </a:rPr>
              <a:t>（</a:t>
            </a:r>
            <a:r>
              <a:rPr lang="zh-CN" altLang="en-US" sz="1800" b="1" dirty="0">
                <a:solidFill>
                  <a:srgbClr val="FF0000"/>
                </a:solidFill>
                <a:latin typeface="黑体" panose="02010609060101010101" pitchFamily="49" charset="-122"/>
                <a:ea typeface="黑体" panose="02010609060101010101" pitchFamily="49" charset="-122"/>
              </a:rPr>
              <a:t>数据受限鲁棒学习、知识驱动稳定学习、安全可信学习及评测</a:t>
            </a:r>
            <a:r>
              <a:rPr lang="zh-CN" altLang="en-US" sz="1800" dirty="0">
                <a:latin typeface="黑体" panose="02010609060101010101" pitchFamily="49" charset="-122"/>
                <a:ea typeface="黑体" panose="02010609060101010101" pitchFamily="49" charset="-122"/>
              </a:rPr>
              <a:t>等）及其在人工智能领域的</a:t>
            </a:r>
            <a:r>
              <a:rPr lang="zh-CN" altLang="en-US" sz="1800" b="1" dirty="0">
                <a:solidFill>
                  <a:srgbClr val="C00000"/>
                </a:solidFill>
                <a:latin typeface="黑体" panose="02010609060101010101" pitchFamily="49" charset="-122"/>
                <a:ea typeface="黑体" panose="02010609060101010101" pitchFamily="49" charset="-122"/>
              </a:rPr>
              <a:t>应用研究</a:t>
            </a:r>
            <a:r>
              <a:rPr lang="zh-CN" altLang="en-US" sz="1800" dirty="0">
                <a:latin typeface="黑体" panose="02010609060101010101" pitchFamily="49" charset="-122"/>
                <a:ea typeface="黑体" panose="02010609060101010101" pitchFamily="49" charset="-122"/>
              </a:rPr>
              <a:t>（ 智能</a:t>
            </a:r>
            <a:r>
              <a:rPr lang="zh-CN" altLang="en-US" sz="1800" b="1" dirty="0">
                <a:solidFill>
                  <a:srgbClr val="C00000"/>
                </a:solidFill>
                <a:latin typeface="黑体" panose="02010609060101010101" pitchFamily="49" charset="-122"/>
                <a:ea typeface="黑体" panose="02010609060101010101" pitchFamily="49" charset="-122"/>
              </a:rPr>
              <a:t>交通</a:t>
            </a:r>
            <a:r>
              <a:rPr lang="zh-CN" altLang="en-US" sz="1800" dirty="0">
                <a:latin typeface="黑体" panose="02010609060101010101" pitchFamily="49" charset="-122"/>
                <a:ea typeface="黑体" panose="02010609060101010101" pitchFamily="49" charset="-122"/>
              </a:rPr>
              <a:t>、</a:t>
            </a:r>
            <a:r>
              <a:rPr lang="zh-CN" altLang="en-US" sz="1800" b="1" dirty="0">
                <a:solidFill>
                  <a:srgbClr val="C00000"/>
                </a:solidFill>
                <a:latin typeface="黑体" panose="02010609060101010101" pitchFamily="49" charset="-122"/>
                <a:ea typeface="黑体" panose="02010609060101010101" pitchFamily="49" charset="-122"/>
              </a:rPr>
              <a:t>智能国防</a:t>
            </a:r>
            <a:r>
              <a:rPr lang="zh-CN" altLang="en-US" sz="1800" dirty="0">
                <a:latin typeface="黑体" panose="02010609060101010101" pitchFamily="49" charset="-122"/>
                <a:ea typeface="黑体" panose="02010609060101010101" pitchFamily="49" charset="-122"/>
              </a:rPr>
              <a:t>、智能</a:t>
            </a:r>
            <a:r>
              <a:rPr lang="zh-CN" altLang="en-US" sz="1800" b="1" dirty="0">
                <a:solidFill>
                  <a:srgbClr val="C00000"/>
                </a:solidFill>
                <a:latin typeface="黑体" panose="02010609060101010101" pitchFamily="49" charset="-122"/>
                <a:ea typeface="黑体" panose="02010609060101010101" pitchFamily="49" charset="-122"/>
              </a:rPr>
              <a:t>教育</a:t>
            </a:r>
            <a:r>
              <a:rPr lang="zh-CN" altLang="en-US" sz="1800" dirty="0">
                <a:latin typeface="黑体" panose="02010609060101010101" pitchFamily="49" charset="-122"/>
                <a:ea typeface="黑体" panose="02010609060101010101" pitchFamily="49" charset="-122"/>
              </a:rPr>
              <a:t>、智能</a:t>
            </a:r>
            <a:r>
              <a:rPr lang="zh-CN" altLang="en-US" sz="1800" b="1" dirty="0">
                <a:solidFill>
                  <a:srgbClr val="C00000"/>
                </a:solidFill>
                <a:latin typeface="黑体" panose="02010609060101010101" pitchFamily="49" charset="-122"/>
                <a:ea typeface="黑体" panose="02010609060101010101" pitchFamily="49" charset="-122"/>
              </a:rPr>
              <a:t>政务</a:t>
            </a:r>
            <a:r>
              <a:rPr lang="zh-CN" altLang="en-US" sz="1800" dirty="0">
                <a:latin typeface="黑体" panose="02010609060101010101" pitchFamily="49" charset="-122"/>
                <a:ea typeface="黑体" panose="02010609060101010101" pitchFamily="49" charset="-122"/>
              </a:rPr>
              <a:t>等）</a:t>
            </a:r>
            <a:endParaRPr lang="en-US" altLang="zh-CN" sz="1800" dirty="0">
              <a:latin typeface="黑体" panose="02010609060101010101" pitchFamily="49" charset="-122"/>
              <a:ea typeface="黑体" panose="02010609060101010101" pitchFamily="49" charset="-122"/>
            </a:endParaRPr>
          </a:p>
        </p:txBody>
      </p:sp>
      <p:sp>
        <p:nvSpPr>
          <p:cNvPr id="9" name="文本框 3">
            <a:extLst>
              <a:ext uri="{FF2B5EF4-FFF2-40B4-BE49-F238E27FC236}">
                <a16:creationId xmlns:a16="http://schemas.microsoft.com/office/drawing/2014/main" id="{54DA16AC-E72E-3F4B-8B2F-3AB5740123F7}"/>
              </a:ext>
            </a:extLst>
          </p:cNvPr>
          <p:cNvSpPr txBox="1">
            <a:spLocks noChangeArrowheads="1"/>
          </p:cNvSpPr>
          <p:nvPr/>
        </p:nvSpPr>
        <p:spPr bwMode="auto">
          <a:xfrm>
            <a:off x="309562" y="4010058"/>
            <a:ext cx="217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科研情况：</a:t>
            </a:r>
            <a:r>
              <a:rPr lang="zh-CN" altLang="en-US" sz="1600" b="1" dirty="0"/>
              <a:t>     </a:t>
            </a:r>
          </a:p>
        </p:txBody>
      </p:sp>
      <p:sp>
        <p:nvSpPr>
          <p:cNvPr id="10" name="文本框 3">
            <a:extLst>
              <a:ext uri="{FF2B5EF4-FFF2-40B4-BE49-F238E27FC236}">
                <a16:creationId xmlns:a16="http://schemas.microsoft.com/office/drawing/2014/main" id="{5E6AD512-F84F-E742-ACEE-CDD44630508B}"/>
              </a:ext>
            </a:extLst>
          </p:cNvPr>
          <p:cNvSpPr txBox="1">
            <a:spLocks noChangeArrowheads="1"/>
          </p:cNvSpPr>
          <p:nvPr/>
        </p:nvSpPr>
        <p:spPr bwMode="auto">
          <a:xfrm>
            <a:off x="309562" y="4470859"/>
            <a:ext cx="1831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突出成果：</a:t>
            </a:r>
            <a:r>
              <a:rPr lang="zh-CN" altLang="en-US" sz="1600" b="1" dirty="0"/>
              <a:t>       </a:t>
            </a:r>
            <a:endParaRPr lang="en-US" altLang="zh-CN" sz="1600" b="1" dirty="0"/>
          </a:p>
        </p:txBody>
      </p:sp>
      <p:sp>
        <p:nvSpPr>
          <p:cNvPr id="11" name="文本框 3">
            <a:extLst>
              <a:ext uri="{FF2B5EF4-FFF2-40B4-BE49-F238E27FC236}">
                <a16:creationId xmlns:a16="http://schemas.microsoft.com/office/drawing/2014/main" id="{2943582B-BE58-A14F-A3EF-890938DEB891}"/>
              </a:ext>
            </a:extLst>
          </p:cNvPr>
          <p:cNvSpPr txBox="1">
            <a:spLocks noChangeArrowheads="1"/>
          </p:cNvSpPr>
          <p:nvPr/>
        </p:nvSpPr>
        <p:spPr bwMode="auto">
          <a:xfrm>
            <a:off x="2295574" y="6266564"/>
            <a:ext cx="1920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sz="1600" dirty="0">
                <a:latin typeface="黑体" panose="02010609060101010101" pitchFamily="49" charset="-122"/>
                <a:ea typeface="黑体" panose="02010609060101010101" pitchFamily="49" charset="-122"/>
              </a:rPr>
              <a:t>高维数据表示获得“</a:t>
            </a:r>
            <a:r>
              <a:rPr lang="en-US" altLang="zh-CN" sz="1600" dirty="0">
                <a:solidFill>
                  <a:schemeClr val="tx2"/>
                </a:solidFill>
                <a:latin typeface="黑体" panose="02010609060101010101" pitchFamily="49" charset="-122"/>
                <a:ea typeface="黑体" panose="02010609060101010101" pitchFamily="49" charset="-122"/>
              </a:rPr>
              <a:t>NSFC</a:t>
            </a:r>
            <a:r>
              <a:rPr lang="zh-CN" altLang="en-US" sz="1600" dirty="0">
                <a:solidFill>
                  <a:schemeClr val="tx2"/>
                </a:solidFill>
                <a:latin typeface="黑体" panose="02010609060101010101" pitchFamily="49" charset="-122"/>
                <a:ea typeface="黑体" panose="02010609060101010101" pitchFamily="49" charset="-122"/>
              </a:rPr>
              <a:t>优青基金</a:t>
            </a:r>
            <a:r>
              <a:rPr lang="zh-CN" altLang="en-US" sz="1600" dirty="0">
                <a:latin typeface="黑体" panose="02010609060101010101" pitchFamily="49" charset="-122"/>
                <a:ea typeface="黑体" panose="02010609060101010101" pitchFamily="49" charset="-122"/>
              </a:rPr>
              <a:t>”</a:t>
            </a:r>
            <a:endParaRPr lang="en-US" altLang="zh-CN" sz="1600" dirty="0">
              <a:latin typeface="黑体" panose="02010609060101010101" pitchFamily="49" charset="-122"/>
              <a:ea typeface="黑体" panose="02010609060101010101" pitchFamily="49" charset="-122"/>
            </a:endParaRPr>
          </a:p>
        </p:txBody>
      </p:sp>
      <p:sp>
        <p:nvSpPr>
          <p:cNvPr id="12" name="文本框 3">
            <a:extLst>
              <a:ext uri="{FF2B5EF4-FFF2-40B4-BE49-F238E27FC236}">
                <a16:creationId xmlns:a16="http://schemas.microsoft.com/office/drawing/2014/main" id="{F784C548-5C3E-7240-9798-CD9A892995CA}"/>
              </a:ext>
            </a:extLst>
          </p:cNvPr>
          <p:cNvSpPr txBox="1">
            <a:spLocks noChangeArrowheads="1"/>
          </p:cNvSpPr>
          <p:nvPr/>
        </p:nvSpPr>
        <p:spPr bwMode="auto">
          <a:xfrm>
            <a:off x="7041651" y="6231412"/>
            <a:ext cx="52100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sz="1600" dirty="0">
                <a:latin typeface="黑体" panose="02010609060101010101" pitchFamily="49" charset="-122"/>
                <a:ea typeface="黑体" panose="02010609060101010101" pitchFamily="49" charset="-122"/>
              </a:rPr>
              <a:t>指导学生获得“</a:t>
            </a:r>
            <a:r>
              <a:rPr lang="zh-CN" altLang="en-US" sz="1600" dirty="0">
                <a:solidFill>
                  <a:schemeClr val="tx2"/>
                </a:solidFill>
                <a:latin typeface="黑体" panose="02010609060101010101" pitchFamily="49" charset="-122"/>
                <a:ea typeface="黑体" panose="02010609060101010101" pitchFamily="49" charset="-122"/>
              </a:rPr>
              <a:t>北京市优秀毕业生</a:t>
            </a:r>
            <a:r>
              <a:rPr lang="zh-CN" altLang="en-US" sz="1600" dirty="0">
                <a:latin typeface="黑体" panose="02010609060101010101" pitchFamily="49" charset="-122"/>
                <a:ea typeface="黑体" panose="02010609060101010101" pitchFamily="49" charset="-122"/>
              </a:rPr>
              <a:t>”、国际</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国内学术会议“</a:t>
            </a:r>
            <a:r>
              <a:rPr lang="zh-CN" altLang="en-US" sz="1600" dirty="0">
                <a:solidFill>
                  <a:schemeClr val="tx2"/>
                </a:solidFill>
                <a:latin typeface="黑体" panose="02010609060101010101" pitchFamily="49" charset="-122"/>
                <a:ea typeface="黑体" panose="02010609060101010101" pitchFamily="49" charset="-122"/>
              </a:rPr>
              <a:t>最佳学生论文</a:t>
            </a:r>
            <a:r>
              <a:rPr lang="zh-CN" altLang="en-US" sz="1600" dirty="0">
                <a:latin typeface="黑体" panose="02010609060101010101" pitchFamily="49" charset="-122"/>
                <a:ea typeface="黑体" panose="02010609060101010101" pitchFamily="49" charset="-122"/>
              </a:rPr>
              <a:t>”，校级</a:t>
            </a:r>
            <a:r>
              <a:rPr lang="zh-CN" altLang="en-US" sz="1600" dirty="0">
                <a:solidFill>
                  <a:schemeClr val="tx2"/>
                </a:solidFill>
                <a:latin typeface="黑体" panose="02010609060101010101" pitchFamily="49" charset="-122"/>
                <a:ea typeface="黑体" panose="02010609060101010101" pitchFamily="49" charset="-122"/>
              </a:rPr>
              <a:t>优秀博士</a:t>
            </a:r>
            <a:r>
              <a:rPr lang="en-US" altLang="zh-CN" sz="1600" dirty="0">
                <a:solidFill>
                  <a:schemeClr val="tx2"/>
                </a:solidFill>
                <a:latin typeface="黑体" panose="02010609060101010101" pitchFamily="49" charset="-122"/>
                <a:ea typeface="黑体" panose="02010609060101010101" pitchFamily="49" charset="-122"/>
              </a:rPr>
              <a:t>/</a:t>
            </a:r>
            <a:r>
              <a:rPr lang="zh-CN" altLang="en-US" sz="1600" dirty="0">
                <a:solidFill>
                  <a:schemeClr val="tx2"/>
                </a:solidFill>
                <a:latin typeface="黑体" panose="02010609060101010101" pitchFamily="49" charset="-122"/>
                <a:ea typeface="黑体" panose="02010609060101010101" pitchFamily="49" charset="-122"/>
              </a:rPr>
              <a:t>硕士学位论文</a:t>
            </a:r>
            <a:r>
              <a:rPr lang="zh-CN" altLang="en-US" sz="1600" dirty="0">
                <a:latin typeface="黑体" panose="02010609060101010101" pitchFamily="49" charset="-122"/>
                <a:ea typeface="黑体" panose="02010609060101010101" pitchFamily="49" charset="-122"/>
              </a:rPr>
              <a:t>等</a:t>
            </a:r>
            <a:endParaRPr lang="en-US" altLang="zh-CN" sz="1600" dirty="0">
              <a:latin typeface="黑体" panose="02010609060101010101" pitchFamily="49" charset="-122"/>
              <a:ea typeface="黑体" panose="02010609060101010101" pitchFamily="49" charset="-122"/>
            </a:endParaRPr>
          </a:p>
        </p:txBody>
      </p:sp>
      <p:pic>
        <p:nvPicPr>
          <p:cNvPr id="13" name="图片 14">
            <a:extLst>
              <a:ext uri="{FF2B5EF4-FFF2-40B4-BE49-F238E27FC236}">
                <a16:creationId xmlns:a16="http://schemas.microsoft.com/office/drawing/2014/main" id="{974301AC-A84E-2B44-98E6-70B2ADFAAE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76" y="4917772"/>
            <a:ext cx="203307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3">
            <a:extLst>
              <a:ext uri="{FF2B5EF4-FFF2-40B4-BE49-F238E27FC236}">
                <a16:creationId xmlns:a16="http://schemas.microsoft.com/office/drawing/2014/main" id="{C67C1A5F-3A58-754C-99E8-F060D2D2BB9B}"/>
              </a:ext>
            </a:extLst>
          </p:cNvPr>
          <p:cNvSpPr txBox="1">
            <a:spLocks noChangeArrowheads="1"/>
          </p:cNvSpPr>
          <p:nvPr/>
        </p:nvSpPr>
        <p:spPr bwMode="auto">
          <a:xfrm>
            <a:off x="58375" y="6244005"/>
            <a:ext cx="1992675"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sz="1600" dirty="0">
                <a:latin typeface="黑体" panose="02010609060101010101" pitchFamily="49" charset="-122"/>
                <a:ea typeface="黑体" panose="02010609060101010101" pitchFamily="49" charset="-122"/>
              </a:rPr>
              <a:t>可解释学习获得</a:t>
            </a:r>
            <a:endParaRPr lang="en-US" altLang="zh-CN" sz="1600" dirty="0">
              <a:latin typeface="黑体" panose="02010609060101010101" pitchFamily="49" charset="-122"/>
              <a:ea typeface="黑体" panose="02010609060101010101" pitchFamily="49" charset="-122"/>
            </a:endParaRPr>
          </a:p>
          <a:p>
            <a:pPr algn="ctr">
              <a:buFont typeface="Arial" panose="020B0604020202020204" pitchFamily="34" charset="0"/>
              <a:buNone/>
            </a:pPr>
            <a:r>
              <a:rPr lang="zh-CN" altLang="en-US" sz="1600" dirty="0">
                <a:latin typeface="黑体" panose="02010609060101010101" pitchFamily="49" charset="-122"/>
                <a:ea typeface="黑体" panose="02010609060101010101" pitchFamily="49" charset="-122"/>
              </a:rPr>
              <a:t>“</a:t>
            </a:r>
            <a:r>
              <a:rPr lang="zh-CN" altLang="en-US" sz="1600" dirty="0">
                <a:solidFill>
                  <a:schemeClr val="tx2"/>
                </a:solidFill>
                <a:latin typeface="黑体" panose="02010609060101010101" pitchFamily="49" charset="-122"/>
                <a:ea typeface="黑体" panose="02010609060101010101" pitchFamily="49" charset="-122"/>
              </a:rPr>
              <a:t>创新示范项目</a:t>
            </a:r>
            <a:r>
              <a:rPr lang="zh-CN" altLang="en-US" sz="1600" dirty="0">
                <a:latin typeface="黑体" panose="02010609060101010101" pitchFamily="49" charset="-122"/>
                <a:ea typeface="黑体" panose="02010609060101010101" pitchFamily="49" charset="-122"/>
              </a:rPr>
              <a:t>”</a:t>
            </a:r>
            <a:endParaRPr lang="en-US" altLang="zh-CN" sz="1600" dirty="0">
              <a:latin typeface="黑体" panose="02010609060101010101" pitchFamily="49" charset="-122"/>
              <a:ea typeface="黑体" panose="02010609060101010101" pitchFamily="49" charset="-122"/>
            </a:endParaRPr>
          </a:p>
        </p:txBody>
      </p:sp>
      <p:pic>
        <p:nvPicPr>
          <p:cNvPr id="19" name="图片 18">
            <a:extLst>
              <a:ext uri="{FF2B5EF4-FFF2-40B4-BE49-F238E27FC236}">
                <a16:creationId xmlns:a16="http://schemas.microsoft.com/office/drawing/2014/main" id="{D1A63DB2-C49F-8545-BC0C-552FE3BEE9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1537" y="4894964"/>
            <a:ext cx="2280370" cy="131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20">
            <a:extLst>
              <a:ext uri="{FF2B5EF4-FFF2-40B4-BE49-F238E27FC236}">
                <a16:creationId xmlns:a16="http://schemas.microsoft.com/office/drawing/2014/main" id="{B0B9B64F-26B6-5643-8949-9F5051EEFF4E}"/>
              </a:ext>
            </a:extLst>
          </p:cNvPr>
          <p:cNvGrpSpPr/>
          <p:nvPr/>
        </p:nvGrpSpPr>
        <p:grpSpPr>
          <a:xfrm>
            <a:off x="7163250" y="4860592"/>
            <a:ext cx="4816475" cy="1389062"/>
            <a:chOff x="5940425" y="4364038"/>
            <a:chExt cx="4816475" cy="1389062"/>
          </a:xfrm>
        </p:grpSpPr>
        <p:pic>
          <p:nvPicPr>
            <p:cNvPr id="15" name="图片 16">
              <a:extLst>
                <a:ext uri="{FF2B5EF4-FFF2-40B4-BE49-F238E27FC236}">
                  <a16:creationId xmlns:a16="http://schemas.microsoft.com/office/drawing/2014/main" id="{D6A0294C-88FF-2E4E-AB5E-39D2B14134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4364038"/>
              <a:ext cx="982663"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7">
              <a:extLst>
                <a:ext uri="{FF2B5EF4-FFF2-40B4-BE49-F238E27FC236}">
                  <a16:creationId xmlns:a16="http://schemas.microsoft.com/office/drawing/2014/main" id="{8077E9D6-6CAA-4542-84C8-6CBDD678E7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546" t="2885" r="3526" b="3101"/>
            <a:stretch>
              <a:fillRect/>
            </a:stretch>
          </p:blipFill>
          <p:spPr bwMode="auto">
            <a:xfrm>
              <a:off x="7902575" y="4364038"/>
              <a:ext cx="957792" cy="136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8">
              <a:extLst>
                <a:ext uri="{FF2B5EF4-FFF2-40B4-BE49-F238E27FC236}">
                  <a16:creationId xmlns:a16="http://schemas.microsoft.com/office/drawing/2014/main" id="{275F0954-D3AC-7E4D-B526-BE5B936A5F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9913" y="4364038"/>
              <a:ext cx="9921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5">
              <a:extLst>
                <a:ext uri="{FF2B5EF4-FFF2-40B4-BE49-F238E27FC236}">
                  <a16:creationId xmlns:a16="http://schemas.microsoft.com/office/drawing/2014/main" id="{48B269A3-3951-3247-82D1-54B011640B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6738" y="5065712"/>
              <a:ext cx="989012" cy="64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a:extLst>
                <a:ext uri="{FF2B5EF4-FFF2-40B4-BE49-F238E27FC236}">
                  <a16:creationId xmlns:a16="http://schemas.microsoft.com/office/drawing/2014/main" id="{E96E2826-B535-2A4D-A0A6-7F8AFE8B695C}"/>
                </a:ext>
              </a:extLst>
            </p:cNvPr>
            <p:cNvPicPr>
              <a:picLocks noChangeAspect="1"/>
            </p:cNvPicPr>
            <p:nvPr/>
          </p:nvPicPr>
          <p:blipFill>
            <a:blip r:embed="rId10"/>
            <a:stretch>
              <a:fillRect/>
            </a:stretch>
          </p:blipFill>
          <p:spPr>
            <a:xfrm>
              <a:off x="8860367" y="4391025"/>
              <a:ext cx="1896533" cy="1296365"/>
            </a:xfrm>
            <a:prstGeom prst="rect">
              <a:avLst/>
            </a:prstGeom>
          </p:spPr>
        </p:pic>
      </p:grpSp>
      <p:pic>
        <p:nvPicPr>
          <p:cNvPr id="3" name="图片 2">
            <a:extLst>
              <a:ext uri="{FF2B5EF4-FFF2-40B4-BE49-F238E27FC236}">
                <a16:creationId xmlns:a16="http://schemas.microsoft.com/office/drawing/2014/main" id="{DE852D29-C10A-2F4F-B47B-A65CC0BCFEF9}"/>
              </a:ext>
            </a:extLst>
          </p:cNvPr>
          <p:cNvPicPr>
            <a:picLocks noChangeAspect="1"/>
          </p:cNvPicPr>
          <p:nvPr/>
        </p:nvPicPr>
        <p:blipFill>
          <a:blip r:embed="rId11"/>
          <a:stretch>
            <a:fillRect/>
          </a:stretch>
        </p:blipFill>
        <p:spPr>
          <a:xfrm>
            <a:off x="10038439" y="1327919"/>
            <a:ext cx="1843999" cy="1843999"/>
          </a:xfrm>
          <a:prstGeom prst="rect">
            <a:avLst/>
          </a:prstGeom>
        </p:spPr>
      </p:pic>
      <p:sp>
        <p:nvSpPr>
          <p:cNvPr id="22" name="文本框 3">
            <a:extLst>
              <a:ext uri="{FF2B5EF4-FFF2-40B4-BE49-F238E27FC236}">
                <a16:creationId xmlns:a16="http://schemas.microsoft.com/office/drawing/2014/main" id="{D4B10CB4-4B1C-4571-2DCF-860A47E954EE}"/>
              </a:ext>
            </a:extLst>
          </p:cNvPr>
          <p:cNvSpPr txBox="1">
            <a:spLocks noChangeArrowheads="1"/>
          </p:cNvSpPr>
          <p:nvPr/>
        </p:nvSpPr>
        <p:spPr bwMode="auto">
          <a:xfrm>
            <a:off x="4331079" y="6262680"/>
            <a:ext cx="28408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sz="1600" dirty="0">
                <a:latin typeface="黑体" panose="02010609060101010101" pitchFamily="49" charset="-122"/>
                <a:ea typeface="黑体" panose="02010609060101010101" pitchFamily="49" charset="-122"/>
              </a:rPr>
              <a:t>认知计算驱动的不确定性态势感知获得“</a:t>
            </a:r>
            <a:r>
              <a:rPr lang="zh-CN" altLang="en-US" sz="1600" dirty="0">
                <a:solidFill>
                  <a:srgbClr val="C00000"/>
                </a:solidFill>
                <a:latin typeface="黑体" panose="02010609060101010101" pitchFamily="49" charset="-122"/>
                <a:ea typeface="黑体" panose="02010609060101010101" pitchFamily="49" charset="-122"/>
              </a:rPr>
              <a:t>教育部创新团队”</a:t>
            </a:r>
            <a:endParaRPr lang="en-US" altLang="zh-CN" sz="1600" dirty="0">
              <a:solidFill>
                <a:srgbClr val="C00000"/>
              </a:solidFill>
              <a:latin typeface="黑体" panose="02010609060101010101" pitchFamily="49" charset="-122"/>
              <a:ea typeface="黑体" panose="02010609060101010101" pitchFamily="49" charset="-122"/>
            </a:endParaRPr>
          </a:p>
        </p:txBody>
      </p:sp>
      <p:pic>
        <p:nvPicPr>
          <p:cNvPr id="23" name="图片 22">
            <a:extLst>
              <a:ext uri="{FF2B5EF4-FFF2-40B4-BE49-F238E27FC236}">
                <a16:creationId xmlns:a16="http://schemas.microsoft.com/office/drawing/2014/main" id="{606E66F3-4791-D2BD-5686-AA10E8DE9B73}"/>
              </a:ext>
            </a:extLst>
          </p:cNvPr>
          <p:cNvPicPr>
            <a:picLocks noChangeAspect="1"/>
          </p:cNvPicPr>
          <p:nvPr/>
        </p:nvPicPr>
        <p:blipFill>
          <a:blip r:embed="rId12"/>
          <a:stretch>
            <a:fillRect/>
          </a:stretch>
        </p:blipFill>
        <p:spPr>
          <a:xfrm>
            <a:off x="4525106" y="4944359"/>
            <a:ext cx="2415988" cy="1299646"/>
          </a:xfrm>
          <a:prstGeom prst="rect">
            <a:avLst/>
          </a:prstGeom>
        </p:spPr>
      </p:pic>
    </p:spTree>
    <p:extLst>
      <p:ext uri="{BB962C8B-B14F-4D97-AF65-F5344CB8AC3E}">
        <p14:creationId xmlns:p14="http://schemas.microsoft.com/office/powerpoint/2010/main" val="784656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57695-DC3B-4D77-A5F6-02D7C53C383D}"/>
              </a:ext>
            </a:extLst>
          </p:cNvPr>
          <p:cNvSpPr>
            <a:spLocks noGrp="1"/>
          </p:cNvSpPr>
          <p:nvPr>
            <p:ph type="title"/>
          </p:nvPr>
        </p:nvSpPr>
        <p:spPr/>
        <p:txBody>
          <a:bodyPr/>
          <a:lstStyle/>
          <a:p>
            <a:r>
              <a:rPr lang="zh-CN" altLang="en-US" dirty="0"/>
              <a:t>团队成员及研究方向</a:t>
            </a:r>
          </a:p>
        </p:txBody>
      </p:sp>
      <p:sp>
        <p:nvSpPr>
          <p:cNvPr id="4" name="文本框 2">
            <a:extLst>
              <a:ext uri="{FF2B5EF4-FFF2-40B4-BE49-F238E27FC236}">
                <a16:creationId xmlns:a16="http://schemas.microsoft.com/office/drawing/2014/main" id="{DBCBBDEB-8EE6-524E-AC52-D618C842F98A}"/>
              </a:ext>
            </a:extLst>
          </p:cNvPr>
          <p:cNvSpPr txBox="1">
            <a:spLocks noChangeArrowheads="1"/>
          </p:cNvSpPr>
          <p:nvPr/>
        </p:nvSpPr>
        <p:spPr bwMode="auto">
          <a:xfrm>
            <a:off x="2484438" y="1003085"/>
            <a:ext cx="848836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latin typeface="黑体" panose="02010609060101010101" pitchFamily="49" charset="-122"/>
                <a:ea typeface="黑体" panose="02010609060101010101" pitchFamily="49" charset="-122"/>
              </a:rPr>
              <a:t>贾彩燕</a:t>
            </a:r>
            <a:r>
              <a:rPr lang="zh-CN" altLang="en-US" sz="2000" dirty="0">
                <a:latin typeface="黑体" panose="02010609060101010101" pitchFamily="49" charset="-122"/>
                <a:ea typeface="黑体" panose="02010609060101010101" pitchFamily="49" charset="-122"/>
              </a:rPr>
              <a:t>博士，教授，博士生导师，中科院计算所博士，复旦大学博后</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中国计算机学会 人工智能与模式识别专委会委员</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中国人工智能学会 粒计算与知识发现专委会委员</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交通数据分析与挖掘</a:t>
            </a:r>
            <a:r>
              <a:rPr lang="zh-CN" altLang="en-US" sz="2000" dirty="0">
                <a:solidFill>
                  <a:srgbClr val="C00000"/>
                </a:solidFill>
                <a:latin typeface="黑体" panose="02010609060101010101" pitchFamily="49" charset="-122"/>
                <a:ea typeface="黑体" panose="02010609060101010101" pitchFamily="49" charset="-122"/>
              </a:rPr>
              <a:t>北京市重点实验室副主任</a:t>
            </a:r>
            <a:endParaRPr lang="en-US" altLang="zh-CN" sz="2000" dirty="0">
              <a:solidFill>
                <a:srgbClr val="C00000"/>
              </a:solidFill>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北京交通大学“</a:t>
            </a:r>
            <a:r>
              <a:rPr lang="zh-CN" altLang="en-US" sz="2000" dirty="0">
                <a:solidFill>
                  <a:srgbClr val="C00000"/>
                </a:solidFill>
                <a:latin typeface="黑体" panose="02010609060101010101" pitchFamily="49" charset="-122"/>
                <a:ea typeface="黑体" panose="02010609060101010101" pitchFamily="49" charset="-122"/>
              </a:rPr>
              <a:t>红果园双百人才计划</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p:txBody>
      </p:sp>
      <p:sp>
        <p:nvSpPr>
          <p:cNvPr id="5" name="文本框 3">
            <a:extLst>
              <a:ext uri="{FF2B5EF4-FFF2-40B4-BE49-F238E27FC236}">
                <a16:creationId xmlns:a16="http://schemas.microsoft.com/office/drawing/2014/main" id="{EF3C8453-393F-914E-A317-2C2760A6522E}"/>
              </a:ext>
            </a:extLst>
          </p:cNvPr>
          <p:cNvSpPr txBox="1">
            <a:spLocks noChangeArrowheads="1"/>
          </p:cNvSpPr>
          <p:nvPr/>
        </p:nvSpPr>
        <p:spPr bwMode="auto">
          <a:xfrm>
            <a:off x="309562" y="2942928"/>
            <a:ext cx="217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研究方向：</a:t>
            </a:r>
            <a:r>
              <a:rPr lang="zh-CN" altLang="en-US" sz="1600" b="1" dirty="0"/>
              <a:t>      </a:t>
            </a:r>
            <a:endParaRPr lang="en-US" altLang="zh-CN" sz="1600" b="1" dirty="0"/>
          </a:p>
        </p:txBody>
      </p:sp>
      <p:sp>
        <p:nvSpPr>
          <p:cNvPr id="7" name="文本框 3">
            <a:extLst>
              <a:ext uri="{FF2B5EF4-FFF2-40B4-BE49-F238E27FC236}">
                <a16:creationId xmlns:a16="http://schemas.microsoft.com/office/drawing/2014/main" id="{DF639E5F-552D-FC4D-BF9C-620D0394D964}"/>
              </a:ext>
            </a:extLst>
          </p:cNvPr>
          <p:cNvSpPr txBox="1">
            <a:spLocks noChangeArrowheads="1"/>
          </p:cNvSpPr>
          <p:nvPr/>
        </p:nvSpPr>
        <p:spPr bwMode="auto">
          <a:xfrm>
            <a:off x="2051050" y="4043926"/>
            <a:ext cx="95872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1800" dirty="0">
                <a:solidFill>
                  <a:srgbClr val="C00000"/>
                </a:solidFill>
                <a:latin typeface="黑体" panose="02010609060101010101" pitchFamily="49" charset="-122"/>
                <a:ea typeface="黑体" panose="02010609060101010101" pitchFamily="49" charset="-122"/>
              </a:rPr>
              <a:t>SCI</a:t>
            </a:r>
            <a:r>
              <a:rPr lang="zh-CN" altLang="en-US" sz="1800" dirty="0">
                <a:solidFill>
                  <a:srgbClr val="C00000"/>
                </a:solidFill>
                <a:latin typeface="黑体" panose="02010609060101010101" pitchFamily="49" charset="-122"/>
                <a:ea typeface="黑体" panose="02010609060101010101" pitchFamily="49" charset="-122"/>
              </a:rPr>
              <a:t>期刊、</a:t>
            </a:r>
            <a:r>
              <a:rPr lang="en-US" altLang="zh-CN" sz="1800" dirty="0">
                <a:solidFill>
                  <a:srgbClr val="C00000"/>
                </a:solidFill>
                <a:latin typeface="黑体" panose="02010609060101010101" pitchFamily="49" charset="-122"/>
                <a:ea typeface="黑体" panose="02010609060101010101" pitchFamily="49" charset="-122"/>
              </a:rPr>
              <a:t>CCF</a:t>
            </a:r>
            <a:r>
              <a:rPr lang="zh-CN" altLang="en-US" sz="1800" dirty="0">
                <a:solidFill>
                  <a:srgbClr val="C00000"/>
                </a:solidFill>
                <a:latin typeface="黑体" panose="02010609060101010101" pitchFamily="49" charset="-122"/>
                <a:ea typeface="黑体" panose="02010609060101010101" pitchFamily="49" charset="-122"/>
              </a:rPr>
              <a:t> </a:t>
            </a:r>
            <a:r>
              <a:rPr lang="en-US" altLang="zh-CN" sz="1800" dirty="0">
                <a:solidFill>
                  <a:srgbClr val="C00000"/>
                </a:solidFill>
                <a:latin typeface="黑体" panose="02010609060101010101" pitchFamily="49" charset="-122"/>
                <a:ea typeface="黑体" panose="02010609060101010101" pitchFamily="49" charset="-122"/>
              </a:rPr>
              <a:t>A</a:t>
            </a:r>
            <a:r>
              <a:rPr lang="zh-CN" altLang="en-US" sz="1800" dirty="0">
                <a:solidFill>
                  <a:srgbClr val="C00000"/>
                </a:solidFill>
                <a:latin typeface="黑体" panose="02010609060101010101" pitchFamily="49" charset="-122"/>
                <a:ea typeface="黑体" panose="02010609060101010101" pitchFamily="49" charset="-122"/>
              </a:rPr>
              <a:t>类会议</a:t>
            </a:r>
            <a:r>
              <a:rPr lang="en-US" altLang="zh-CN" sz="1800" dirty="0">
                <a:solidFill>
                  <a:srgbClr val="C00000"/>
                </a:solidFill>
                <a:latin typeface="黑体" panose="02010609060101010101" pitchFamily="49" charset="-122"/>
                <a:ea typeface="黑体" panose="02010609060101010101" pitchFamily="49" charset="-122"/>
              </a:rPr>
              <a:t>WWW</a:t>
            </a:r>
            <a:r>
              <a:rPr lang="zh-CN" altLang="en-US" sz="1800" dirty="0">
                <a:solidFill>
                  <a:srgbClr val="C00000"/>
                </a:solidFill>
                <a:latin typeface="黑体" panose="02010609060101010101" pitchFamily="49" charset="-122"/>
                <a:ea typeface="黑体" panose="02010609060101010101" pitchFamily="49" charset="-122"/>
              </a:rPr>
              <a:t>、</a:t>
            </a:r>
            <a:r>
              <a:rPr lang="en-US" altLang="zh-CN" sz="1800" dirty="0">
                <a:solidFill>
                  <a:srgbClr val="C00000"/>
                </a:solidFill>
                <a:latin typeface="黑体" panose="02010609060101010101" pitchFamily="49" charset="-122"/>
                <a:ea typeface="黑体" panose="02010609060101010101" pitchFamily="49" charset="-122"/>
              </a:rPr>
              <a:t>IJCAI</a:t>
            </a:r>
            <a:r>
              <a:rPr lang="zh-CN" altLang="en-US" sz="1800" dirty="0">
                <a:solidFill>
                  <a:srgbClr val="C00000"/>
                </a:solidFill>
                <a:latin typeface="黑体" panose="02010609060101010101" pitchFamily="49" charset="-122"/>
                <a:ea typeface="黑体" panose="02010609060101010101" pitchFamily="49" charset="-122"/>
              </a:rPr>
              <a:t>、</a:t>
            </a:r>
            <a:r>
              <a:rPr lang="en-US" altLang="zh-CN" sz="1800" dirty="0">
                <a:solidFill>
                  <a:srgbClr val="C00000"/>
                </a:solidFill>
                <a:latin typeface="黑体" panose="02010609060101010101" pitchFamily="49" charset="-122"/>
                <a:ea typeface="黑体" panose="02010609060101010101" pitchFamily="49" charset="-122"/>
              </a:rPr>
              <a:t>AAAI</a:t>
            </a:r>
            <a:r>
              <a:rPr lang="zh-CN" altLang="en-US" sz="1800" dirty="0">
                <a:latin typeface="黑体" panose="02010609060101010101" pitchFamily="49" charset="-122"/>
                <a:ea typeface="黑体" panose="02010609060101010101" pitchFamily="49" charset="-122"/>
              </a:rPr>
              <a:t>等上发表学术论文</a:t>
            </a:r>
            <a:r>
              <a:rPr lang="en-US" altLang="zh-CN" sz="1800" dirty="0">
                <a:latin typeface="黑体" panose="02010609060101010101" pitchFamily="49" charset="-122"/>
                <a:ea typeface="黑体" panose="02010609060101010101" pitchFamily="49" charset="-122"/>
              </a:rPr>
              <a:t>40</a:t>
            </a:r>
            <a:r>
              <a:rPr lang="zh-CN" altLang="en-US" sz="1800" dirty="0">
                <a:latin typeface="黑体" panose="02010609060101010101" pitchFamily="49" charset="-122"/>
                <a:ea typeface="黑体" panose="02010609060101010101" pitchFamily="49" charset="-122"/>
              </a:rPr>
              <a:t>余篇。</a:t>
            </a:r>
            <a:endParaRPr lang="en-US" altLang="zh-CN" sz="1800" dirty="0">
              <a:latin typeface="黑体" panose="02010609060101010101" pitchFamily="49" charset="-122"/>
              <a:ea typeface="黑体" panose="02010609060101010101" pitchFamily="49" charset="-122"/>
            </a:endParaRPr>
          </a:p>
        </p:txBody>
      </p:sp>
      <p:sp>
        <p:nvSpPr>
          <p:cNvPr id="8" name="文本框 3">
            <a:extLst>
              <a:ext uri="{FF2B5EF4-FFF2-40B4-BE49-F238E27FC236}">
                <a16:creationId xmlns:a16="http://schemas.microsoft.com/office/drawing/2014/main" id="{31972ABC-6D0B-C54E-8E52-DDEA63E0F44F}"/>
              </a:ext>
            </a:extLst>
          </p:cNvPr>
          <p:cNvSpPr txBox="1">
            <a:spLocks noChangeArrowheads="1"/>
          </p:cNvSpPr>
          <p:nvPr/>
        </p:nvSpPr>
        <p:spPr bwMode="auto">
          <a:xfrm>
            <a:off x="2051050" y="2877328"/>
            <a:ext cx="1046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1800" dirty="0">
                <a:solidFill>
                  <a:srgbClr val="FF0000"/>
                </a:solidFill>
                <a:latin typeface="黑体" panose="02010609060101010101" pitchFamily="49" charset="-122"/>
                <a:ea typeface="黑体" panose="02010609060101010101" pitchFamily="49" charset="-122"/>
              </a:rPr>
              <a:t>机器学习及社会计算</a:t>
            </a:r>
            <a:r>
              <a:rPr lang="zh-CN" altLang="en-US" sz="1800" dirty="0">
                <a:latin typeface="黑体" panose="02010609060101010101" pitchFamily="49" charset="-122"/>
                <a:ea typeface="黑体" panose="02010609060101010101" pitchFamily="49" charset="-122"/>
              </a:rPr>
              <a:t>（</a:t>
            </a:r>
            <a:r>
              <a:rPr lang="zh-CN" altLang="en-US" sz="1800" dirty="0">
                <a:solidFill>
                  <a:srgbClr val="FF0000"/>
                </a:solidFill>
                <a:latin typeface="黑体" panose="02010609060101010101" pitchFamily="49" charset="-122"/>
                <a:ea typeface="黑体" panose="02010609060101010101" pitchFamily="49" charset="-122"/>
              </a:rPr>
              <a:t>图表示学习</a:t>
            </a:r>
            <a:r>
              <a:rPr lang="zh-CN" altLang="en-US" sz="1800" dirty="0">
                <a:latin typeface="黑体" panose="02010609060101010101" pitchFamily="49" charset="-122"/>
                <a:ea typeface="黑体" panose="02010609060101010101" pitchFamily="49" charset="-122"/>
              </a:rPr>
              <a:t>、</a:t>
            </a:r>
            <a:r>
              <a:rPr lang="zh-CN" altLang="en-US" sz="1800" dirty="0">
                <a:solidFill>
                  <a:srgbClr val="FF0000"/>
                </a:solidFill>
                <a:latin typeface="黑体" panose="02010609060101010101" pitchFamily="49" charset="-122"/>
                <a:ea typeface="黑体" panose="02010609060101010101" pitchFamily="49" charset="-122"/>
              </a:rPr>
              <a:t>社交推荐</a:t>
            </a:r>
            <a:r>
              <a:rPr lang="zh-CN" altLang="en-US" sz="1800" dirty="0">
                <a:latin typeface="黑体" panose="02010609060101010101" pitchFamily="49" charset="-122"/>
                <a:ea typeface="黑体" panose="02010609060101010101" pitchFamily="49" charset="-122"/>
              </a:rPr>
              <a:t>、</a:t>
            </a:r>
            <a:r>
              <a:rPr lang="zh-CN" altLang="en-US" sz="1800" dirty="0">
                <a:solidFill>
                  <a:srgbClr val="FF0000"/>
                </a:solidFill>
                <a:latin typeface="黑体" panose="02010609060101010101" pitchFamily="49" charset="-122"/>
                <a:ea typeface="黑体" panose="02010609060101010101" pitchFamily="49" charset="-122"/>
              </a:rPr>
              <a:t>社交谣言检测</a:t>
            </a:r>
            <a:r>
              <a:rPr lang="zh-CN" altLang="en-US" sz="1800" dirty="0">
                <a:latin typeface="黑体" panose="02010609060101010101" pitchFamily="49" charset="-122"/>
                <a:ea typeface="黑体" panose="02010609060101010101" pitchFamily="49" charset="-122"/>
              </a:rPr>
              <a:t>、</a:t>
            </a:r>
            <a:r>
              <a:rPr lang="zh-CN" altLang="en-US" sz="1800" dirty="0">
                <a:solidFill>
                  <a:srgbClr val="FF0000"/>
                </a:solidFill>
                <a:latin typeface="黑体" panose="02010609060101010101" pitchFamily="49" charset="-122"/>
                <a:ea typeface="黑体" panose="02010609060101010101" pitchFamily="49" charset="-122"/>
              </a:rPr>
              <a:t>目标检测及交通应用</a:t>
            </a:r>
            <a:r>
              <a:rPr lang="zh-CN" altLang="en-US" sz="1800" dirty="0">
                <a:latin typeface="黑体" panose="02010609060101010101" pitchFamily="49" charset="-122"/>
                <a:ea typeface="黑体" panose="02010609060101010101" pitchFamily="49" charset="-122"/>
              </a:rPr>
              <a:t>）</a:t>
            </a:r>
            <a:endParaRPr lang="en-US" altLang="zh-CN" sz="1800" dirty="0">
              <a:latin typeface="黑体" panose="02010609060101010101" pitchFamily="49" charset="-122"/>
              <a:ea typeface="黑体" panose="02010609060101010101" pitchFamily="49" charset="-122"/>
            </a:endParaRPr>
          </a:p>
        </p:txBody>
      </p:sp>
      <p:sp>
        <p:nvSpPr>
          <p:cNvPr id="9" name="文本框 3">
            <a:extLst>
              <a:ext uri="{FF2B5EF4-FFF2-40B4-BE49-F238E27FC236}">
                <a16:creationId xmlns:a16="http://schemas.microsoft.com/office/drawing/2014/main" id="{54DA16AC-E72E-3F4B-8B2F-3AB5740123F7}"/>
              </a:ext>
            </a:extLst>
          </p:cNvPr>
          <p:cNvSpPr txBox="1">
            <a:spLocks noChangeArrowheads="1"/>
          </p:cNvSpPr>
          <p:nvPr/>
        </p:nvSpPr>
        <p:spPr bwMode="auto">
          <a:xfrm>
            <a:off x="309562" y="3371731"/>
            <a:ext cx="217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科研情况：</a:t>
            </a:r>
            <a:r>
              <a:rPr lang="zh-CN" altLang="en-US" sz="1600" b="1" dirty="0"/>
              <a:t>     </a:t>
            </a:r>
          </a:p>
        </p:txBody>
      </p:sp>
      <p:sp>
        <p:nvSpPr>
          <p:cNvPr id="10" name="文本框 3">
            <a:extLst>
              <a:ext uri="{FF2B5EF4-FFF2-40B4-BE49-F238E27FC236}">
                <a16:creationId xmlns:a16="http://schemas.microsoft.com/office/drawing/2014/main" id="{5E6AD512-F84F-E742-ACEE-CDD44630508B}"/>
              </a:ext>
            </a:extLst>
          </p:cNvPr>
          <p:cNvSpPr txBox="1">
            <a:spLocks noChangeArrowheads="1"/>
          </p:cNvSpPr>
          <p:nvPr/>
        </p:nvSpPr>
        <p:spPr bwMode="auto">
          <a:xfrm>
            <a:off x="317313" y="4016828"/>
            <a:ext cx="1831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论文成果：</a:t>
            </a:r>
            <a:r>
              <a:rPr lang="zh-CN" altLang="en-US" sz="1600" b="1" dirty="0"/>
              <a:t>       </a:t>
            </a:r>
            <a:endParaRPr lang="en-US" altLang="zh-CN" sz="1600" b="1" dirty="0"/>
          </a:p>
        </p:txBody>
      </p:sp>
      <p:sp>
        <p:nvSpPr>
          <p:cNvPr id="12" name="文本框 3">
            <a:extLst>
              <a:ext uri="{FF2B5EF4-FFF2-40B4-BE49-F238E27FC236}">
                <a16:creationId xmlns:a16="http://schemas.microsoft.com/office/drawing/2014/main" id="{F784C548-5C3E-7240-9798-CD9A892995CA}"/>
              </a:ext>
            </a:extLst>
          </p:cNvPr>
          <p:cNvSpPr txBox="1">
            <a:spLocks noChangeArrowheads="1"/>
          </p:cNvSpPr>
          <p:nvPr/>
        </p:nvSpPr>
        <p:spPr bwMode="auto">
          <a:xfrm>
            <a:off x="4919817" y="6175217"/>
            <a:ext cx="65053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sz="1600" dirty="0">
                <a:latin typeface="黑体" panose="02010609060101010101" pitchFamily="49" charset="-122"/>
                <a:ea typeface="黑体" panose="02010609060101010101" pitchFamily="49" charset="-122"/>
              </a:rPr>
              <a:t>指导学生获得</a:t>
            </a:r>
            <a:r>
              <a:rPr lang="en-US" altLang="zh-CN" sz="1600" dirty="0">
                <a:latin typeface="黑体" panose="02010609060101010101" pitchFamily="49" charset="-122"/>
                <a:ea typeface="黑体" panose="02010609060101010101" pitchFamily="49" charset="-122"/>
              </a:rPr>
              <a:t>2018</a:t>
            </a:r>
            <a:r>
              <a:rPr lang="zh-CN" altLang="en-US" sz="1600" dirty="0">
                <a:latin typeface="黑体" panose="02010609060101010101" pitchFamily="49" charset="-122"/>
                <a:ea typeface="黑体" panose="02010609060101010101" pitchFamily="49" charset="-122"/>
              </a:rPr>
              <a:t>百度</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西交大数据竞赛、</a:t>
            </a:r>
            <a:r>
              <a:rPr lang="en-US" altLang="zh-CN" sz="1600" dirty="0">
                <a:latin typeface="黑体" panose="02010609060101010101" pitchFamily="49" charset="-122"/>
                <a:ea typeface="黑体" panose="02010609060101010101" pitchFamily="49" charset="-122"/>
              </a:rPr>
              <a:t>ICDAR2019</a:t>
            </a:r>
            <a:r>
              <a:rPr lang="zh-CN" altLang="en-US" sz="1600" dirty="0">
                <a:latin typeface="黑体" panose="02010609060101010101" pitchFamily="49" charset="-122"/>
                <a:ea typeface="黑体" panose="02010609060101010101" pitchFamily="49" charset="-122"/>
              </a:rPr>
              <a:t>、</a:t>
            </a:r>
            <a:r>
              <a:rPr lang="en-US" altLang="zh-CN" sz="1600" dirty="0">
                <a:latin typeface="黑体" panose="02010609060101010101" pitchFamily="49" charset="-122"/>
                <a:ea typeface="黑体" panose="02010609060101010101" pitchFamily="49" charset="-122"/>
              </a:rPr>
              <a:t>CVPR2020</a:t>
            </a:r>
            <a:r>
              <a:rPr lang="zh-CN" altLang="en-US" sz="1600" dirty="0">
                <a:latin typeface="黑体" panose="02010609060101010101" pitchFamily="49" charset="-122"/>
                <a:ea typeface="黑体" panose="02010609060101010101" pitchFamily="49" charset="-122"/>
              </a:rPr>
              <a:t>竞赛任务等多个国际国内一</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二</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三等奖，毕业生入选校级</a:t>
            </a:r>
            <a:r>
              <a:rPr lang="zh-CN" altLang="en-US" sz="1600" dirty="0">
                <a:solidFill>
                  <a:schemeClr val="tx2"/>
                </a:solidFill>
                <a:latin typeface="黑体" panose="02010609060101010101" pitchFamily="49" charset="-122"/>
                <a:ea typeface="黑体" panose="02010609060101010101" pitchFamily="49" charset="-122"/>
              </a:rPr>
              <a:t>优秀硕士学位论文</a:t>
            </a:r>
            <a:r>
              <a:rPr lang="zh-CN" altLang="en-US" sz="1600" dirty="0">
                <a:latin typeface="黑体" panose="02010609060101010101" pitchFamily="49" charset="-122"/>
                <a:ea typeface="黑体" panose="02010609060101010101" pitchFamily="49" charset="-122"/>
              </a:rPr>
              <a:t>等</a:t>
            </a:r>
            <a:endParaRPr lang="en-US" altLang="zh-CN" sz="1600" dirty="0">
              <a:latin typeface="黑体" panose="02010609060101010101" pitchFamily="49" charset="-122"/>
              <a:ea typeface="黑体" panose="02010609060101010101" pitchFamily="49" charset="-122"/>
            </a:endParaRPr>
          </a:p>
        </p:txBody>
      </p:sp>
      <p:sp>
        <p:nvSpPr>
          <p:cNvPr id="14" name="文本框 3">
            <a:extLst>
              <a:ext uri="{FF2B5EF4-FFF2-40B4-BE49-F238E27FC236}">
                <a16:creationId xmlns:a16="http://schemas.microsoft.com/office/drawing/2014/main" id="{C67C1A5F-3A58-754C-99E8-F060D2D2BB9B}"/>
              </a:ext>
            </a:extLst>
          </p:cNvPr>
          <p:cNvSpPr txBox="1">
            <a:spLocks noChangeArrowheads="1"/>
          </p:cNvSpPr>
          <p:nvPr/>
        </p:nvSpPr>
        <p:spPr bwMode="auto">
          <a:xfrm>
            <a:off x="1010444" y="6242349"/>
            <a:ext cx="20812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zh-CN" altLang="en-US" sz="1600" dirty="0">
                <a:latin typeface="黑体" panose="02010609060101010101" pitchFamily="49" charset="-122"/>
                <a:ea typeface="黑体" panose="02010609060101010101" pitchFamily="49" charset="-122"/>
              </a:rPr>
              <a:t>少数民族语</a:t>
            </a:r>
            <a:r>
              <a:rPr lang="en-US" altLang="zh-CN" sz="1600" dirty="0">
                <a:latin typeface="黑体" panose="02010609060101010101" pitchFamily="49" charset="-122"/>
                <a:ea typeface="黑体" panose="02010609060101010101" pitchFamily="49" charset="-122"/>
              </a:rPr>
              <a:t>OCR</a:t>
            </a:r>
            <a:r>
              <a:rPr lang="zh-CN" altLang="en-US" sz="1600" dirty="0">
                <a:latin typeface="黑体" panose="02010609060101010101" pitchFamily="49" charset="-122"/>
                <a:ea typeface="黑体" panose="02010609060101010101" pitchFamily="49" charset="-122"/>
              </a:rPr>
              <a:t>识别引擎</a:t>
            </a:r>
            <a:endParaRPr lang="en-US" altLang="zh-CN" sz="1600" dirty="0">
              <a:latin typeface="黑体" panose="02010609060101010101" pitchFamily="49" charset="-122"/>
              <a:ea typeface="黑体" panose="02010609060101010101" pitchFamily="49" charset="-122"/>
            </a:endParaRPr>
          </a:p>
        </p:txBody>
      </p:sp>
      <p:pic>
        <p:nvPicPr>
          <p:cNvPr id="22" name="Picture 1073742849" descr="caiyan Jia-1">
            <a:extLst>
              <a:ext uri="{FF2B5EF4-FFF2-40B4-BE49-F238E27FC236}">
                <a16:creationId xmlns:a16="http://schemas.microsoft.com/office/drawing/2014/main" id="{D7409F2C-F992-4DA8-BD23-2C454DE21409}"/>
              </a:ext>
            </a:extLst>
          </p:cNvPr>
          <p:cNvPicPr>
            <a:picLocks noChangeAspect="1"/>
          </p:cNvPicPr>
          <p:nvPr/>
        </p:nvPicPr>
        <p:blipFill>
          <a:blip r:embed="rId3"/>
          <a:stretch>
            <a:fillRect/>
          </a:stretch>
        </p:blipFill>
        <p:spPr>
          <a:xfrm>
            <a:off x="301811" y="930253"/>
            <a:ext cx="1847477" cy="1953204"/>
          </a:xfrm>
          <a:prstGeom prst="rect">
            <a:avLst/>
          </a:prstGeom>
          <a:noFill/>
          <a:ln w="9525">
            <a:noFill/>
          </a:ln>
        </p:spPr>
      </p:pic>
      <p:sp>
        <p:nvSpPr>
          <p:cNvPr id="23" name="文本框 3">
            <a:extLst>
              <a:ext uri="{FF2B5EF4-FFF2-40B4-BE49-F238E27FC236}">
                <a16:creationId xmlns:a16="http://schemas.microsoft.com/office/drawing/2014/main" id="{2C5AD506-893D-44EA-A456-8E56FE0BD7C4}"/>
              </a:ext>
            </a:extLst>
          </p:cNvPr>
          <p:cNvSpPr txBox="1">
            <a:spLocks noChangeArrowheads="1"/>
          </p:cNvSpPr>
          <p:nvPr/>
        </p:nvSpPr>
        <p:spPr bwMode="auto">
          <a:xfrm>
            <a:off x="2051050" y="3228562"/>
            <a:ext cx="99574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1800" dirty="0">
                <a:latin typeface="黑体" panose="02010609060101010101" pitchFamily="49" charset="-122"/>
                <a:ea typeface="黑体" panose="02010609060101010101" pitchFamily="49" charset="-122"/>
              </a:rPr>
              <a:t>承担国家自然科学基金面上项目</a:t>
            </a:r>
            <a:r>
              <a:rPr lang="en-US" altLang="zh-CN" sz="1800" dirty="0">
                <a:latin typeface="黑体" panose="02010609060101010101" pitchFamily="49" charset="-122"/>
                <a:ea typeface="黑体" panose="02010609060101010101" pitchFamily="49" charset="-122"/>
              </a:rPr>
              <a:t>3</a:t>
            </a:r>
            <a:r>
              <a:rPr lang="zh-CN" altLang="en-US" sz="1800" dirty="0">
                <a:latin typeface="黑体" panose="02010609060101010101" pitchFamily="49" charset="-122"/>
                <a:ea typeface="黑体" panose="02010609060101010101" pitchFamily="49" charset="-122"/>
              </a:rPr>
              <a:t>项、国家重点研发计划项目</a:t>
            </a:r>
            <a:r>
              <a:rPr lang="en-US" altLang="zh-CN" sz="1800" dirty="0">
                <a:latin typeface="黑体" panose="02010609060101010101" pitchFamily="49" charset="-122"/>
                <a:ea typeface="黑体" panose="02010609060101010101" pitchFamily="49" charset="-122"/>
              </a:rPr>
              <a:t>1</a:t>
            </a:r>
            <a:r>
              <a:rPr lang="zh-CN" altLang="en-US" sz="1800" dirty="0">
                <a:latin typeface="黑体" panose="02010609060101010101" pitchFamily="49" charset="-122"/>
                <a:ea typeface="黑体" panose="02010609060101010101" pitchFamily="49" charset="-122"/>
              </a:rPr>
              <a:t>项等，开发中国</a:t>
            </a:r>
            <a:r>
              <a:rPr kumimoji="0" lang="zh-CN" altLang="en-US" sz="1800" b="1" i="0" u="none" strike="noStrike" cap="none" spc="0" normalizeH="0" baseline="0" dirty="0">
                <a:ln>
                  <a:noFill/>
                </a:ln>
                <a:effectLst/>
                <a:uFillTx/>
                <a:latin typeface="+mj-lt"/>
                <a:ea typeface="宋体" panose="02010600030101010101" pitchFamily="2" charset="-122"/>
                <a:cs typeface="+mj-cs"/>
                <a:sym typeface="Helvetica"/>
              </a:rPr>
              <a:t>民族语文翻译中心蒙古、藏、维吾尔、哈萨克、朝鲜、彝文</a:t>
            </a:r>
            <a:r>
              <a:rPr kumimoji="0" lang="zh-CN" altLang="en-US" sz="1800" b="1" i="0" u="none" strike="noStrike" cap="none" spc="0" normalizeH="0" baseline="0" dirty="0">
                <a:ln>
                  <a:noFill/>
                </a:ln>
                <a:solidFill>
                  <a:srgbClr val="FF0000"/>
                </a:solidFill>
                <a:effectLst/>
                <a:uFillTx/>
                <a:latin typeface="+mj-lt"/>
                <a:ea typeface="宋体" panose="02010600030101010101" pitchFamily="2" charset="-122"/>
                <a:cs typeface="+mj-cs"/>
                <a:sym typeface="Helvetica"/>
              </a:rPr>
              <a:t>OCR识别引擎</a:t>
            </a:r>
            <a:r>
              <a:rPr lang="zh-CN" altLang="en-US" sz="1800" dirty="0">
                <a:latin typeface="黑体" panose="02010609060101010101" pitchFamily="49" charset="-122"/>
                <a:ea typeface="黑体" panose="02010609060101010101" pitchFamily="49" charset="-122"/>
                <a:sym typeface="Helvetica"/>
              </a:rPr>
              <a:t>及石油票据出入库单识别</a:t>
            </a:r>
            <a:r>
              <a:rPr kumimoji="0" lang="zh-CN" altLang="en-US" sz="1800" b="1" i="0" u="none" strike="noStrike" cap="none" spc="0" normalizeH="0" baseline="0" dirty="0">
                <a:ln>
                  <a:noFill/>
                </a:ln>
                <a:solidFill>
                  <a:srgbClr val="FF0000"/>
                </a:solidFill>
                <a:effectLst/>
                <a:uFillTx/>
                <a:latin typeface="+mj-lt"/>
                <a:ea typeface="宋体" panose="02010600030101010101" pitchFamily="2" charset="-122"/>
                <a:cs typeface="+mj-cs"/>
                <a:sym typeface="Helvetica"/>
              </a:rPr>
              <a:t>微信应用程序</a:t>
            </a:r>
            <a:r>
              <a:rPr lang="zh-CN" altLang="en-US" sz="1800" b="1" dirty="0">
                <a:solidFill>
                  <a:srgbClr val="FF0000"/>
                </a:solidFill>
                <a:latin typeface="+mj-lt"/>
                <a:cs typeface="+mj-cs"/>
                <a:sym typeface="Helvetica"/>
              </a:rPr>
              <a:t>；开发湖南省水运中心超载行为识别及预警系统，线上监测</a:t>
            </a:r>
            <a:r>
              <a:rPr lang="en-US" altLang="zh-CN" sz="1800" b="1" dirty="0">
                <a:solidFill>
                  <a:srgbClr val="FF0000"/>
                </a:solidFill>
                <a:latin typeface="+mj-lt"/>
                <a:cs typeface="+mj-cs"/>
                <a:sym typeface="Helvetica"/>
              </a:rPr>
              <a:t>400</a:t>
            </a:r>
            <a:r>
              <a:rPr lang="zh-CN" altLang="en-US" sz="1800" b="1" dirty="0">
                <a:solidFill>
                  <a:srgbClr val="FF0000"/>
                </a:solidFill>
                <a:latin typeface="+mj-lt"/>
                <a:cs typeface="+mj-cs"/>
                <a:sym typeface="Helvetica"/>
              </a:rPr>
              <a:t>余个客运及汽运渡口。</a:t>
            </a:r>
            <a:r>
              <a:rPr kumimoji="0" lang="zh-CN" altLang="en-US" sz="1800" b="1" i="0" u="none" strike="noStrike" cap="none" spc="0" normalizeH="0" baseline="0" dirty="0">
                <a:ln>
                  <a:noFill/>
                </a:ln>
                <a:solidFill>
                  <a:srgbClr val="FF0000"/>
                </a:solidFill>
                <a:effectLst/>
                <a:uFillTx/>
                <a:latin typeface="+mj-lt"/>
                <a:ea typeface="宋体" panose="02010600030101010101" pitchFamily="2" charset="-122"/>
                <a:cs typeface="+mj-cs"/>
                <a:sym typeface="Helvetica"/>
              </a:rPr>
              <a:t>。</a:t>
            </a:r>
            <a:endParaRPr lang="en-US" altLang="zh-CN" sz="1800" b="1" dirty="0">
              <a:solidFill>
                <a:srgbClr val="FF0000"/>
              </a:solidFill>
              <a:latin typeface="黑体" panose="02010609060101010101" pitchFamily="49" charset="-122"/>
              <a:ea typeface="黑体" panose="02010609060101010101" pitchFamily="49" charset="-122"/>
            </a:endParaRPr>
          </a:p>
        </p:txBody>
      </p:sp>
      <p:pic>
        <p:nvPicPr>
          <p:cNvPr id="26" name="图片 25">
            <a:extLst>
              <a:ext uri="{FF2B5EF4-FFF2-40B4-BE49-F238E27FC236}">
                <a16:creationId xmlns:a16="http://schemas.microsoft.com/office/drawing/2014/main" id="{CD22C21D-8DAE-4555-B57D-344F45D05BDC}"/>
              </a:ext>
            </a:extLst>
          </p:cNvPr>
          <p:cNvPicPr>
            <a:picLocks noChangeAspect="1"/>
          </p:cNvPicPr>
          <p:nvPr/>
        </p:nvPicPr>
        <p:blipFill>
          <a:blip r:embed="rId4" cstate="print"/>
          <a:stretch>
            <a:fillRect/>
          </a:stretch>
        </p:blipFill>
        <p:spPr>
          <a:xfrm>
            <a:off x="147346" y="4426999"/>
            <a:ext cx="4100355" cy="1853701"/>
          </a:xfrm>
          <a:prstGeom prst="rect">
            <a:avLst/>
          </a:prstGeom>
        </p:spPr>
      </p:pic>
      <p:pic>
        <p:nvPicPr>
          <p:cNvPr id="29" name="Picture Placeholder 18" descr="2018百度-西交大大数据竞赛">
            <a:extLst>
              <a:ext uri="{FF2B5EF4-FFF2-40B4-BE49-F238E27FC236}">
                <a16:creationId xmlns:a16="http://schemas.microsoft.com/office/drawing/2014/main" id="{FC9E0C4E-2036-4AA8-AA25-A4724516230C}"/>
              </a:ext>
            </a:extLst>
          </p:cNvPr>
          <p:cNvPicPr>
            <a:picLocks noChangeAspect="1"/>
          </p:cNvPicPr>
          <p:nvPr/>
        </p:nvPicPr>
        <p:blipFill>
          <a:blip r:embed="rId5"/>
          <a:stretch>
            <a:fillRect/>
          </a:stretch>
        </p:blipFill>
        <p:spPr>
          <a:xfrm>
            <a:off x="4292812" y="4395909"/>
            <a:ext cx="2560316" cy="1820567"/>
          </a:xfrm>
          <a:prstGeom prst="rect">
            <a:avLst/>
          </a:prstGeom>
        </p:spPr>
      </p:pic>
      <p:pic>
        <p:nvPicPr>
          <p:cNvPr id="17" name="Picture 23" descr="Idcard2019竞赛">
            <a:extLst>
              <a:ext uri="{FF2B5EF4-FFF2-40B4-BE49-F238E27FC236}">
                <a16:creationId xmlns:a16="http://schemas.microsoft.com/office/drawing/2014/main" id="{48EC87D0-1E8C-49E3-A52B-D04F2BDEA843}"/>
              </a:ext>
            </a:extLst>
          </p:cNvPr>
          <p:cNvPicPr>
            <a:picLocks noChangeAspect="1"/>
          </p:cNvPicPr>
          <p:nvPr/>
        </p:nvPicPr>
        <p:blipFill>
          <a:blip r:embed="rId6"/>
          <a:stretch>
            <a:fillRect/>
          </a:stretch>
        </p:blipFill>
        <p:spPr>
          <a:xfrm>
            <a:off x="6511518" y="4395909"/>
            <a:ext cx="2403980" cy="1803126"/>
          </a:xfrm>
          <a:prstGeom prst="rect">
            <a:avLst/>
          </a:prstGeom>
        </p:spPr>
      </p:pic>
      <p:pic>
        <p:nvPicPr>
          <p:cNvPr id="18" name="Picture 24" descr="江苏大数据">
            <a:extLst>
              <a:ext uri="{FF2B5EF4-FFF2-40B4-BE49-F238E27FC236}">
                <a16:creationId xmlns:a16="http://schemas.microsoft.com/office/drawing/2014/main" id="{4D30F8EB-CA73-4E49-AFE4-2DD2D332D47F}"/>
              </a:ext>
            </a:extLst>
          </p:cNvPr>
          <p:cNvPicPr>
            <a:picLocks noChangeAspect="1"/>
          </p:cNvPicPr>
          <p:nvPr/>
        </p:nvPicPr>
        <p:blipFill>
          <a:blip r:embed="rId7"/>
          <a:stretch>
            <a:fillRect/>
          </a:stretch>
        </p:blipFill>
        <p:spPr>
          <a:xfrm rot="16200000">
            <a:off x="8969813" y="4042832"/>
            <a:ext cx="1759887" cy="2453792"/>
          </a:xfrm>
          <a:prstGeom prst="rect">
            <a:avLst/>
          </a:prstGeom>
        </p:spPr>
      </p:pic>
      <p:pic>
        <p:nvPicPr>
          <p:cNvPr id="19" name="Picture 25" descr="2019比赛证书">
            <a:extLst>
              <a:ext uri="{FF2B5EF4-FFF2-40B4-BE49-F238E27FC236}">
                <a16:creationId xmlns:a16="http://schemas.microsoft.com/office/drawing/2014/main" id="{E8643821-32E7-4B72-ACC8-45DB73258A7F}"/>
              </a:ext>
            </a:extLst>
          </p:cNvPr>
          <p:cNvPicPr>
            <a:picLocks noChangeAspect="1"/>
          </p:cNvPicPr>
          <p:nvPr/>
        </p:nvPicPr>
        <p:blipFill>
          <a:blip r:embed="rId8"/>
          <a:stretch>
            <a:fillRect/>
          </a:stretch>
        </p:blipFill>
        <p:spPr>
          <a:xfrm>
            <a:off x="10679040" y="4356575"/>
            <a:ext cx="1492325" cy="1763155"/>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7780" y="36914"/>
            <a:ext cx="1344129" cy="1737097"/>
          </a:xfrm>
          <a:prstGeom prst="rect">
            <a:avLst/>
          </a:prstGeom>
        </p:spPr>
      </p:pic>
    </p:spTree>
    <p:extLst>
      <p:ext uri="{BB962C8B-B14F-4D97-AF65-F5344CB8AC3E}">
        <p14:creationId xmlns:p14="http://schemas.microsoft.com/office/powerpoint/2010/main" val="817765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57695-DC3B-4D77-A5F6-02D7C53C383D}"/>
              </a:ext>
            </a:extLst>
          </p:cNvPr>
          <p:cNvSpPr>
            <a:spLocks noGrp="1"/>
          </p:cNvSpPr>
          <p:nvPr>
            <p:ph type="title"/>
          </p:nvPr>
        </p:nvSpPr>
        <p:spPr/>
        <p:txBody>
          <a:bodyPr/>
          <a:lstStyle/>
          <a:p>
            <a:r>
              <a:rPr lang="zh-CN" altLang="en-US" dirty="0"/>
              <a:t>团队成员及研究方向</a:t>
            </a:r>
          </a:p>
        </p:txBody>
      </p:sp>
      <p:sp>
        <p:nvSpPr>
          <p:cNvPr id="4" name="文本框 2">
            <a:extLst>
              <a:ext uri="{FF2B5EF4-FFF2-40B4-BE49-F238E27FC236}">
                <a16:creationId xmlns:a16="http://schemas.microsoft.com/office/drawing/2014/main" id="{DBCBBDEB-8EE6-524E-AC52-D618C842F98A}"/>
              </a:ext>
            </a:extLst>
          </p:cNvPr>
          <p:cNvSpPr txBox="1">
            <a:spLocks noChangeArrowheads="1"/>
          </p:cNvSpPr>
          <p:nvPr/>
        </p:nvSpPr>
        <p:spPr bwMode="auto">
          <a:xfrm>
            <a:off x="2310090" y="1052749"/>
            <a:ext cx="8681759" cy="177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latin typeface="黑体" panose="02010609060101010101" pitchFamily="49" charset="-122"/>
                <a:ea typeface="黑体" panose="02010609060101010101" pitchFamily="49" charset="-122"/>
              </a:rPr>
              <a:t>桑基韬</a:t>
            </a:r>
            <a:r>
              <a:rPr lang="zh-CN" altLang="en-US" sz="2000" dirty="0">
                <a:latin typeface="黑体" panose="02010609060101010101" pitchFamily="49" charset="-122"/>
                <a:ea typeface="黑体" panose="02010609060101010101" pitchFamily="49" charset="-122"/>
              </a:rPr>
              <a:t>，教授，博士生导师，中科院自动化所博士</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院长特别奖、优博</a:t>
            </a:r>
            <a:r>
              <a:rPr lang="en-US" altLang="zh-CN" sz="2000" dirty="0">
                <a:latin typeface="黑体" panose="02010609060101010101" pitchFamily="49" charset="-122"/>
                <a:ea typeface="黑体" panose="02010609060101010101" pitchFamily="49" charset="-122"/>
              </a:rPr>
              <a:t>)</a:t>
            </a:r>
          </a:p>
          <a:p>
            <a:pPr>
              <a:spcBef>
                <a:spcPts val="500"/>
              </a:spcBef>
            </a:pPr>
            <a:r>
              <a:rPr lang="zh-CN" altLang="en-US" sz="1900" dirty="0">
                <a:latin typeface="黑体" panose="02010609060101010101" pitchFamily="49" charset="-122"/>
                <a:ea typeface="黑体" panose="02010609060101010101" pitchFamily="49" charset="-122"/>
              </a:rPr>
              <a:t>北京交通大学计算机科学系主任</a:t>
            </a:r>
            <a:endParaRPr lang="en-US" altLang="zh-CN" sz="1900" dirty="0">
              <a:solidFill>
                <a:srgbClr val="C00000"/>
              </a:solidFill>
              <a:latin typeface="黑体" panose="02010609060101010101" pitchFamily="49" charset="-122"/>
              <a:ea typeface="黑体" panose="02010609060101010101" pitchFamily="49" charset="-122"/>
            </a:endParaRPr>
          </a:p>
          <a:p>
            <a:pPr>
              <a:spcBef>
                <a:spcPts val="200"/>
              </a:spcBef>
            </a:pPr>
            <a:r>
              <a:rPr lang="zh-CN" altLang="en-US" sz="1900" dirty="0">
                <a:solidFill>
                  <a:srgbClr val="C00000"/>
                </a:solidFill>
                <a:latin typeface="黑体" panose="02010609060101010101" pitchFamily="49" charset="-122"/>
                <a:ea typeface="黑体" panose="02010609060101010101" pitchFamily="49" charset="-122"/>
              </a:rPr>
              <a:t>北京市杰出青年基金获得者</a:t>
            </a:r>
            <a:endParaRPr lang="en-US" altLang="zh-CN" sz="1900" dirty="0">
              <a:solidFill>
                <a:srgbClr val="C00000"/>
              </a:solidFill>
              <a:latin typeface="黑体" panose="02010609060101010101" pitchFamily="49" charset="-122"/>
              <a:ea typeface="黑体" panose="02010609060101010101" pitchFamily="49" charset="-122"/>
            </a:endParaRPr>
          </a:p>
          <a:p>
            <a:pPr>
              <a:spcBef>
                <a:spcPts val="200"/>
              </a:spcBef>
            </a:pPr>
            <a:r>
              <a:rPr lang="en-US" altLang="zh-CN" sz="1900" dirty="0">
                <a:solidFill>
                  <a:srgbClr val="C00000"/>
                </a:solidFill>
                <a:latin typeface="+mj-lt"/>
                <a:ea typeface="黑体" panose="02010609060101010101" pitchFamily="49" charset="-122"/>
              </a:rPr>
              <a:t>ACM</a:t>
            </a:r>
            <a:r>
              <a:rPr lang="zh-CN" altLang="en-US" sz="1900" dirty="0">
                <a:solidFill>
                  <a:srgbClr val="C00000"/>
                </a:solidFill>
                <a:latin typeface="+mj-lt"/>
                <a:ea typeface="黑体" panose="02010609060101010101" pitchFamily="49" charset="-122"/>
              </a:rPr>
              <a:t>中国新星奖获得者</a:t>
            </a:r>
            <a:endParaRPr lang="en-US" altLang="zh-CN" sz="1900" dirty="0">
              <a:solidFill>
                <a:srgbClr val="C00000"/>
              </a:solidFill>
              <a:latin typeface="+mj-lt"/>
              <a:ea typeface="黑体" panose="02010609060101010101" pitchFamily="49" charset="-122"/>
            </a:endParaRPr>
          </a:p>
          <a:p>
            <a:pPr>
              <a:spcBef>
                <a:spcPts val="200"/>
              </a:spcBef>
            </a:pPr>
            <a:r>
              <a:rPr lang="zh-CN" altLang="en-US" sz="1900" dirty="0">
                <a:latin typeface="+mj-lt"/>
                <a:ea typeface="黑体" panose="02010609060101010101" pitchFamily="49" charset="-122"/>
              </a:rPr>
              <a:t>国家自然科学基金重点项目、新一代人工智能重大项目课题负责人</a:t>
            </a:r>
            <a:endParaRPr lang="en-US" altLang="zh-CN" sz="1900" dirty="0">
              <a:latin typeface="+mj-lt"/>
              <a:ea typeface="黑体" panose="02010609060101010101" pitchFamily="49" charset="-122"/>
            </a:endParaRPr>
          </a:p>
        </p:txBody>
      </p:sp>
      <p:sp>
        <p:nvSpPr>
          <p:cNvPr id="5" name="文本框 3">
            <a:extLst>
              <a:ext uri="{FF2B5EF4-FFF2-40B4-BE49-F238E27FC236}">
                <a16:creationId xmlns:a16="http://schemas.microsoft.com/office/drawing/2014/main" id="{EF3C8453-393F-914E-A317-2C2760A6522E}"/>
              </a:ext>
            </a:extLst>
          </p:cNvPr>
          <p:cNvSpPr txBox="1">
            <a:spLocks noChangeArrowheads="1"/>
          </p:cNvSpPr>
          <p:nvPr/>
        </p:nvSpPr>
        <p:spPr bwMode="auto">
          <a:xfrm>
            <a:off x="309562" y="2899386"/>
            <a:ext cx="217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研究方向：</a:t>
            </a:r>
            <a:r>
              <a:rPr lang="zh-CN" altLang="en-US" sz="1600" b="1" dirty="0"/>
              <a:t>      </a:t>
            </a:r>
            <a:endParaRPr lang="en-US" altLang="zh-CN" sz="1600" b="1" dirty="0"/>
          </a:p>
        </p:txBody>
      </p:sp>
      <p:sp>
        <p:nvSpPr>
          <p:cNvPr id="8" name="文本框 3">
            <a:extLst>
              <a:ext uri="{FF2B5EF4-FFF2-40B4-BE49-F238E27FC236}">
                <a16:creationId xmlns:a16="http://schemas.microsoft.com/office/drawing/2014/main" id="{31972ABC-6D0B-C54E-8E52-DDEA63E0F44F}"/>
              </a:ext>
            </a:extLst>
          </p:cNvPr>
          <p:cNvSpPr txBox="1">
            <a:spLocks noChangeArrowheads="1"/>
          </p:cNvSpPr>
          <p:nvPr/>
        </p:nvSpPr>
        <p:spPr bwMode="auto">
          <a:xfrm>
            <a:off x="1917700" y="2892129"/>
            <a:ext cx="9831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1800" dirty="0">
                <a:latin typeface="黑体" panose="02010609060101010101" pitchFamily="49" charset="-122"/>
                <a:ea typeface="黑体" panose="02010609060101010101" pitchFamily="49" charset="-122"/>
              </a:rPr>
              <a:t>多媒体计算、网络数据挖掘、可信赖机器学习</a:t>
            </a:r>
            <a:endParaRPr lang="en-US" altLang="zh-CN" sz="1800" dirty="0">
              <a:latin typeface="黑体" panose="02010609060101010101" pitchFamily="49" charset="-122"/>
              <a:ea typeface="黑体" panose="02010609060101010101" pitchFamily="49" charset="-122"/>
            </a:endParaRPr>
          </a:p>
        </p:txBody>
      </p:sp>
      <p:sp>
        <p:nvSpPr>
          <p:cNvPr id="9" name="文本框 3">
            <a:extLst>
              <a:ext uri="{FF2B5EF4-FFF2-40B4-BE49-F238E27FC236}">
                <a16:creationId xmlns:a16="http://schemas.microsoft.com/office/drawing/2014/main" id="{54DA16AC-E72E-3F4B-8B2F-3AB5740123F7}"/>
              </a:ext>
            </a:extLst>
          </p:cNvPr>
          <p:cNvSpPr txBox="1">
            <a:spLocks noChangeArrowheads="1"/>
          </p:cNvSpPr>
          <p:nvPr/>
        </p:nvSpPr>
        <p:spPr bwMode="auto">
          <a:xfrm>
            <a:off x="309562" y="3277390"/>
            <a:ext cx="217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科研情况：</a:t>
            </a:r>
            <a:r>
              <a:rPr lang="zh-CN" altLang="en-US" sz="1600" b="1" dirty="0"/>
              <a:t>     </a:t>
            </a:r>
          </a:p>
        </p:txBody>
      </p:sp>
      <p:sp>
        <p:nvSpPr>
          <p:cNvPr id="10" name="文本框 3">
            <a:extLst>
              <a:ext uri="{FF2B5EF4-FFF2-40B4-BE49-F238E27FC236}">
                <a16:creationId xmlns:a16="http://schemas.microsoft.com/office/drawing/2014/main" id="{5E6AD512-F84F-E742-ACEE-CDD44630508B}"/>
              </a:ext>
            </a:extLst>
          </p:cNvPr>
          <p:cNvSpPr txBox="1">
            <a:spLocks noChangeArrowheads="1"/>
          </p:cNvSpPr>
          <p:nvPr/>
        </p:nvSpPr>
        <p:spPr bwMode="auto">
          <a:xfrm>
            <a:off x="309563" y="3872706"/>
            <a:ext cx="1831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相关成果：</a:t>
            </a:r>
            <a:r>
              <a:rPr lang="zh-CN" altLang="en-US" sz="1600" b="1" dirty="0"/>
              <a:t>       </a:t>
            </a:r>
            <a:endParaRPr lang="en-US" altLang="zh-CN" sz="1600" b="1" dirty="0"/>
          </a:p>
        </p:txBody>
      </p:sp>
      <p:sp>
        <p:nvSpPr>
          <p:cNvPr id="23" name="文本框 3">
            <a:extLst>
              <a:ext uri="{FF2B5EF4-FFF2-40B4-BE49-F238E27FC236}">
                <a16:creationId xmlns:a16="http://schemas.microsoft.com/office/drawing/2014/main" id="{2C5AD506-893D-44EA-A456-8E56FE0BD7C4}"/>
              </a:ext>
            </a:extLst>
          </p:cNvPr>
          <p:cNvSpPr txBox="1">
            <a:spLocks noChangeArrowheads="1"/>
          </p:cNvSpPr>
          <p:nvPr/>
        </p:nvSpPr>
        <p:spPr bwMode="auto">
          <a:xfrm>
            <a:off x="1911349" y="3255789"/>
            <a:ext cx="99812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ts val="600"/>
              </a:spcBef>
              <a:buClr>
                <a:srgbClr val="000000"/>
              </a:buClr>
              <a:buSzPct val="100000"/>
              <a:buNone/>
              <a:defRPr/>
            </a:pPr>
            <a:r>
              <a:rPr lang="zh-CN" altLang="en-US" sz="1800" dirty="0">
                <a:ea typeface="黑体" panose="02010609060101010101" pitchFamily="49" charset="-122"/>
                <a:cs typeface="Arial" panose="020B0604020202020204" pitchFamily="34" charset="0"/>
              </a:rPr>
              <a:t>第一</a:t>
            </a:r>
            <a:r>
              <a:rPr lang="en-US" altLang="zh-CN" sz="1800" dirty="0">
                <a:ea typeface="黑体" panose="02010609060101010101" pitchFamily="49" charset="-122"/>
                <a:cs typeface="Arial" panose="020B0604020202020204" pitchFamily="34" charset="0"/>
              </a:rPr>
              <a:t>/</a:t>
            </a:r>
            <a:r>
              <a:rPr lang="zh-CN" altLang="en-US" sz="1800" dirty="0">
                <a:ea typeface="黑体" panose="02010609060101010101" pitchFamily="49" charset="-122"/>
                <a:cs typeface="Arial" panose="020B0604020202020204" pitchFamily="34" charset="0"/>
              </a:rPr>
              <a:t>二作者论文曾</a:t>
            </a:r>
            <a:r>
              <a:rPr lang="en-US" altLang="zh-CN" sz="1800" dirty="0">
                <a:solidFill>
                  <a:srgbClr val="C00000"/>
                </a:solidFill>
                <a:ea typeface="黑体" panose="02010609060101010101" pitchFamily="49" charset="-122"/>
                <a:cs typeface="Arial" panose="020B0604020202020204" pitchFamily="34" charset="0"/>
              </a:rPr>
              <a:t>7</a:t>
            </a:r>
            <a:r>
              <a:rPr lang="zh-CN" altLang="en-US" sz="1800" dirty="0">
                <a:ea typeface="黑体" panose="02010609060101010101" pitchFamily="49" charset="-122"/>
                <a:cs typeface="Arial" panose="020B0604020202020204" pitchFamily="34" charset="0"/>
              </a:rPr>
              <a:t>次获得</a:t>
            </a:r>
            <a:r>
              <a:rPr lang="en-US" altLang="zh-CN" sz="1800" dirty="0">
                <a:ea typeface="黑体" panose="02010609060101010101" pitchFamily="49" charset="-122"/>
                <a:cs typeface="Arial" panose="020B0604020202020204" pitchFamily="34" charset="0"/>
              </a:rPr>
              <a:t>CCF</a:t>
            </a:r>
            <a:r>
              <a:rPr lang="zh-CN" altLang="en-US" sz="1800" dirty="0">
                <a:ea typeface="黑体" panose="02010609060101010101" pitchFamily="49" charset="-122"/>
                <a:cs typeface="Arial" panose="020B0604020202020204" pitchFamily="34" charset="0"/>
              </a:rPr>
              <a:t>推荐国际会议主会的</a:t>
            </a:r>
            <a:r>
              <a:rPr lang="zh-CN" altLang="en-US" sz="1800" dirty="0">
                <a:solidFill>
                  <a:srgbClr val="C00000"/>
                </a:solidFill>
                <a:ea typeface="黑体" panose="02010609060101010101" pitchFamily="49" charset="-122"/>
                <a:cs typeface="Arial" panose="020B0604020202020204" pitchFamily="34" charset="0"/>
              </a:rPr>
              <a:t>最佳论文奖</a:t>
            </a:r>
            <a:r>
              <a:rPr lang="zh-CN" altLang="en-US" sz="1800" dirty="0">
                <a:ea typeface="黑体" panose="02010609060101010101" pitchFamily="49" charset="-122"/>
                <a:cs typeface="Arial" panose="020B0604020202020204" pitchFamily="34" charset="0"/>
              </a:rPr>
              <a:t>，</a:t>
            </a:r>
            <a:endParaRPr lang="en-US" altLang="zh-CN" sz="1800" dirty="0">
              <a:ea typeface="黑体" panose="02010609060101010101" pitchFamily="49" charset="-122"/>
              <a:cs typeface="Arial" panose="020B0604020202020204" pitchFamily="34" charset="0"/>
            </a:endParaRPr>
          </a:p>
          <a:p>
            <a:pPr eaLnBrk="1" hangingPunct="1">
              <a:spcBef>
                <a:spcPts val="0"/>
              </a:spcBef>
              <a:buClr>
                <a:srgbClr val="000000"/>
              </a:buClr>
              <a:buSzPct val="100000"/>
              <a:buNone/>
              <a:defRPr/>
            </a:pPr>
            <a:r>
              <a:rPr lang="zh-CN" altLang="en-US" sz="1800" dirty="0">
                <a:ea typeface="黑体" panose="02010609060101010101" pitchFamily="49" charset="-122"/>
                <a:cs typeface="Arial" panose="020B0604020202020204" pitchFamily="34" charset="0"/>
              </a:rPr>
              <a:t>获得</a:t>
            </a:r>
            <a:r>
              <a:rPr lang="zh-CN" altLang="en-US" sz="1800" dirty="0">
                <a:solidFill>
                  <a:srgbClr val="C00000"/>
                </a:solidFill>
                <a:ea typeface="黑体" panose="02010609060101010101" pitchFamily="49" charset="-122"/>
                <a:cs typeface="Arial" panose="020B0604020202020204" pitchFamily="34" charset="0"/>
              </a:rPr>
              <a:t>中国电子学会自然科学一等奖，</a:t>
            </a:r>
            <a:r>
              <a:rPr lang="zh-CN" altLang="en-US" sz="1800" dirty="0">
                <a:ea typeface="黑体" panose="02010609060101010101" pitchFamily="49" charset="-122"/>
                <a:cs typeface="Arial" panose="020B0604020202020204" pitchFamily="34" charset="0"/>
              </a:rPr>
              <a:t>指导学生获得微软学者奖、多个计算机领域相关学会优博等</a:t>
            </a:r>
          </a:p>
        </p:txBody>
      </p:sp>
      <p:pic>
        <p:nvPicPr>
          <p:cNvPr id="20" name="图片 9">
            <a:extLst>
              <a:ext uri="{FF2B5EF4-FFF2-40B4-BE49-F238E27FC236}">
                <a16:creationId xmlns:a16="http://schemas.microsoft.com/office/drawing/2014/main" id="{9A7F2DB9-F826-BE59-F833-9FC360EBA2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431" y="1136650"/>
            <a:ext cx="1307183" cy="162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1">
            <a:extLst>
              <a:ext uri="{FF2B5EF4-FFF2-40B4-BE49-F238E27FC236}">
                <a16:creationId xmlns:a16="http://schemas.microsoft.com/office/drawing/2014/main" id="{E7CD75B2-5A68-68D9-0C78-F652089FC0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36" y="4318869"/>
            <a:ext cx="2048644" cy="1462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23">
            <a:extLst>
              <a:ext uri="{FF2B5EF4-FFF2-40B4-BE49-F238E27FC236}">
                <a16:creationId xmlns:a16="http://schemas.microsoft.com/office/drawing/2014/main" id="{EDEA38B8-FDA3-7068-350D-424ECD3932E9}"/>
              </a:ext>
            </a:extLst>
          </p:cNvPr>
          <p:cNvSpPr txBox="1"/>
          <p:nvPr/>
        </p:nvSpPr>
        <p:spPr>
          <a:xfrm>
            <a:off x="-42636" y="5850711"/>
            <a:ext cx="3239409"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pPr>
            <a:r>
              <a:rPr lang="zh-CN" altLang="en-US" sz="1600" b="1" dirty="0">
                <a:latin typeface="黑体" panose="02010609060101010101" pitchFamily="49" charset="-122"/>
                <a:ea typeface="黑体" panose="02010609060101010101" pitchFamily="49" charset="-122"/>
              </a:rPr>
              <a:t>科技奖励</a:t>
            </a:r>
            <a:r>
              <a:rPr lang="zh-CN" altLang="en-US" sz="1600" dirty="0">
                <a:latin typeface="黑体" panose="02010609060101010101" pitchFamily="49" charset="-122"/>
                <a:ea typeface="黑体" panose="02010609060101010101" pitchFamily="49" charset="-122"/>
              </a:rPr>
              <a:t>：</a:t>
            </a:r>
            <a:endParaRPr lang="en-US" altLang="zh-CN" sz="1600" dirty="0">
              <a:latin typeface="黑体" panose="02010609060101010101" pitchFamily="49" charset="-122"/>
              <a:ea typeface="黑体"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中国电子学会自然科学一等奖</a:t>
            </a:r>
            <a:endParaRPr kumimoji="0" lang="en-US" altLang="zh-CN" sz="1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“面向多媒体理解的异构关联理论方法”</a:t>
            </a:r>
            <a:endParaRPr kumimoji="0" lang="zh-CN" altLang="en-US" sz="1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endParaRPr>
          </a:p>
        </p:txBody>
      </p:sp>
      <p:pic>
        <p:nvPicPr>
          <p:cNvPr id="25" name="图片 24">
            <a:extLst>
              <a:ext uri="{FF2B5EF4-FFF2-40B4-BE49-F238E27FC236}">
                <a16:creationId xmlns:a16="http://schemas.microsoft.com/office/drawing/2014/main" id="{C3E4AAFF-FF7F-1A17-0F9D-98E5D1602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3325" y="4300195"/>
            <a:ext cx="1007547" cy="1516802"/>
          </a:xfrm>
          <a:prstGeom prst="rect">
            <a:avLst/>
          </a:prstGeom>
        </p:spPr>
      </p:pic>
      <p:pic>
        <p:nvPicPr>
          <p:cNvPr id="27" name="图片 26">
            <a:extLst>
              <a:ext uri="{FF2B5EF4-FFF2-40B4-BE49-F238E27FC236}">
                <a16:creationId xmlns:a16="http://schemas.microsoft.com/office/drawing/2014/main" id="{E90575E9-C673-4680-537F-C92610D8B974}"/>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4264154" y="4403934"/>
            <a:ext cx="1509504" cy="1361737"/>
          </a:xfrm>
          <a:prstGeom prst="rect">
            <a:avLst/>
          </a:prstGeom>
        </p:spPr>
      </p:pic>
      <p:sp>
        <p:nvSpPr>
          <p:cNvPr id="28" name="文本框 27">
            <a:extLst>
              <a:ext uri="{FF2B5EF4-FFF2-40B4-BE49-F238E27FC236}">
                <a16:creationId xmlns:a16="http://schemas.microsoft.com/office/drawing/2014/main" id="{7FEF7659-2E19-EC9D-8B77-D97579496047}"/>
              </a:ext>
            </a:extLst>
          </p:cNvPr>
          <p:cNvSpPr txBox="1"/>
          <p:nvPr/>
        </p:nvSpPr>
        <p:spPr>
          <a:xfrm>
            <a:off x="2895081" y="5850711"/>
            <a:ext cx="3239409" cy="769441"/>
          </a:xfrm>
          <a:prstGeom prst="rect">
            <a:avLst/>
          </a:prstGeom>
          <a:noFill/>
        </p:spPr>
        <p:txBody>
          <a:bodyPr wrap="square">
            <a:spAutoFit/>
          </a:bodyPr>
          <a:lstStyle/>
          <a:p>
            <a:pPr algn="ctr" fontAlgn="base">
              <a:spcBef>
                <a:spcPct val="0"/>
              </a:spcBef>
              <a:spcAft>
                <a:spcPct val="0"/>
              </a:spcAft>
            </a:pPr>
            <a:r>
              <a:rPr lang="zh-CN" altLang="en-US" sz="1600" b="1" dirty="0">
                <a:latin typeface="黑体" panose="02010609060101010101" pitchFamily="49" charset="-122"/>
                <a:ea typeface="黑体" panose="02010609060101010101" pitchFamily="49" charset="-122"/>
              </a:rPr>
              <a:t>学术专著</a:t>
            </a:r>
            <a:r>
              <a:rPr lang="zh-CN" altLang="en-US" sz="1600" dirty="0">
                <a:latin typeface="黑体" panose="02010609060101010101" pitchFamily="49" charset="-122"/>
                <a:ea typeface="黑体" panose="02010609060101010101" pitchFamily="49" charset="-122"/>
              </a:rPr>
              <a:t>：</a:t>
            </a:r>
            <a:endParaRPr lang="en-US" altLang="zh-CN" sz="1600" dirty="0">
              <a:latin typeface="+mj-lt"/>
              <a:ea typeface="黑体"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pPr>
            <a:r>
              <a:rPr lang="zh-CN" altLang="en-US" sz="1400" dirty="0">
                <a:latin typeface="+mj-lt"/>
                <a:ea typeface="黑体" panose="02010609060101010101" pitchFamily="49" charset="-122"/>
              </a:rPr>
              <a:t>首本社会多媒体分析方向的专著</a:t>
            </a:r>
            <a:r>
              <a:rPr lang="en-US" altLang="zh-CN" sz="1400" dirty="0">
                <a:latin typeface="+mj-lt"/>
                <a:ea typeface="黑体" panose="02010609060101010101" pitchFamily="49" charset="-122"/>
              </a:rPr>
              <a:t>(</a:t>
            </a:r>
            <a:r>
              <a:rPr lang="en-US" altLang="zh-CN" sz="1400" dirty="0" err="1">
                <a:latin typeface="+mj-lt"/>
                <a:ea typeface="黑体" panose="02010609060101010101" pitchFamily="49" charset="-122"/>
              </a:rPr>
              <a:t>Spinger</a:t>
            </a:r>
            <a:r>
              <a:rPr lang="zh-CN" altLang="en-US" sz="1400" dirty="0">
                <a:latin typeface="+mj-lt"/>
                <a:ea typeface="黑体" panose="02010609060101010101" pitchFamily="49" charset="-122"/>
              </a:rPr>
              <a:t>出版</a:t>
            </a:r>
            <a:r>
              <a:rPr lang="en-US" altLang="zh-CN" sz="1400" dirty="0">
                <a:latin typeface="+mj-lt"/>
                <a:ea typeface="黑体" panose="02010609060101010101" pitchFamily="49" charset="-122"/>
              </a:rPr>
              <a:t>)</a:t>
            </a:r>
            <a:endParaRPr kumimoji="0" lang="zh-CN" altLang="en-US" sz="1400" b="0" i="0" u="none" strike="noStrike" cap="none" normalizeH="0" baseline="0" dirty="0">
              <a:ln>
                <a:noFill/>
              </a:ln>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30" name="文本框 29">
            <a:extLst>
              <a:ext uri="{FF2B5EF4-FFF2-40B4-BE49-F238E27FC236}">
                <a16:creationId xmlns:a16="http://schemas.microsoft.com/office/drawing/2014/main" id="{2DAF4DE6-681F-1273-68AA-F08BFEBB43F3}"/>
              </a:ext>
            </a:extLst>
          </p:cNvPr>
          <p:cNvSpPr txBox="1"/>
          <p:nvPr/>
        </p:nvSpPr>
        <p:spPr>
          <a:xfrm>
            <a:off x="5947098" y="5850711"/>
            <a:ext cx="3239409" cy="769441"/>
          </a:xfrm>
          <a:prstGeom prst="rect">
            <a:avLst/>
          </a:prstGeom>
          <a:noFill/>
        </p:spPr>
        <p:txBody>
          <a:bodyPr wrap="square">
            <a:spAutoFit/>
          </a:bodyPr>
          <a:lstStyle/>
          <a:p>
            <a:pPr algn="ctr" fontAlgn="base">
              <a:spcBef>
                <a:spcPct val="0"/>
              </a:spcBef>
              <a:spcAft>
                <a:spcPct val="0"/>
              </a:spcAft>
            </a:pPr>
            <a:r>
              <a:rPr lang="zh-CN" altLang="en-US" sz="1600" b="1" dirty="0">
                <a:latin typeface="黑体" panose="02010609060101010101" pitchFamily="49" charset="-122"/>
                <a:ea typeface="黑体" panose="02010609060101010101" pitchFamily="49" charset="-122"/>
              </a:rPr>
              <a:t>论文获奖</a:t>
            </a:r>
            <a:r>
              <a:rPr lang="zh-CN" altLang="en-US" sz="1600" dirty="0">
                <a:latin typeface="黑体" panose="02010609060101010101" pitchFamily="49" charset="-122"/>
                <a:ea typeface="黑体" panose="02010609060101010101" pitchFamily="49" charset="-122"/>
              </a:rPr>
              <a:t>：</a:t>
            </a:r>
            <a:endParaRPr lang="en-US" altLang="zh-CN" sz="1600" dirty="0">
              <a:latin typeface="+mj-lt"/>
              <a:ea typeface="黑体"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pPr>
            <a:r>
              <a:rPr lang="zh-CN" altLang="en-US" sz="1400" dirty="0">
                <a:latin typeface="+mj-lt"/>
                <a:ea typeface="黑体" panose="02010609060101010101" pitchFamily="49" charset="-122"/>
              </a:rPr>
              <a:t>主会的最佳论文</a:t>
            </a:r>
            <a:r>
              <a:rPr lang="en-US" altLang="zh-CN" sz="1400" dirty="0">
                <a:latin typeface="+mj-lt"/>
                <a:ea typeface="黑体" panose="02010609060101010101" pitchFamily="49" charset="-122"/>
              </a:rPr>
              <a:t>/</a:t>
            </a:r>
            <a:r>
              <a:rPr lang="zh-CN" altLang="en-US" sz="1400" dirty="0">
                <a:latin typeface="+mj-lt"/>
                <a:ea typeface="黑体" panose="02010609060101010101" pitchFamily="49" charset="-122"/>
              </a:rPr>
              <a:t>最佳学生论文奖</a:t>
            </a:r>
            <a:endParaRPr lang="en-US" altLang="zh-CN" sz="1400" dirty="0">
              <a:latin typeface="+mj-lt"/>
              <a:ea typeface="黑体"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pPr>
            <a:r>
              <a:rPr lang="en-US" altLang="zh-CN" sz="1400" dirty="0">
                <a:latin typeface="+mj-lt"/>
                <a:ea typeface="黑体" panose="02010609060101010101" pitchFamily="49" charset="-122"/>
              </a:rPr>
              <a:t>(</a:t>
            </a:r>
            <a:r>
              <a:rPr lang="zh-CN" altLang="en-US" sz="1400" dirty="0">
                <a:latin typeface="+mj-lt"/>
                <a:ea typeface="黑体" panose="02010609060101010101" pitchFamily="49" charset="-122"/>
              </a:rPr>
              <a:t>涵盖多媒体领域权威和主流国际会议</a:t>
            </a:r>
            <a:r>
              <a:rPr lang="en-US" altLang="zh-CN" sz="1400" dirty="0">
                <a:latin typeface="+mj-lt"/>
                <a:ea typeface="黑体" panose="02010609060101010101" pitchFamily="49" charset="-122"/>
              </a:rPr>
              <a:t>)</a:t>
            </a:r>
            <a:endParaRPr kumimoji="0" lang="zh-CN" altLang="en-US" sz="1400" b="0" i="0" u="none" strike="noStrike" cap="none" normalizeH="0" baseline="0" dirty="0">
              <a:ln>
                <a:noFill/>
              </a:ln>
              <a:effectLst/>
              <a:latin typeface="黑体" panose="02010609060101010101" pitchFamily="49" charset="-122"/>
              <a:ea typeface="黑体" panose="02010609060101010101" pitchFamily="49" charset="-122"/>
              <a:cs typeface="Times New Roman" panose="02020603050405020304" pitchFamily="18" charset="0"/>
            </a:endParaRPr>
          </a:p>
        </p:txBody>
      </p:sp>
      <p:pic>
        <p:nvPicPr>
          <p:cNvPr id="31" name="图片 19">
            <a:extLst>
              <a:ext uri="{FF2B5EF4-FFF2-40B4-BE49-F238E27FC236}">
                <a16:creationId xmlns:a16="http://schemas.microsoft.com/office/drawing/2014/main" id="{166C6012-EDC5-2574-3F4A-2BEB209687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r="4453" b="4256"/>
          <a:stretch>
            <a:fillRect/>
          </a:stretch>
        </p:blipFill>
        <p:spPr bwMode="auto">
          <a:xfrm>
            <a:off x="7660282" y="5080838"/>
            <a:ext cx="1225893" cy="7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1">
            <a:extLst>
              <a:ext uri="{FF2B5EF4-FFF2-40B4-BE49-F238E27FC236}">
                <a16:creationId xmlns:a16="http://schemas.microsoft.com/office/drawing/2014/main" id="{E6745ED1-69B1-7820-41AC-8DFAF0EE61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3002" y="4217192"/>
            <a:ext cx="1281535" cy="886875"/>
          </a:xfrm>
          <a:prstGeom prst="rect">
            <a:avLst/>
          </a:prstGeom>
          <a:effectLst>
            <a:softEdge rad="12700"/>
          </a:effectLst>
        </p:spPr>
      </p:pic>
      <p:pic>
        <p:nvPicPr>
          <p:cNvPr id="33" name="图片 32">
            <a:extLst>
              <a:ext uri="{FF2B5EF4-FFF2-40B4-BE49-F238E27FC236}">
                <a16:creationId xmlns:a16="http://schemas.microsoft.com/office/drawing/2014/main" id="{455F4D0A-847E-87FF-9896-0DC03FCEE8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71296" y="5091153"/>
            <a:ext cx="1243490" cy="766799"/>
          </a:xfrm>
          <a:prstGeom prst="rect">
            <a:avLst/>
          </a:prstGeom>
          <a:effectLst>
            <a:softEdge rad="12700"/>
          </a:effectLst>
        </p:spPr>
      </p:pic>
      <p:pic>
        <p:nvPicPr>
          <p:cNvPr id="34" name="图片 33">
            <a:extLst>
              <a:ext uri="{FF2B5EF4-FFF2-40B4-BE49-F238E27FC236}">
                <a16:creationId xmlns:a16="http://schemas.microsoft.com/office/drawing/2014/main" id="{520948F1-D2F2-890B-B73F-D777DA3971A9}"/>
              </a:ext>
            </a:extLst>
          </p:cNvPr>
          <p:cNvPicPr>
            <a:picLocks noChangeAspect="1"/>
          </p:cNvPicPr>
          <p:nvPr/>
        </p:nvPicPr>
        <p:blipFill>
          <a:blip r:embed="rId11"/>
          <a:stretch>
            <a:fillRect/>
          </a:stretch>
        </p:blipFill>
        <p:spPr>
          <a:xfrm>
            <a:off x="6347798" y="4209011"/>
            <a:ext cx="1281536" cy="869605"/>
          </a:xfrm>
          <a:prstGeom prst="rect">
            <a:avLst/>
          </a:prstGeom>
        </p:spPr>
      </p:pic>
      <p:sp>
        <p:nvSpPr>
          <p:cNvPr id="35" name="文本框 34">
            <a:extLst>
              <a:ext uri="{FF2B5EF4-FFF2-40B4-BE49-F238E27FC236}">
                <a16:creationId xmlns:a16="http://schemas.microsoft.com/office/drawing/2014/main" id="{AABA09CB-9EC9-425A-A075-067CE909E3C3}"/>
              </a:ext>
            </a:extLst>
          </p:cNvPr>
          <p:cNvSpPr txBox="1"/>
          <p:nvPr/>
        </p:nvSpPr>
        <p:spPr>
          <a:xfrm>
            <a:off x="9108082" y="5850711"/>
            <a:ext cx="3239409" cy="984885"/>
          </a:xfrm>
          <a:prstGeom prst="rect">
            <a:avLst/>
          </a:prstGeom>
          <a:noFill/>
        </p:spPr>
        <p:txBody>
          <a:bodyPr wrap="square">
            <a:spAutoFit/>
          </a:bodyPr>
          <a:lstStyle/>
          <a:p>
            <a:pPr algn="ctr" fontAlgn="base">
              <a:spcBef>
                <a:spcPct val="0"/>
              </a:spcBef>
              <a:spcAft>
                <a:spcPct val="0"/>
              </a:spcAft>
            </a:pPr>
            <a:r>
              <a:rPr lang="zh-CN" altLang="en-US" sz="1600" b="1" dirty="0">
                <a:latin typeface="黑体" panose="02010609060101010101" pitchFamily="49" charset="-122"/>
                <a:ea typeface="黑体" panose="02010609060101010101" pitchFamily="49" charset="-122"/>
              </a:rPr>
              <a:t>应用落地</a:t>
            </a:r>
            <a:r>
              <a:rPr lang="zh-CN" altLang="en-US" sz="1600" dirty="0">
                <a:latin typeface="黑体" panose="02010609060101010101" pitchFamily="49" charset="-122"/>
                <a:ea typeface="黑体" panose="02010609060101010101" pitchFamily="49" charset="-122"/>
              </a:rPr>
              <a:t>：</a:t>
            </a:r>
            <a:endParaRPr lang="en-US" altLang="zh-CN" sz="1600" dirty="0">
              <a:latin typeface="+mj-lt"/>
              <a:ea typeface="黑体"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pPr>
            <a:r>
              <a:rPr lang="zh-CN" altLang="en-US" sz="1400" dirty="0">
                <a:latin typeface="+mj-lt"/>
                <a:ea typeface="黑体" panose="02010609060101010101" pitchFamily="49" charset="-122"/>
              </a:rPr>
              <a:t>全国工业大数据创新竞赛一等奖</a:t>
            </a:r>
            <a:endParaRPr lang="en-US" altLang="zh-CN" sz="1400" dirty="0">
              <a:latin typeface="+mj-lt"/>
              <a:ea typeface="黑体" panose="02010609060101010101" pitchFamily="49" charset="-122"/>
            </a:endParaRPr>
          </a:p>
          <a:p>
            <a:pPr algn="ctr" fontAlgn="base">
              <a:spcBef>
                <a:spcPct val="0"/>
              </a:spcBef>
              <a:spcAft>
                <a:spcPct val="0"/>
              </a:spcAft>
            </a:pPr>
            <a:r>
              <a:rPr lang="zh-CN" altLang="zh-CN" sz="1400" dirty="0">
                <a:latin typeface="+mj-lt"/>
                <a:ea typeface="黑体" panose="02010609060101010101" pitchFamily="49" charset="-122"/>
              </a:rPr>
              <a:t>受邀在</a:t>
            </a:r>
            <a:r>
              <a:rPr lang="en-US" altLang="zh-CN" sz="1400" dirty="0">
                <a:latin typeface="+mj-lt"/>
                <a:ea typeface="黑体" panose="02010609060101010101" pitchFamily="49" charset="-122"/>
              </a:rPr>
              <a:t>”</a:t>
            </a:r>
            <a:r>
              <a:rPr lang="zh-CN" altLang="zh-CN" sz="1400" dirty="0">
                <a:latin typeface="+mj-lt"/>
                <a:ea typeface="黑体" panose="02010609060101010101" pitchFamily="49" charset="-122"/>
              </a:rPr>
              <a:t>世界互联网大会</a:t>
            </a:r>
            <a:r>
              <a:rPr lang="en-US" altLang="zh-CN" sz="1400" dirty="0">
                <a:latin typeface="+mj-lt"/>
                <a:ea typeface="黑体" panose="02010609060101010101" pitchFamily="49" charset="-122"/>
              </a:rPr>
              <a:t>”</a:t>
            </a:r>
            <a:r>
              <a:rPr lang="zh-CN" altLang="en-US" sz="1400" dirty="0">
                <a:latin typeface="+mj-lt"/>
                <a:ea typeface="黑体" panose="02010609060101010101" pitchFamily="49" charset="-122"/>
              </a:rPr>
              <a:t>系统</a:t>
            </a:r>
            <a:r>
              <a:rPr lang="zh-CN" altLang="zh-CN" sz="1400" dirty="0">
                <a:latin typeface="+mj-lt"/>
                <a:ea typeface="黑体" panose="02010609060101010101" pitchFamily="49" charset="-122"/>
              </a:rPr>
              <a:t>发布</a:t>
            </a:r>
            <a:endParaRPr lang="zh-CN" altLang="en-US" sz="1400" dirty="0">
              <a:latin typeface="+mj-lt"/>
              <a:ea typeface="黑体"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400" b="0" i="0" u="none" strike="noStrike" cap="none" normalizeH="0" baseline="0" dirty="0">
              <a:ln>
                <a:noFill/>
              </a:ln>
              <a:effectLst/>
              <a:latin typeface="黑体" panose="02010609060101010101" pitchFamily="49" charset="-122"/>
              <a:ea typeface="黑体" panose="02010609060101010101" pitchFamily="49" charset="-122"/>
              <a:cs typeface="Times New Roman" panose="02020603050405020304" pitchFamily="18" charset="0"/>
            </a:endParaRPr>
          </a:p>
        </p:txBody>
      </p:sp>
      <p:pic>
        <p:nvPicPr>
          <p:cNvPr id="11" name="图片 10" descr="图片包含 图形用户界面&#10;&#10;描述已自动生成">
            <a:extLst>
              <a:ext uri="{FF2B5EF4-FFF2-40B4-BE49-F238E27FC236}">
                <a16:creationId xmlns:a16="http://schemas.microsoft.com/office/drawing/2014/main" id="{3EF50047-3AF7-CDE2-1285-FA4C66C830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14458" y="4280769"/>
            <a:ext cx="2125996" cy="1589128"/>
          </a:xfrm>
          <a:prstGeom prst="rect">
            <a:avLst/>
          </a:prstGeom>
        </p:spPr>
      </p:pic>
    </p:spTree>
    <p:extLst>
      <p:ext uri="{BB962C8B-B14F-4D97-AF65-F5344CB8AC3E}">
        <p14:creationId xmlns:p14="http://schemas.microsoft.com/office/powerpoint/2010/main" val="1372925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4B180-0B98-3478-863A-C50BC52E7D0C}"/>
              </a:ext>
            </a:extLst>
          </p:cNvPr>
          <p:cNvSpPr>
            <a:spLocks noGrp="1"/>
          </p:cNvSpPr>
          <p:nvPr>
            <p:ph type="title"/>
          </p:nvPr>
        </p:nvSpPr>
        <p:spPr/>
        <p:txBody>
          <a:bodyPr/>
          <a:lstStyle/>
          <a:p>
            <a:r>
              <a:rPr lang="zh-CN" altLang="en-US" dirty="0"/>
              <a:t>团队成员及研究方向</a:t>
            </a:r>
            <a:endParaRPr kumimoji="1" lang="zh-CN" altLang="en-US" dirty="0"/>
          </a:p>
        </p:txBody>
      </p:sp>
      <p:pic>
        <p:nvPicPr>
          <p:cNvPr id="3" name="图片 2">
            <a:extLst>
              <a:ext uri="{FF2B5EF4-FFF2-40B4-BE49-F238E27FC236}">
                <a16:creationId xmlns:a16="http://schemas.microsoft.com/office/drawing/2014/main" id="{ACA4659A-28EE-CF14-386A-C53542B7FA41}"/>
              </a:ext>
            </a:extLst>
          </p:cNvPr>
          <p:cNvPicPr>
            <a:picLocks noChangeAspect="1"/>
          </p:cNvPicPr>
          <p:nvPr/>
        </p:nvPicPr>
        <p:blipFill>
          <a:blip r:embed="rId3"/>
          <a:stretch>
            <a:fillRect/>
          </a:stretch>
        </p:blipFill>
        <p:spPr>
          <a:xfrm>
            <a:off x="445719" y="1060173"/>
            <a:ext cx="11428229" cy="5598029"/>
          </a:xfrm>
          <a:prstGeom prst="rect">
            <a:avLst/>
          </a:prstGeom>
        </p:spPr>
      </p:pic>
    </p:spTree>
    <p:extLst>
      <p:ext uri="{BB962C8B-B14F-4D97-AF65-F5344CB8AC3E}">
        <p14:creationId xmlns:p14="http://schemas.microsoft.com/office/powerpoint/2010/main" val="402926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57695-DC3B-4D77-A5F6-02D7C53C383D}"/>
              </a:ext>
            </a:extLst>
          </p:cNvPr>
          <p:cNvSpPr>
            <a:spLocks noGrp="1"/>
          </p:cNvSpPr>
          <p:nvPr>
            <p:ph type="title"/>
          </p:nvPr>
        </p:nvSpPr>
        <p:spPr/>
        <p:txBody>
          <a:bodyPr/>
          <a:lstStyle/>
          <a:p>
            <a:r>
              <a:rPr lang="zh-CN" altLang="en-US" dirty="0"/>
              <a:t>团队成员及研究方向</a:t>
            </a:r>
          </a:p>
        </p:txBody>
      </p:sp>
      <p:sp>
        <p:nvSpPr>
          <p:cNvPr id="4" name="文本框 2">
            <a:extLst>
              <a:ext uri="{FF2B5EF4-FFF2-40B4-BE49-F238E27FC236}">
                <a16:creationId xmlns:a16="http://schemas.microsoft.com/office/drawing/2014/main" id="{DBCBBDEB-8EE6-524E-AC52-D618C842F98A}"/>
              </a:ext>
            </a:extLst>
          </p:cNvPr>
          <p:cNvSpPr txBox="1">
            <a:spLocks noChangeArrowheads="1"/>
          </p:cNvSpPr>
          <p:nvPr/>
        </p:nvSpPr>
        <p:spPr bwMode="auto">
          <a:xfrm>
            <a:off x="2349802" y="1165769"/>
            <a:ext cx="9599106" cy="26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latin typeface="黑体" panose="02010609060101010101" pitchFamily="49" charset="-122"/>
                <a:ea typeface="黑体" panose="02010609060101010101" pitchFamily="49" charset="-122"/>
              </a:rPr>
              <a:t>田丽霞</a:t>
            </a:r>
            <a:r>
              <a:rPr lang="zh-CN" altLang="en-US" sz="2000" dirty="0">
                <a:latin typeface="黑体" panose="02010609060101010101" pitchFamily="49" charset="-122"/>
                <a:ea typeface="黑体" panose="02010609060101010101" pitchFamily="49" charset="-122"/>
              </a:rPr>
              <a:t>，教授，博士生导师，中科院自动化所博士</a:t>
            </a:r>
            <a:endParaRPr lang="en-US" altLang="zh-CN" sz="2000" dirty="0">
              <a:latin typeface="黑体" panose="02010609060101010101" pitchFamily="49" charset="-122"/>
              <a:ea typeface="黑体" panose="02010609060101010101" pitchFamily="49" charset="-122"/>
            </a:endParaRPr>
          </a:p>
          <a:p>
            <a:endParaRPr lang="en-US" altLang="zh-CN" sz="1400" b="1"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 研究方向：</a:t>
            </a:r>
            <a:r>
              <a:rPr lang="zh-CN" altLang="en-US" sz="2000" b="1" dirty="0">
                <a:solidFill>
                  <a:srgbClr val="C00000"/>
                </a:solidFill>
                <a:latin typeface="黑体" panose="02010609060101010101" pitchFamily="49" charset="-122"/>
                <a:ea typeface="黑体" panose="02010609060101010101" pitchFamily="49" charset="-122"/>
              </a:rPr>
              <a:t>机器学习、医学图像处理</a:t>
            </a:r>
            <a:endParaRPr lang="en-US" altLang="zh-CN" sz="2000" b="1" dirty="0">
              <a:solidFill>
                <a:srgbClr val="C00000"/>
              </a:solidFill>
              <a:latin typeface="黑体" panose="02010609060101010101" pitchFamily="49" charset="-122"/>
              <a:ea typeface="黑体" panose="02010609060101010101" pitchFamily="49" charset="-122"/>
            </a:endParaRPr>
          </a:p>
          <a:p>
            <a:endParaRPr lang="en-US" altLang="zh-CN" sz="1050" dirty="0">
              <a:latin typeface="黑体" panose="02010609060101010101" pitchFamily="49" charset="-122"/>
              <a:ea typeface="黑体" panose="02010609060101010101" pitchFamily="49" charset="-122"/>
            </a:endParaRPr>
          </a:p>
          <a:p>
            <a:r>
              <a:rPr lang="zh-CN" altLang="en-US" sz="2000" dirty="0">
                <a:solidFill>
                  <a:srgbClr val="333333"/>
                </a:solidFill>
                <a:latin typeface="黑体" panose="02010609060101010101" pitchFamily="49" charset="-122"/>
                <a:ea typeface="黑体" panose="02010609060101010101" pitchFamily="49" charset="-122"/>
              </a:rPr>
              <a:t> </a:t>
            </a:r>
            <a:r>
              <a:rPr lang="zh-CN" altLang="en-US" sz="2000" b="1" dirty="0">
                <a:solidFill>
                  <a:srgbClr val="333333"/>
                </a:solidFill>
                <a:latin typeface="黑体" panose="02010609060101010101" pitchFamily="49" charset="-122"/>
                <a:ea typeface="黑体" panose="02010609060101010101" pitchFamily="49" charset="-122"/>
              </a:rPr>
              <a:t>科研情况：</a:t>
            </a:r>
            <a:r>
              <a:rPr lang="zh-CN" altLang="en-US" sz="2000" dirty="0">
                <a:solidFill>
                  <a:srgbClr val="333333"/>
                </a:solidFill>
                <a:latin typeface="黑体" panose="02010609060101010101" pitchFamily="49" charset="-122"/>
                <a:ea typeface="黑体" panose="02010609060101010101" pitchFamily="49" charset="-122"/>
              </a:rPr>
              <a:t>承担国家自然科学基金项目</a:t>
            </a:r>
            <a:r>
              <a:rPr lang="en-US" altLang="zh-CN" sz="2000" dirty="0">
                <a:solidFill>
                  <a:srgbClr val="333333"/>
                </a:solidFill>
                <a:latin typeface="黑体" panose="02010609060101010101" pitchFamily="49" charset="-122"/>
                <a:ea typeface="黑体" panose="02010609060101010101" pitchFamily="49" charset="-122"/>
              </a:rPr>
              <a:t>4</a:t>
            </a:r>
            <a:r>
              <a:rPr lang="zh-CN" altLang="en-US" sz="2000" dirty="0">
                <a:solidFill>
                  <a:srgbClr val="333333"/>
                </a:solidFill>
                <a:latin typeface="黑体" panose="02010609060101010101" pitchFamily="49" charset="-122"/>
                <a:ea typeface="黑体" panose="02010609060101010101" pitchFamily="49" charset="-122"/>
              </a:rPr>
              <a:t>项，国家重点研发计划课题</a:t>
            </a:r>
            <a:endParaRPr lang="en-US" altLang="zh-CN" sz="2000" dirty="0">
              <a:solidFill>
                <a:srgbClr val="333333"/>
              </a:solidFill>
              <a:latin typeface="黑体" panose="02010609060101010101" pitchFamily="49" charset="-122"/>
              <a:ea typeface="黑体" panose="02010609060101010101" pitchFamily="49" charset="-122"/>
            </a:endParaRPr>
          </a:p>
          <a:p>
            <a:pPr>
              <a:buNone/>
            </a:pPr>
            <a:r>
              <a:rPr lang="en-US" altLang="zh-CN" sz="2000" dirty="0">
                <a:solidFill>
                  <a:srgbClr val="333333"/>
                </a:solidFill>
                <a:latin typeface="黑体" panose="02010609060101010101" pitchFamily="49" charset="-122"/>
                <a:ea typeface="黑体" panose="02010609060101010101" pitchFamily="49" charset="-122"/>
              </a:rPr>
              <a:t>            1</a:t>
            </a:r>
            <a:r>
              <a:rPr lang="zh-CN" altLang="en-US" sz="2000" dirty="0">
                <a:solidFill>
                  <a:srgbClr val="333333"/>
                </a:solidFill>
                <a:latin typeface="黑体" panose="02010609060101010101" pitchFamily="49" charset="-122"/>
                <a:ea typeface="黑体" panose="02010609060101010101" pitchFamily="49" charset="-122"/>
              </a:rPr>
              <a:t>项；</a:t>
            </a:r>
            <a:r>
              <a:rPr lang="zh-CN" altLang="en-US" sz="2000" dirty="0">
                <a:latin typeface="黑体" panose="02010609060101010101" pitchFamily="49" charset="-122"/>
                <a:ea typeface="黑体" panose="02010609060101010101" pitchFamily="49" charset="-122"/>
              </a:rPr>
              <a:t>发表</a:t>
            </a:r>
            <a:r>
              <a:rPr lang="en-US" altLang="zh-CN" sz="2000" dirty="0">
                <a:latin typeface="黑体" panose="02010609060101010101" pitchFamily="49" charset="-122"/>
                <a:ea typeface="黑体" panose="02010609060101010101" pitchFamily="49" charset="-122"/>
              </a:rPr>
              <a:t>SCI</a:t>
            </a:r>
            <a:r>
              <a:rPr lang="zh-CN" altLang="en-US" sz="2000" dirty="0">
                <a:latin typeface="黑体" panose="02010609060101010101" pitchFamily="49" charset="-122"/>
                <a:ea typeface="黑体" panose="02010609060101010101" pitchFamily="49" charset="-122"/>
              </a:rPr>
              <a:t>论文多篇</a:t>
            </a:r>
            <a:endParaRPr lang="en-US" altLang="zh-CN" sz="2000" dirty="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13" y="1120890"/>
            <a:ext cx="1503122" cy="2056419"/>
          </a:xfrm>
          <a:prstGeom prst="rect">
            <a:avLst/>
          </a:prstGeom>
        </p:spPr>
      </p:pic>
      <p:sp>
        <p:nvSpPr>
          <p:cNvPr id="10" name="文本框 3">
            <a:extLst>
              <a:ext uri="{FF2B5EF4-FFF2-40B4-BE49-F238E27FC236}">
                <a16:creationId xmlns:a16="http://schemas.microsoft.com/office/drawing/2014/main" id="{5E6AD512-F84F-E742-ACEE-CDD44630508B}"/>
              </a:ext>
            </a:extLst>
          </p:cNvPr>
          <p:cNvSpPr txBox="1">
            <a:spLocks noChangeArrowheads="1"/>
          </p:cNvSpPr>
          <p:nvPr/>
        </p:nvSpPr>
        <p:spPr bwMode="auto">
          <a:xfrm>
            <a:off x="309563" y="3268103"/>
            <a:ext cx="117716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a:buNone/>
            </a:pPr>
            <a:r>
              <a:rPr lang="zh-CN" altLang="en-US" sz="1800" b="1" dirty="0">
                <a:latin typeface="黑体" panose="02010609060101010101" pitchFamily="49" charset="-122"/>
                <a:ea typeface="黑体" panose="02010609060101010101" pitchFamily="49" charset="-122"/>
              </a:rPr>
              <a:t>当前科研工作：</a:t>
            </a:r>
            <a:endParaRPr lang="en-US" altLang="zh-CN" sz="1800" b="1" dirty="0">
              <a:latin typeface="黑体" panose="02010609060101010101" pitchFamily="49" charset="-122"/>
              <a:ea typeface="黑体" panose="02010609060101010101" pitchFamily="49" charset="-122"/>
            </a:endParaRPr>
          </a:p>
          <a:p>
            <a:pPr marL="0" indent="0">
              <a:buNone/>
            </a:pPr>
            <a:r>
              <a:rPr lang="zh-CN" altLang="en-US" sz="2000" b="1" dirty="0">
                <a:solidFill>
                  <a:srgbClr val="C00000"/>
                </a:solidFill>
                <a:latin typeface="黑体" panose="02010609060101010101" pitchFamily="49" charset="-122"/>
                <a:ea typeface="黑体" panose="02010609060101010101" pitchFamily="49" charset="-122"/>
              </a:rPr>
              <a:t>  </a:t>
            </a:r>
            <a:r>
              <a:rPr lang="zh-CN" altLang="en-US" sz="1800" b="1" dirty="0">
                <a:solidFill>
                  <a:srgbClr val="C00000"/>
                </a:solidFill>
                <a:latin typeface="黑体" panose="02010609060101010101" pitchFamily="49" charset="-122"/>
                <a:ea typeface="黑体" panose="02010609060101010101" pitchFamily="49" charset="-122"/>
              </a:rPr>
              <a:t>基于</a:t>
            </a:r>
            <a:r>
              <a:rPr lang="en-US" altLang="zh-CN" sz="1800" b="1" dirty="0">
                <a:solidFill>
                  <a:srgbClr val="C00000"/>
                </a:solidFill>
                <a:latin typeface="黑体" panose="02010609060101010101" pitchFamily="49" charset="-122"/>
                <a:ea typeface="黑体" panose="02010609060101010101" pitchFamily="49" charset="-122"/>
              </a:rPr>
              <a:t>fMRI</a:t>
            </a:r>
            <a:r>
              <a:rPr lang="zh-CN" altLang="en-US" sz="1800" b="1" dirty="0">
                <a:solidFill>
                  <a:srgbClr val="C00000"/>
                </a:solidFill>
                <a:latin typeface="黑体" panose="02010609060101010101" pitchFamily="49" charset="-122"/>
                <a:ea typeface="黑体" panose="02010609060101010101" pitchFamily="49" charset="-122"/>
              </a:rPr>
              <a:t>的个体脑功能解码</a:t>
            </a:r>
            <a:r>
              <a:rPr lang="en-US" altLang="zh-CN" sz="1800" b="1" dirty="0">
                <a:solidFill>
                  <a:srgbClr val="C00000"/>
                </a:solidFill>
                <a:latin typeface="黑体" panose="02010609060101010101" pitchFamily="49" charset="-122"/>
                <a:ea typeface="黑体" panose="02010609060101010101" pitchFamily="49" charset="-122"/>
              </a:rPr>
              <a:t>(</a:t>
            </a:r>
            <a:r>
              <a:rPr lang="zh-CN" altLang="en-US" sz="1800" b="1" dirty="0">
                <a:solidFill>
                  <a:srgbClr val="C00000"/>
                </a:solidFill>
                <a:latin typeface="黑体" panose="02010609060101010101" pitchFamily="49" charset="-122"/>
                <a:ea typeface="黑体" panose="02010609060101010101" pitchFamily="49" charset="-122"/>
              </a:rPr>
              <a:t>国家自然科学基金</a:t>
            </a:r>
            <a:r>
              <a:rPr lang="en-US" altLang="zh-CN" sz="1800" b="1" dirty="0">
                <a:solidFill>
                  <a:srgbClr val="C00000"/>
                </a:solidFill>
                <a:latin typeface="黑体" panose="02010609060101010101" pitchFamily="49" charset="-122"/>
                <a:ea typeface="黑体" panose="02010609060101010101" pitchFamily="49" charset="-122"/>
              </a:rPr>
              <a:t>)        </a:t>
            </a:r>
            <a:r>
              <a:rPr lang="zh-CN" altLang="en-US" sz="1800" b="1" dirty="0">
                <a:solidFill>
                  <a:srgbClr val="C00000"/>
                </a:solidFill>
                <a:latin typeface="黑体" panose="02010609060101010101" pitchFamily="49" charset="-122"/>
                <a:ea typeface="黑体" panose="02010609060101010101" pitchFamily="49" charset="-122"/>
              </a:rPr>
              <a:t>       脊椎图像分割</a:t>
            </a:r>
            <a:r>
              <a:rPr lang="en-US" altLang="zh-CN" sz="1800" b="1" dirty="0">
                <a:solidFill>
                  <a:srgbClr val="C00000"/>
                </a:solidFill>
                <a:latin typeface="黑体" panose="02010609060101010101" pitchFamily="49" charset="-122"/>
                <a:ea typeface="黑体" panose="02010609060101010101" pitchFamily="49" charset="-122"/>
              </a:rPr>
              <a:t>&amp;</a:t>
            </a:r>
            <a:r>
              <a:rPr lang="zh-CN" altLang="en-US" sz="1800" b="1" dirty="0">
                <a:solidFill>
                  <a:srgbClr val="C00000"/>
                </a:solidFill>
                <a:latin typeface="黑体" panose="02010609060101010101" pitchFamily="49" charset="-122"/>
                <a:ea typeface="黑体" panose="02010609060101010101" pitchFamily="49" charset="-122"/>
              </a:rPr>
              <a:t>关键点检测</a:t>
            </a:r>
            <a:r>
              <a:rPr lang="en-US" altLang="zh-CN" sz="1800" b="1" dirty="0">
                <a:solidFill>
                  <a:srgbClr val="C00000"/>
                </a:solidFill>
                <a:latin typeface="黑体" panose="02010609060101010101" pitchFamily="49" charset="-122"/>
                <a:ea typeface="黑体" panose="02010609060101010101" pitchFamily="49" charset="-122"/>
              </a:rPr>
              <a:t>(</a:t>
            </a:r>
            <a:r>
              <a:rPr lang="zh-CN" altLang="en-US" sz="1800" b="1" dirty="0">
                <a:solidFill>
                  <a:srgbClr val="C00000"/>
                </a:solidFill>
                <a:latin typeface="黑体" panose="02010609060101010101" pitchFamily="49" charset="-122"/>
                <a:ea typeface="黑体" panose="02010609060101010101" pitchFamily="49" charset="-122"/>
              </a:rPr>
              <a:t>国家重点研发计划</a:t>
            </a:r>
            <a:r>
              <a:rPr lang="en-US" altLang="zh-CN" sz="1800" b="1" dirty="0">
                <a:solidFill>
                  <a:srgbClr val="C00000"/>
                </a:solidFill>
                <a:latin typeface="黑体" panose="02010609060101010101" pitchFamily="49" charset="-122"/>
                <a:ea typeface="黑体" panose="02010609060101010101" pitchFamily="49" charset="-122"/>
              </a:rPr>
              <a:t>)</a:t>
            </a:r>
            <a:r>
              <a:rPr lang="zh-CN" altLang="en-US" sz="1800" b="1" dirty="0">
                <a:solidFill>
                  <a:srgbClr val="C00000"/>
                </a:solidFill>
                <a:latin typeface="黑体" panose="02010609060101010101" pitchFamily="49" charset="-122"/>
                <a:ea typeface="黑体" panose="02010609060101010101" pitchFamily="49" charset="-122"/>
              </a:rPr>
              <a:t>         </a:t>
            </a:r>
            <a:endParaRPr lang="en-US" altLang="zh-CN" sz="2000" b="1" dirty="0">
              <a:solidFill>
                <a:srgbClr val="C00000"/>
              </a:solidFill>
              <a:latin typeface="黑体" panose="02010609060101010101" pitchFamily="49" charset="-122"/>
              <a:ea typeface="黑体" panose="02010609060101010101" pitchFamily="49" charset="-122"/>
            </a:endParaRPr>
          </a:p>
        </p:txBody>
      </p:sp>
      <p:sp>
        <p:nvSpPr>
          <p:cNvPr id="14" name="文本框 3">
            <a:extLst>
              <a:ext uri="{FF2B5EF4-FFF2-40B4-BE49-F238E27FC236}">
                <a16:creationId xmlns:a16="http://schemas.microsoft.com/office/drawing/2014/main" id="{C67C1A5F-3A58-754C-99E8-F060D2D2BB9B}"/>
              </a:ext>
            </a:extLst>
          </p:cNvPr>
          <p:cNvSpPr txBox="1">
            <a:spLocks noChangeArrowheads="1"/>
          </p:cNvSpPr>
          <p:nvPr/>
        </p:nvSpPr>
        <p:spPr bwMode="auto">
          <a:xfrm>
            <a:off x="-62917" y="6216341"/>
            <a:ext cx="4005397" cy="53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pPr>
            <a:r>
              <a:rPr lang="en-US" altLang="zh-CN" sz="1600" b="1" dirty="0">
                <a:latin typeface="黑体" panose="02010609060101010101" pitchFamily="49" charset="-122"/>
                <a:ea typeface="黑体" panose="02010609060101010101" pitchFamily="49" charset="-122"/>
              </a:rPr>
              <a:t>21</a:t>
            </a:r>
            <a:r>
              <a:rPr lang="zh-CN" altLang="en-US" sz="1600" b="1" dirty="0">
                <a:latin typeface="黑体" panose="02010609060101010101" pitchFamily="49" charset="-122"/>
                <a:ea typeface="黑体" panose="02010609060101010101" pitchFamily="49" charset="-122"/>
              </a:rPr>
              <a:t>级硕士生：孪生节点卷积网络</a:t>
            </a:r>
            <a:endParaRPr lang="en-US" altLang="zh-CN" sz="1600" b="1" dirty="0">
              <a:latin typeface="黑体" panose="02010609060101010101" pitchFamily="49" charset="-122"/>
              <a:ea typeface="黑体" panose="02010609060101010101" pitchFamily="49" charset="-122"/>
            </a:endParaRPr>
          </a:p>
          <a:p>
            <a:pPr algn="ctr">
              <a:buFont typeface="Arial" panose="020B0604020202020204" pitchFamily="34" charset="0"/>
              <a:buNone/>
            </a:pPr>
            <a:r>
              <a:rPr lang="zh-CN" altLang="en-US" sz="1050" b="1" dirty="0">
                <a:latin typeface="黑体" panose="02010609060101010101" pitchFamily="49" charset="-122"/>
                <a:ea typeface="黑体" panose="02010609060101010101" pitchFamily="49" charset="-122"/>
              </a:rPr>
              <a:t>（</a:t>
            </a:r>
            <a:r>
              <a:rPr lang="en-US" altLang="zh-CN" sz="1050" b="1" dirty="0">
                <a:latin typeface="黑体" panose="02010609060101010101" pitchFamily="49" charset="-122"/>
                <a:ea typeface="黑体" panose="02010609060101010101" pitchFamily="49" charset="-122"/>
              </a:rPr>
              <a:t>IEEE Journal of Biomedical and Health </a:t>
            </a:r>
            <a:r>
              <a:rPr lang="en-US" altLang="zh-CN" sz="1050" b="1" dirty="0" err="1">
                <a:latin typeface="黑体" panose="02010609060101010101" pitchFamily="49" charset="-122"/>
                <a:ea typeface="黑体" panose="02010609060101010101" pitchFamily="49" charset="-122"/>
              </a:rPr>
              <a:t>Infomatics</a:t>
            </a:r>
            <a:r>
              <a:rPr lang="zh-CN" altLang="en-US" sz="1050" b="1" dirty="0">
                <a:latin typeface="黑体" panose="02010609060101010101" pitchFamily="49" charset="-122"/>
                <a:ea typeface="黑体" panose="02010609060101010101" pitchFamily="49" charset="-122"/>
              </a:rPr>
              <a:t>，</a:t>
            </a:r>
            <a:r>
              <a:rPr lang="en-US" altLang="zh-CN" sz="1050" b="1" dirty="0">
                <a:latin typeface="黑体" panose="02010609060101010101" pitchFamily="49" charset="-122"/>
                <a:ea typeface="黑体" panose="02010609060101010101" pitchFamily="49" charset="-122"/>
              </a:rPr>
              <a:t>2023</a:t>
            </a:r>
            <a:r>
              <a:rPr lang="zh-CN" altLang="en-US" sz="1050" b="1" dirty="0">
                <a:latin typeface="黑体" panose="02010609060101010101" pitchFamily="49" charset="-122"/>
                <a:ea typeface="黑体" panose="02010609060101010101" pitchFamily="49" charset="-122"/>
              </a:rPr>
              <a:t>）</a:t>
            </a:r>
            <a:endParaRPr lang="en-US" altLang="zh-CN" sz="1050" b="1" dirty="0">
              <a:latin typeface="黑体" panose="02010609060101010101" pitchFamily="49" charset="-122"/>
              <a:ea typeface="黑体" panose="02010609060101010101" pitchFamily="49" charset="-122"/>
            </a:endParaRPr>
          </a:p>
        </p:txBody>
      </p:sp>
      <p:sp>
        <p:nvSpPr>
          <p:cNvPr id="19" name="文本框 3">
            <a:extLst>
              <a:ext uri="{FF2B5EF4-FFF2-40B4-BE49-F238E27FC236}">
                <a16:creationId xmlns:a16="http://schemas.microsoft.com/office/drawing/2014/main" id="{C67C1A5F-3A58-754C-99E8-F060D2D2BB9B}"/>
              </a:ext>
            </a:extLst>
          </p:cNvPr>
          <p:cNvSpPr txBox="1">
            <a:spLocks noChangeArrowheads="1"/>
          </p:cNvSpPr>
          <p:nvPr/>
        </p:nvSpPr>
        <p:spPr bwMode="auto">
          <a:xfrm>
            <a:off x="3715237" y="6206819"/>
            <a:ext cx="3291179"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None/>
            </a:pPr>
            <a:r>
              <a:rPr lang="en-US" altLang="zh-CN" sz="1600" b="1" dirty="0">
                <a:latin typeface="黑体" panose="02010609060101010101" pitchFamily="49" charset="-122"/>
                <a:ea typeface="黑体" panose="02010609060101010101" pitchFamily="49" charset="-122"/>
              </a:rPr>
              <a:t>21</a:t>
            </a:r>
            <a:r>
              <a:rPr lang="zh-CN" altLang="en-US" sz="1600" b="1" dirty="0">
                <a:latin typeface="黑体" panose="02010609060101010101" pitchFamily="49" charset="-122"/>
                <a:ea typeface="黑体" panose="02010609060101010101" pitchFamily="49" charset="-122"/>
              </a:rPr>
              <a:t>级硕士生：结合幅值驱动数据</a:t>
            </a:r>
            <a:endParaRPr lang="en-US" altLang="zh-CN" sz="1600" b="1" dirty="0">
              <a:latin typeface="黑体" panose="02010609060101010101" pitchFamily="49" charset="-122"/>
              <a:ea typeface="黑体" panose="02010609060101010101" pitchFamily="49" charset="-122"/>
            </a:endParaRPr>
          </a:p>
          <a:p>
            <a:pPr algn="ctr">
              <a:buNone/>
            </a:pPr>
            <a:r>
              <a:rPr lang="zh-CN" altLang="en-US" sz="1600" b="1" dirty="0">
                <a:latin typeface="黑体" panose="02010609060101010101" pitchFamily="49" charset="-122"/>
                <a:ea typeface="黑体" panose="02010609060101010101" pitchFamily="49" charset="-122"/>
              </a:rPr>
              <a:t>增强的对比学习</a:t>
            </a:r>
            <a:r>
              <a:rPr lang="zh-CN" altLang="en-US" sz="1100" b="1" dirty="0">
                <a:latin typeface="黑体" panose="02010609060101010101" pitchFamily="49" charset="-122"/>
                <a:ea typeface="黑体" panose="02010609060101010101" pitchFamily="49" charset="-122"/>
              </a:rPr>
              <a:t>（</a:t>
            </a:r>
            <a:r>
              <a:rPr lang="en-US" altLang="zh-CN" sz="1100" b="1" dirty="0">
                <a:latin typeface="黑体" panose="02010609060101010101" pitchFamily="49" charset="-122"/>
                <a:ea typeface="黑体" panose="02010609060101010101" pitchFamily="49" charset="-122"/>
              </a:rPr>
              <a:t>MICCAI 2023</a:t>
            </a:r>
            <a:r>
              <a:rPr lang="zh-CN" altLang="en-US" sz="1100" b="1" dirty="0">
                <a:latin typeface="黑体" panose="02010609060101010101" pitchFamily="49" charset="-122"/>
                <a:ea typeface="黑体" panose="02010609060101010101" pitchFamily="49" charset="-122"/>
              </a:rPr>
              <a:t>）</a:t>
            </a:r>
            <a:endParaRPr lang="en-US" altLang="zh-CN" sz="1100" b="1" dirty="0">
              <a:latin typeface="黑体" panose="02010609060101010101" pitchFamily="49" charset="-122"/>
              <a:ea typeface="黑体" panose="02010609060101010101" pitchFamily="49" charset="-122"/>
            </a:endParaRPr>
          </a:p>
        </p:txBody>
      </p:sp>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700"/>
          <a:stretch/>
        </p:blipFill>
        <p:spPr bwMode="auto">
          <a:xfrm>
            <a:off x="10199715" y="47716"/>
            <a:ext cx="1919797" cy="174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6"/>
          <p:cNvPicPr>
            <a:picLocks noChangeAspect="1"/>
          </p:cNvPicPr>
          <p:nvPr/>
        </p:nvPicPr>
        <p:blipFill>
          <a:blip r:embed="rId5"/>
          <a:stretch>
            <a:fillRect/>
          </a:stretch>
        </p:blipFill>
        <p:spPr>
          <a:xfrm>
            <a:off x="3942481" y="4202082"/>
            <a:ext cx="3029100" cy="1956408"/>
          </a:xfrm>
          <a:prstGeom prst="rect">
            <a:avLst/>
          </a:prstGeom>
        </p:spPr>
      </p:pic>
      <p:cxnSp>
        <p:nvCxnSpPr>
          <p:cNvPr id="18" name="直线连接符 34">
            <a:extLst>
              <a:ext uri="{FF2B5EF4-FFF2-40B4-BE49-F238E27FC236}">
                <a16:creationId xmlns:a16="http://schemas.microsoft.com/office/drawing/2014/main" id="{2DBFA767-41D6-F338-36BF-C484C97D6701}"/>
              </a:ext>
            </a:extLst>
          </p:cNvPr>
          <p:cNvCxnSpPr/>
          <p:nvPr/>
        </p:nvCxnSpPr>
        <p:spPr bwMode="auto">
          <a:xfrm>
            <a:off x="309563" y="3268103"/>
            <a:ext cx="11771601" cy="0"/>
          </a:xfrm>
          <a:prstGeom prst="line">
            <a:avLst/>
          </a:prstGeom>
          <a:noFill/>
          <a:ln w="25400" cap="flat" cmpd="sng" algn="ctr">
            <a:solidFill>
              <a:schemeClr val="tx1"/>
            </a:solidFill>
            <a:prstDash val="solid"/>
            <a:round/>
            <a:headEnd type="none" w="med" len="med"/>
            <a:tailEnd type="none" w="med" len="med"/>
          </a:ln>
        </p:spPr>
      </p:cxnSp>
      <p:pic>
        <p:nvPicPr>
          <p:cNvPr id="17" name="图片 16"/>
          <p:cNvPicPr>
            <a:picLocks noChangeAspect="1"/>
          </p:cNvPicPr>
          <p:nvPr/>
        </p:nvPicPr>
        <p:blipFill>
          <a:blip r:embed="rId6"/>
          <a:stretch>
            <a:fillRect/>
          </a:stretch>
        </p:blipFill>
        <p:spPr>
          <a:xfrm>
            <a:off x="7601989" y="4078110"/>
            <a:ext cx="3841028" cy="2256188"/>
          </a:xfrm>
          <a:prstGeom prst="rect">
            <a:avLst/>
          </a:prstGeom>
        </p:spPr>
      </p:pic>
      <p:sp>
        <p:nvSpPr>
          <p:cNvPr id="25" name="文本框 3">
            <a:extLst>
              <a:ext uri="{FF2B5EF4-FFF2-40B4-BE49-F238E27FC236}">
                <a16:creationId xmlns:a16="http://schemas.microsoft.com/office/drawing/2014/main" id="{C67C1A5F-3A58-754C-99E8-F060D2D2BB9B}"/>
              </a:ext>
            </a:extLst>
          </p:cNvPr>
          <p:cNvSpPr txBox="1">
            <a:spLocks noChangeArrowheads="1"/>
          </p:cNvSpPr>
          <p:nvPr/>
        </p:nvSpPr>
        <p:spPr bwMode="auto">
          <a:xfrm>
            <a:off x="7733055" y="6328867"/>
            <a:ext cx="37099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buNone/>
            </a:pPr>
            <a:r>
              <a:rPr lang="en-US" altLang="zh-CN" sz="1600" b="1" dirty="0">
                <a:latin typeface="黑体" panose="02010609060101010101" pitchFamily="49" charset="-122"/>
                <a:ea typeface="黑体" panose="02010609060101010101" pitchFamily="49" charset="-122"/>
              </a:rPr>
              <a:t>AI Spine V1.2 UI</a:t>
            </a:r>
            <a:r>
              <a:rPr lang="zh-CN" altLang="en-US" sz="1600" b="1" dirty="0">
                <a:latin typeface="黑体" panose="02010609060101010101" pitchFamily="49" charset="-122"/>
                <a:ea typeface="黑体" panose="02010609060101010101" pitchFamily="49" charset="-122"/>
              </a:rPr>
              <a:t>界面设计</a:t>
            </a:r>
            <a:endParaRPr lang="en-US" altLang="zh-CN" sz="1100" b="1" dirty="0">
              <a:latin typeface="黑体" panose="02010609060101010101" pitchFamily="49" charset="-122"/>
              <a:ea typeface="黑体" panose="02010609060101010101" pitchFamily="49" charset="-122"/>
            </a:endParaRPr>
          </a:p>
        </p:txBody>
      </p:sp>
      <p:pic>
        <p:nvPicPr>
          <p:cNvPr id="15" name="图片 14"/>
          <p:cNvPicPr>
            <a:picLocks noChangeAspect="1"/>
          </p:cNvPicPr>
          <p:nvPr/>
        </p:nvPicPr>
        <p:blipFill>
          <a:blip r:embed="rId7"/>
          <a:stretch>
            <a:fillRect/>
          </a:stretch>
        </p:blipFill>
        <p:spPr>
          <a:xfrm>
            <a:off x="738231" y="4094850"/>
            <a:ext cx="2762096" cy="2128683"/>
          </a:xfrm>
          <a:prstGeom prst="rect">
            <a:avLst/>
          </a:prstGeom>
        </p:spPr>
      </p:pic>
    </p:spTree>
    <p:extLst>
      <p:ext uri="{BB962C8B-B14F-4D97-AF65-F5344CB8AC3E}">
        <p14:creationId xmlns:p14="http://schemas.microsoft.com/office/powerpoint/2010/main" val="1305828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57695-DC3B-4D77-A5F6-02D7C53C383D}"/>
              </a:ext>
            </a:extLst>
          </p:cNvPr>
          <p:cNvSpPr>
            <a:spLocks noGrp="1"/>
          </p:cNvSpPr>
          <p:nvPr>
            <p:ph type="title"/>
          </p:nvPr>
        </p:nvSpPr>
        <p:spPr/>
        <p:txBody>
          <a:bodyPr/>
          <a:lstStyle/>
          <a:p>
            <a:r>
              <a:rPr lang="zh-CN" altLang="en-US" dirty="0"/>
              <a:t>团队成员及研究方向</a:t>
            </a:r>
          </a:p>
        </p:txBody>
      </p:sp>
      <p:sp>
        <p:nvSpPr>
          <p:cNvPr id="4" name="文本框 2">
            <a:extLst>
              <a:ext uri="{FF2B5EF4-FFF2-40B4-BE49-F238E27FC236}">
                <a16:creationId xmlns:a16="http://schemas.microsoft.com/office/drawing/2014/main" id="{DBCBBDEB-8EE6-524E-AC52-D618C842F98A}"/>
              </a:ext>
            </a:extLst>
          </p:cNvPr>
          <p:cNvSpPr txBox="1">
            <a:spLocks noChangeArrowheads="1"/>
          </p:cNvSpPr>
          <p:nvPr/>
        </p:nvSpPr>
        <p:spPr bwMode="auto">
          <a:xfrm>
            <a:off x="3307697" y="918147"/>
            <a:ext cx="8884303" cy="330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20000"/>
              </a:lnSpc>
              <a:buNone/>
            </a:pPr>
            <a:r>
              <a:rPr lang="zh-CN" altLang="en-US" sz="2000" b="1" dirty="0">
                <a:latin typeface="黑体" panose="02010609060101010101" pitchFamily="49" charset="-122"/>
                <a:ea typeface="黑体" panose="02010609060101010101" pitchFamily="49" charset="-122"/>
              </a:rPr>
              <a:t>尹传环</a:t>
            </a:r>
            <a:r>
              <a:rPr lang="zh-CN" altLang="en-US" sz="2000" dirty="0">
                <a:latin typeface="黑体" panose="02010609060101010101" pitchFamily="49" charset="-122"/>
                <a:ea typeface="黑体" panose="02010609060101010101" pitchFamily="49" charset="-122"/>
              </a:rPr>
              <a:t>博士，副教授，硕士生导师，</a:t>
            </a:r>
            <a:r>
              <a:rPr lang="zh-CN" altLang="en-US" sz="2000" dirty="0">
                <a:solidFill>
                  <a:srgbClr val="C00000"/>
                </a:solidFill>
                <a:latin typeface="黑体" panose="02010609060101010101" pitchFamily="49" charset="-122"/>
                <a:ea typeface="黑体" panose="02010609060101010101" pitchFamily="49" charset="-122"/>
              </a:rPr>
              <a:t>北京交通大学</a:t>
            </a:r>
            <a:r>
              <a:rPr lang="zh-CN" altLang="en-US" sz="2000" dirty="0">
                <a:latin typeface="黑体" panose="02010609060101010101" pitchFamily="49" charset="-122"/>
                <a:ea typeface="黑体" panose="02010609060101010101" pitchFamily="49" charset="-122"/>
              </a:rPr>
              <a:t>博士</a:t>
            </a:r>
            <a:endParaRPr lang="en-US" altLang="zh-CN" sz="2000" dirty="0">
              <a:latin typeface="黑体" panose="02010609060101010101" pitchFamily="49" charset="-122"/>
              <a:ea typeface="黑体" panose="02010609060101010101" pitchFamily="49" charset="-122"/>
            </a:endParaRPr>
          </a:p>
          <a:p>
            <a:pPr marL="342900" indent="-342900">
              <a:lnSpc>
                <a:spcPct val="120000"/>
              </a:lnSpc>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中国人工智能学会粒计算与知识发现专委会委员；</a:t>
            </a:r>
            <a:endParaRPr lang="en-US" altLang="zh-CN" sz="2000" dirty="0">
              <a:latin typeface="黑体" panose="02010609060101010101" pitchFamily="49" charset="-122"/>
              <a:ea typeface="黑体" panose="02010609060101010101" pitchFamily="49" charset="-122"/>
            </a:endParaRPr>
          </a:p>
          <a:p>
            <a:pPr marL="342900" indent="-342900">
              <a:lnSpc>
                <a:spcPct val="120000"/>
              </a:lnSpc>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研究方向：</a:t>
            </a:r>
            <a:r>
              <a:rPr lang="zh-CN" altLang="en-US" sz="2000" dirty="0">
                <a:solidFill>
                  <a:srgbClr val="C00000"/>
                </a:solidFill>
                <a:latin typeface="黑体" panose="02010609060101010101" pitchFamily="49" charset="-122"/>
                <a:ea typeface="黑体" panose="02010609060101010101" pitchFamily="49" charset="-122"/>
              </a:rPr>
              <a:t>机器学习、异常检测、智能运维</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marL="342900" indent="-342900">
              <a:lnSpc>
                <a:spcPct val="120000"/>
              </a:lnSpc>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招生意向：招收编程能力强的硕士研究生（学术或者专业）；</a:t>
            </a:r>
            <a:endParaRPr lang="en-US" altLang="zh-CN" sz="2000" dirty="0">
              <a:latin typeface="黑体" panose="02010609060101010101" pitchFamily="49" charset="-122"/>
              <a:ea typeface="黑体" panose="02010609060101010101" pitchFamily="49" charset="-122"/>
            </a:endParaRPr>
          </a:p>
          <a:p>
            <a:pPr marL="342900" indent="-342900">
              <a:lnSpc>
                <a:spcPct val="120000"/>
              </a:lnSpc>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导师特点：承担横向项目为主，曾经在</a:t>
            </a:r>
            <a:r>
              <a:rPr lang="en-US" altLang="zh-CN" sz="2000" dirty="0">
                <a:latin typeface="黑体" panose="02010609060101010101" pitchFamily="49" charset="-122"/>
                <a:ea typeface="黑体" panose="02010609060101010101" pitchFamily="49" charset="-122"/>
              </a:rPr>
              <a:t>IT</a:t>
            </a:r>
            <a:r>
              <a:rPr lang="zh-CN" altLang="en-US" sz="2000" dirty="0">
                <a:latin typeface="黑体" panose="02010609060101010101" pitchFamily="49" charset="-122"/>
                <a:ea typeface="黑体" panose="02010609060101010101" pitchFamily="49" charset="-122"/>
              </a:rPr>
              <a:t>企业担任软件部经理多年，有丰富的程序设计和项目管理经验，重视研究生的程序设计与项目管理能力的培养；</a:t>
            </a:r>
            <a:endParaRPr lang="en-US" altLang="zh-CN" sz="2000" dirty="0">
              <a:latin typeface="黑体" panose="02010609060101010101" pitchFamily="49" charset="-122"/>
              <a:ea typeface="黑体" panose="02010609060101010101" pitchFamily="49" charset="-122"/>
            </a:endParaRPr>
          </a:p>
          <a:p>
            <a:pPr marL="342900" indent="-342900">
              <a:lnSpc>
                <a:spcPct val="120000"/>
              </a:lnSpc>
              <a:buFont typeface="Wingdings" panose="05000000000000000000" pitchFamily="2" charset="2"/>
              <a:buChar char="ü"/>
            </a:pPr>
            <a:r>
              <a:rPr lang="zh-CN" altLang="en-US" sz="2000" dirty="0">
                <a:latin typeface="黑体" panose="02010609060101010101" pitchFamily="49" charset="-122"/>
                <a:ea typeface="黑体" panose="02010609060101010101" pitchFamily="49" charset="-122"/>
              </a:rPr>
              <a:t>主要成果：某</a:t>
            </a:r>
            <a:r>
              <a:rPr lang="zh-CN" altLang="en-US" sz="2000" dirty="0">
                <a:solidFill>
                  <a:srgbClr val="C00000"/>
                </a:solidFill>
                <a:latin typeface="黑体" panose="02010609060101010101" pitchFamily="49" charset="-122"/>
                <a:ea typeface="黑体" panose="02010609060101010101" pitchFamily="49" charset="-122"/>
              </a:rPr>
              <a:t>数据中心入侵检测管理系统</a:t>
            </a:r>
            <a:r>
              <a:rPr lang="zh-CN" altLang="en-US" sz="2000" dirty="0">
                <a:latin typeface="黑体" panose="02010609060101010101" pitchFamily="49" charset="-122"/>
                <a:ea typeface="黑体" panose="02010609060101010101" pitchFamily="49" charset="-122"/>
              </a:rPr>
              <a:t>以及某</a:t>
            </a:r>
            <a:r>
              <a:rPr lang="zh-CN" altLang="en-US" sz="2000" dirty="0">
                <a:solidFill>
                  <a:srgbClr val="C00000"/>
                </a:solidFill>
                <a:latin typeface="黑体" panose="02010609060101010101" pitchFamily="49" charset="-122"/>
                <a:ea typeface="黑体" panose="02010609060101010101" pitchFamily="49" charset="-122"/>
              </a:rPr>
              <a:t>通信卫星状态监测系统</a:t>
            </a:r>
            <a:r>
              <a:rPr lang="zh-CN" altLang="en-US" sz="2000" dirty="0">
                <a:latin typeface="黑体" panose="02010609060101010101" pitchFamily="49" charset="-122"/>
                <a:ea typeface="黑体" panose="02010609060101010101" pitchFamily="49" charset="-122"/>
              </a:rPr>
              <a:t>等。</a:t>
            </a:r>
            <a:endParaRPr lang="en-US" altLang="zh-CN" sz="2000" dirty="0">
              <a:latin typeface="黑体" panose="02010609060101010101" pitchFamily="49" charset="-122"/>
              <a:ea typeface="黑体" panose="02010609060101010101" pitchFamily="49" charset="-122"/>
            </a:endParaRPr>
          </a:p>
        </p:txBody>
      </p:sp>
      <p:sp>
        <p:nvSpPr>
          <p:cNvPr id="3" name="Rectangle 2">
            <a:extLst>
              <a:ext uri="{FF2B5EF4-FFF2-40B4-BE49-F238E27FC236}">
                <a16:creationId xmlns:a16="http://schemas.microsoft.com/office/drawing/2014/main" id="{3F75F01F-CDB2-4169-97D3-B6EC1590734D}"/>
              </a:ext>
            </a:extLst>
          </p:cNvPr>
          <p:cNvSpPr>
            <a:spLocks noChangeArrowheads="1"/>
          </p:cNvSpPr>
          <p:nvPr/>
        </p:nvSpPr>
        <p:spPr bwMode="auto">
          <a:xfrm flipV="1">
            <a:off x="0" y="-1"/>
            <a:ext cx="72509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6" name="对象 5">
            <a:extLst>
              <a:ext uri="{FF2B5EF4-FFF2-40B4-BE49-F238E27FC236}">
                <a16:creationId xmlns:a16="http://schemas.microsoft.com/office/drawing/2014/main" id="{A0ABFC70-7E7A-4E17-A924-3DFC14AF7ED5}"/>
              </a:ext>
            </a:extLst>
          </p:cNvPr>
          <p:cNvGraphicFramePr>
            <a:graphicFrameLocks noChangeAspect="1"/>
          </p:cNvGraphicFramePr>
          <p:nvPr>
            <p:extLst>
              <p:ext uri="{D42A27DB-BD31-4B8C-83A1-F6EECF244321}">
                <p14:modId xmlns:p14="http://schemas.microsoft.com/office/powerpoint/2010/main" val="3435503259"/>
              </p:ext>
            </p:extLst>
          </p:nvPr>
        </p:nvGraphicFramePr>
        <p:xfrm>
          <a:off x="556378" y="2572325"/>
          <a:ext cx="2205492" cy="4279390"/>
        </p:xfrm>
        <a:graphic>
          <a:graphicData uri="http://schemas.openxmlformats.org/presentationml/2006/ole">
            <mc:AlternateContent xmlns:mc="http://schemas.openxmlformats.org/markup-compatibility/2006">
              <mc:Choice xmlns:v="urn:schemas-microsoft-com:vml" Requires="v">
                <p:oleObj name="Visio" r:id="rId3" imgW="5562810" imgH="11120797" progId="Visio.Drawing.11">
                  <p:embed/>
                </p:oleObj>
              </mc:Choice>
              <mc:Fallback>
                <p:oleObj name="Visio" r:id="rId3" imgW="5562810" imgH="11120797" progId="Visio.Drawing.11">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78" y="2572325"/>
                        <a:ext cx="2205492" cy="4279390"/>
                      </a:xfrm>
                      <a:prstGeom prst="rect">
                        <a:avLst/>
                      </a:prstGeom>
                      <a:noFill/>
                    </p:spPr>
                  </p:pic>
                </p:oleObj>
              </mc:Fallback>
            </mc:AlternateContent>
          </a:graphicData>
        </a:graphic>
      </p:graphicFrame>
      <p:sp>
        <p:nvSpPr>
          <p:cNvPr id="13" name="文本框 12">
            <a:extLst>
              <a:ext uri="{FF2B5EF4-FFF2-40B4-BE49-F238E27FC236}">
                <a16:creationId xmlns:a16="http://schemas.microsoft.com/office/drawing/2014/main" id="{E678B460-EA31-4E1B-B560-DE7CBD27AD0C}"/>
              </a:ext>
            </a:extLst>
          </p:cNvPr>
          <p:cNvSpPr txBox="1"/>
          <p:nvPr/>
        </p:nvSpPr>
        <p:spPr>
          <a:xfrm>
            <a:off x="2665373" y="6037219"/>
            <a:ext cx="1157592" cy="369332"/>
          </a:xfrm>
          <a:prstGeom prst="rect">
            <a:avLst/>
          </a:prstGeom>
          <a:noFill/>
        </p:spPr>
        <p:txBody>
          <a:bodyPr wrap="square" rtlCol="0">
            <a:spAutoFit/>
          </a:bodyPr>
          <a:lstStyle/>
          <a:p>
            <a:r>
              <a:rPr lang="zh-CN" altLang="en-US" dirty="0"/>
              <a:t>逻辑架构</a:t>
            </a:r>
          </a:p>
        </p:txBody>
      </p:sp>
      <p:cxnSp>
        <p:nvCxnSpPr>
          <p:cNvPr id="16" name="直接箭头连接符 15">
            <a:extLst>
              <a:ext uri="{FF2B5EF4-FFF2-40B4-BE49-F238E27FC236}">
                <a16:creationId xmlns:a16="http://schemas.microsoft.com/office/drawing/2014/main" id="{229F6630-363D-424A-BF53-FE85238DB539}"/>
              </a:ext>
            </a:extLst>
          </p:cNvPr>
          <p:cNvCxnSpPr/>
          <p:nvPr/>
        </p:nvCxnSpPr>
        <p:spPr bwMode="auto">
          <a:xfrm flipH="1">
            <a:off x="2218792" y="6250169"/>
            <a:ext cx="476655" cy="0"/>
          </a:xfrm>
          <a:prstGeom prst="straightConnector1">
            <a:avLst/>
          </a:prstGeom>
          <a:noFill/>
          <a:ln w="2857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文本框 24">
            <a:extLst>
              <a:ext uri="{FF2B5EF4-FFF2-40B4-BE49-F238E27FC236}">
                <a16:creationId xmlns:a16="http://schemas.microsoft.com/office/drawing/2014/main" id="{07C86592-91E3-42B8-B091-1AF84791A0A5}"/>
              </a:ext>
            </a:extLst>
          </p:cNvPr>
          <p:cNvSpPr txBox="1"/>
          <p:nvPr/>
        </p:nvSpPr>
        <p:spPr>
          <a:xfrm>
            <a:off x="10428001" y="6037219"/>
            <a:ext cx="1430016" cy="369332"/>
          </a:xfrm>
          <a:prstGeom prst="rect">
            <a:avLst/>
          </a:prstGeom>
          <a:noFill/>
        </p:spPr>
        <p:txBody>
          <a:bodyPr wrap="square" rtlCol="0">
            <a:spAutoFit/>
          </a:bodyPr>
          <a:lstStyle/>
          <a:p>
            <a:r>
              <a:rPr lang="zh-CN" altLang="en-US" dirty="0"/>
              <a:t>系统主页面</a:t>
            </a:r>
          </a:p>
        </p:txBody>
      </p:sp>
      <p:cxnSp>
        <p:nvCxnSpPr>
          <p:cNvPr id="27" name="直接箭头连接符 26">
            <a:extLst>
              <a:ext uri="{FF2B5EF4-FFF2-40B4-BE49-F238E27FC236}">
                <a16:creationId xmlns:a16="http://schemas.microsoft.com/office/drawing/2014/main" id="{64A800A9-A8B4-4745-878B-C6AB622F9AC2}"/>
              </a:ext>
            </a:extLst>
          </p:cNvPr>
          <p:cNvCxnSpPr/>
          <p:nvPr/>
        </p:nvCxnSpPr>
        <p:spPr bwMode="auto">
          <a:xfrm flipH="1">
            <a:off x="9931896" y="6235430"/>
            <a:ext cx="476655" cy="0"/>
          </a:xfrm>
          <a:prstGeom prst="straightConnector1">
            <a:avLst/>
          </a:prstGeom>
          <a:noFill/>
          <a:ln w="2857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图片 23">
            <a:extLst>
              <a:ext uri="{FF2B5EF4-FFF2-40B4-BE49-F238E27FC236}">
                <a16:creationId xmlns:a16="http://schemas.microsoft.com/office/drawing/2014/main" id="{20E2397A-B425-4073-89FA-DB02F0F34104}"/>
              </a:ext>
            </a:extLst>
          </p:cNvPr>
          <p:cNvPicPr>
            <a:picLocks noChangeAspect="1"/>
          </p:cNvPicPr>
          <p:nvPr/>
        </p:nvPicPr>
        <p:blipFill>
          <a:blip r:embed="rId5"/>
          <a:stretch>
            <a:fillRect/>
          </a:stretch>
        </p:blipFill>
        <p:spPr>
          <a:xfrm>
            <a:off x="224817" y="950701"/>
            <a:ext cx="1137547" cy="1649458"/>
          </a:xfrm>
          <a:prstGeom prst="rect">
            <a:avLst/>
          </a:prstGeom>
        </p:spPr>
      </p:pic>
      <p:pic>
        <p:nvPicPr>
          <p:cNvPr id="28" name="图片 27">
            <a:extLst>
              <a:ext uri="{FF2B5EF4-FFF2-40B4-BE49-F238E27FC236}">
                <a16:creationId xmlns:a16="http://schemas.microsoft.com/office/drawing/2014/main" id="{96D62F55-30E2-4217-83E7-DDEA89E2EE40}"/>
              </a:ext>
            </a:extLst>
          </p:cNvPr>
          <p:cNvPicPr>
            <a:picLocks noChangeAspect="1"/>
          </p:cNvPicPr>
          <p:nvPr/>
        </p:nvPicPr>
        <p:blipFill>
          <a:blip r:embed="rId6"/>
          <a:stretch>
            <a:fillRect/>
          </a:stretch>
        </p:blipFill>
        <p:spPr>
          <a:xfrm>
            <a:off x="4430888" y="4184970"/>
            <a:ext cx="5481558" cy="2673030"/>
          </a:xfrm>
          <a:prstGeom prst="rect">
            <a:avLst/>
          </a:prstGeom>
        </p:spPr>
      </p:pic>
    </p:spTree>
    <p:extLst>
      <p:ext uri="{BB962C8B-B14F-4D97-AF65-F5344CB8AC3E}">
        <p14:creationId xmlns:p14="http://schemas.microsoft.com/office/powerpoint/2010/main" val="1551046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0446" y="303302"/>
            <a:ext cx="10464800" cy="470898"/>
          </a:xfrm>
        </p:spPr>
        <p:txBody>
          <a:bodyPr/>
          <a:lstStyle/>
          <a:p>
            <a:r>
              <a:rPr lang="zh-CN" altLang="en-US" dirty="0"/>
              <a:t>团队成员及研究方向</a:t>
            </a:r>
          </a:p>
        </p:txBody>
      </p:sp>
      <p:sp>
        <p:nvSpPr>
          <p:cNvPr id="4" name="文本框 2"/>
          <p:cNvSpPr txBox="1">
            <a:spLocks noChangeArrowheads="1"/>
          </p:cNvSpPr>
          <p:nvPr/>
        </p:nvSpPr>
        <p:spPr bwMode="auto">
          <a:xfrm>
            <a:off x="2447840" y="968372"/>
            <a:ext cx="6659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9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9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9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9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 typeface="Arial" panose="020B0604020202090204" pitchFamily="34" charset="0"/>
              <a:buNone/>
            </a:pPr>
            <a:r>
              <a:rPr lang="zh-CN" altLang="en-US" sz="2400" b="1" dirty="0">
                <a:latin typeface="Microsoft YaHei" panose="020B0503020204020204" pitchFamily="34" charset="-122"/>
                <a:ea typeface="Microsoft YaHei" panose="020B0503020204020204" pitchFamily="34" charset="-122"/>
              </a:rPr>
              <a:t>黄晓雯</a:t>
            </a:r>
            <a:r>
              <a:rPr lang="zh-CN" altLang="en-US" sz="24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副教授，硕士生导师，中科院自动化所博士</a:t>
            </a:r>
            <a:endParaRPr lang="en-US" altLang="zh-CN" sz="2000" dirty="0">
              <a:latin typeface="Microsoft YaHei" panose="020B0503020204020204" pitchFamily="34" charset="-122"/>
              <a:ea typeface="Microsoft YaHei" panose="020B0503020204020204" pitchFamily="34" charset="-122"/>
            </a:endParaRPr>
          </a:p>
        </p:txBody>
      </p:sp>
      <p:pic>
        <p:nvPicPr>
          <p:cNvPr id="3" name="图片 2" descr="白底一寸"/>
          <p:cNvPicPr>
            <a:picLocks noChangeAspect="1"/>
          </p:cNvPicPr>
          <p:nvPr/>
        </p:nvPicPr>
        <p:blipFill>
          <a:blip r:embed="rId3"/>
          <a:stretch>
            <a:fillRect/>
          </a:stretch>
        </p:blipFill>
        <p:spPr>
          <a:xfrm>
            <a:off x="548004" y="930964"/>
            <a:ext cx="1462109" cy="2048048"/>
          </a:xfrm>
          <a:prstGeom prst="rect">
            <a:avLst/>
          </a:prstGeom>
        </p:spPr>
      </p:pic>
      <p:sp>
        <p:nvSpPr>
          <p:cNvPr id="23" name="文本框 22"/>
          <p:cNvSpPr txBox="1"/>
          <p:nvPr/>
        </p:nvSpPr>
        <p:spPr>
          <a:xfrm>
            <a:off x="2183129" y="1544784"/>
            <a:ext cx="9872345" cy="1477328"/>
          </a:xfrm>
          <a:prstGeom prst="rect">
            <a:avLst/>
          </a:prstGeom>
          <a:noFill/>
        </p:spPr>
        <p:txBody>
          <a:bodyPr wrap="square" rtlCol="0">
            <a:spAutoFit/>
          </a:bodyPr>
          <a:lstStyle/>
          <a:p>
            <a:pPr marL="285750" indent="-285750">
              <a:buFont typeface="Wingdings" panose="05000000000000000000" charset="0"/>
              <a:buChar char=""/>
            </a:pPr>
            <a:r>
              <a:rPr lang="zh-CN" altLang="en-US" dirty="0">
                <a:latin typeface="Microsoft YaHei" panose="020B0503020204020204" pitchFamily="34" charset="-122"/>
                <a:ea typeface="Microsoft YaHei" panose="020B0503020204020204" pitchFamily="34" charset="-122"/>
                <a:cs typeface="黑体" charset="0"/>
              </a:rPr>
              <a:t>于国内外顶级学术会议/期刊上发表学术论文二十余篇，其中包括</a:t>
            </a:r>
            <a:r>
              <a:rPr lang="en-US" altLang="zh-CN" b="1" dirty="0">
                <a:latin typeface="Microsoft YaHei" panose="020B0503020204020204" pitchFamily="34" charset="-122"/>
                <a:ea typeface="Microsoft YaHei" panose="020B0503020204020204" pitchFamily="34" charset="-122"/>
                <a:cs typeface="黑体" charset="0"/>
              </a:rPr>
              <a:t>A</a:t>
            </a:r>
            <a:r>
              <a:rPr lang="en" altLang="zh-CN" b="1" dirty="0">
                <a:latin typeface="Microsoft YaHei" panose="020B0503020204020204" pitchFamily="34" charset="-122"/>
                <a:ea typeface="Microsoft YaHei" panose="020B0503020204020204" pitchFamily="34" charset="-122"/>
                <a:cs typeface="黑体" charset="0"/>
              </a:rPr>
              <a:t>CM Multimedia</a:t>
            </a:r>
            <a:r>
              <a:rPr lang="zh-CN" altLang="en" b="1" dirty="0">
                <a:latin typeface="Microsoft YaHei" panose="020B0503020204020204" pitchFamily="34" charset="-122"/>
                <a:ea typeface="Microsoft YaHei" panose="020B0503020204020204" pitchFamily="34" charset="-122"/>
                <a:cs typeface="黑体" charset="0"/>
              </a:rPr>
              <a:t>、</a:t>
            </a:r>
            <a:r>
              <a:rPr lang="en" altLang="zh-CN" b="1" dirty="0">
                <a:latin typeface="Microsoft YaHei" panose="020B0503020204020204" pitchFamily="34" charset="-122"/>
                <a:ea typeface="Microsoft YaHei" panose="020B0503020204020204" pitchFamily="34" charset="-122"/>
                <a:cs typeface="黑体" charset="0"/>
              </a:rPr>
              <a:t>CVPR</a:t>
            </a:r>
            <a:r>
              <a:rPr lang="zh-CN" altLang="en" b="1" dirty="0">
                <a:latin typeface="Microsoft YaHei" panose="020B0503020204020204" pitchFamily="34" charset="-122"/>
                <a:ea typeface="Microsoft YaHei" panose="020B0503020204020204" pitchFamily="34" charset="-122"/>
                <a:cs typeface="黑体" charset="0"/>
              </a:rPr>
              <a:t>、</a:t>
            </a:r>
            <a:r>
              <a:rPr lang="en" altLang="zh-CN" b="1" dirty="0">
                <a:latin typeface="Microsoft YaHei" panose="020B0503020204020204" pitchFamily="34" charset="-122"/>
                <a:ea typeface="Microsoft YaHei" panose="020B0503020204020204" pitchFamily="34" charset="-122"/>
                <a:cs typeface="黑体" charset="0"/>
              </a:rPr>
              <a:t>WWW</a:t>
            </a:r>
            <a:r>
              <a:rPr lang="zh-CN" altLang="en" b="1" dirty="0">
                <a:latin typeface="Microsoft YaHei" panose="020B0503020204020204" pitchFamily="34" charset="-122"/>
                <a:ea typeface="Microsoft YaHei" panose="020B0503020204020204" pitchFamily="34" charset="-122"/>
                <a:cs typeface="黑体" charset="0"/>
              </a:rPr>
              <a:t>、</a:t>
            </a:r>
            <a:r>
              <a:rPr lang="en" altLang="zh-CN" b="1" dirty="0">
                <a:latin typeface="Microsoft YaHei" panose="020B0503020204020204" pitchFamily="34" charset="-122"/>
                <a:ea typeface="Microsoft YaHei" panose="020B0503020204020204" pitchFamily="34" charset="-122"/>
                <a:cs typeface="黑体" charset="0"/>
              </a:rPr>
              <a:t>TPAMI</a:t>
            </a:r>
            <a:r>
              <a:rPr lang="zh-CN" altLang="en" b="1" dirty="0">
                <a:latin typeface="Microsoft YaHei" panose="020B0503020204020204" pitchFamily="34" charset="-122"/>
                <a:ea typeface="Microsoft YaHei" panose="020B0503020204020204" pitchFamily="34" charset="-122"/>
                <a:cs typeface="黑体" charset="0"/>
              </a:rPr>
              <a:t>、</a:t>
            </a:r>
            <a:r>
              <a:rPr lang="en" altLang="zh-CN" b="1" dirty="0">
                <a:latin typeface="Microsoft YaHei" panose="020B0503020204020204" pitchFamily="34" charset="-122"/>
                <a:ea typeface="Microsoft YaHei" panose="020B0503020204020204" pitchFamily="34" charset="-122"/>
                <a:cs typeface="黑体" charset="0"/>
              </a:rPr>
              <a:t>ACM TOIS</a:t>
            </a:r>
            <a:r>
              <a:rPr lang="zh-CN" altLang="en" b="1" dirty="0">
                <a:latin typeface="Microsoft YaHei" panose="020B0503020204020204" pitchFamily="34" charset="-122"/>
                <a:ea typeface="Microsoft YaHei" panose="020B0503020204020204" pitchFamily="34" charset="-122"/>
                <a:cs typeface="黑体" charset="0"/>
              </a:rPr>
              <a:t>、</a:t>
            </a:r>
            <a:r>
              <a:rPr lang="en" altLang="zh-CN" b="1" dirty="0">
                <a:latin typeface="Microsoft YaHei" panose="020B0503020204020204" pitchFamily="34" charset="-122"/>
                <a:ea typeface="Microsoft YaHei" panose="020B0503020204020204" pitchFamily="34" charset="-122"/>
                <a:cs typeface="黑体" charset="0"/>
              </a:rPr>
              <a:t>IEEE TKDE</a:t>
            </a:r>
            <a:r>
              <a:rPr lang="zh-CN" altLang="en" b="1" dirty="0">
                <a:latin typeface="Microsoft YaHei" panose="020B0503020204020204" pitchFamily="34" charset="-122"/>
                <a:ea typeface="Microsoft YaHei" panose="020B0503020204020204" pitchFamily="34" charset="-122"/>
                <a:cs typeface="黑体" charset="0"/>
              </a:rPr>
              <a:t>、</a:t>
            </a:r>
            <a:r>
              <a:rPr lang="en" altLang="zh-CN" b="1" dirty="0">
                <a:latin typeface="Microsoft YaHei" panose="020B0503020204020204" pitchFamily="34" charset="-122"/>
                <a:ea typeface="Microsoft YaHei" panose="020B0503020204020204" pitchFamily="34" charset="-122"/>
                <a:cs typeface="黑体" charset="0"/>
              </a:rPr>
              <a:t>ACM TOMM</a:t>
            </a:r>
            <a:r>
              <a:rPr lang="zh-CN" altLang="en-US" dirty="0">
                <a:latin typeface="Microsoft YaHei" panose="020B0503020204020204" pitchFamily="34" charset="-122"/>
                <a:ea typeface="Microsoft YaHei" panose="020B0503020204020204" pitchFamily="34" charset="-122"/>
                <a:cs typeface="黑体" charset="0"/>
              </a:rPr>
              <a:t>等顶级会议/期刊；</a:t>
            </a:r>
          </a:p>
          <a:p>
            <a:pPr marL="285750" indent="-285750" algn="l">
              <a:buFont typeface="Wingdings" panose="05000000000000000000" charset="0"/>
              <a:buChar char=""/>
            </a:pPr>
            <a:r>
              <a:rPr lang="zh-CN" altLang="en-US" dirty="0">
                <a:latin typeface="Microsoft YaHei" panose="020B0503020204020204" pitchFamily="34" charset="-122"/>
                <a:ea typeface="Microsoft YaHei" panose="020B0503020204020204" pitchFamily="34" charset="-122"/>
                <a:cs typeface="黑体" charset="0"/>
              </a:rPr>
              <a:t>已公开发明专利2项；</a:t>
            </a:r>
          </a:p>
          <a:p>
            <a:pPr marL="285750" indent="-285750" algn="l">
              <a:buFont typeface="Wingdings" panose="05000000000000000000" charset="0"/>
              <a:buChar char=""/>
            </a:pPr>
            <a:r>
              <a:rPr lang="zh-CN" altLang="en-US" dirty="0">
                <a:latin typeface="Microsoft YaHei" panose="020B0503020204020204" pitchFamily="34" charset="-122"/>
                <a:ea typeface="Microsoft YaHei" panose="020B0503020204020204" pitchFamily="34" charset="-122"/>
                <a:cs typeface="黑体" charset="0"/>
              </a:rPr>
              <a:t>2017、2019年两次在国际学术竞赛</a:t>
            </a:r>
            <a:r>
              <a:rPr lang="en-US" altLang="zh-CN" dirty="0">
                <a:latin typeface="Microsoft YaHei" panose="020B0503020204020204" pitchFamily="34" charset="-122"/>
                <a:ea typeface="Microsoft YaHei" panose="020B0503020204020204" pitchFamily="34" charset="-122"/>
                <a:cs typeface="黑体" charset="0"/>
              </a:rPr>
              <a:t>ACM Multimedia</a:t>
            </a:r>
            <a:r>
              <a:rPr lang="zh-CN" altLang="en-US" dirty="0">
                <a:latin typeface="Microsoft YaHei" panose="020B0503020204020204" pitchFamily="34" charset="-122"/>
                <a:ea typeface="Microsoft YaHei" panose="020B0503020204020204" pitchFamily="34" charset="-122"/>
                <a:cs typeface="黑体" charset="0"/>
              </a:rPr>
              <a:t>中获奖；</a:t>
            </a:r>
            <a:endParaRPr lang="en-US" altLang="zh-CN" dirty="0">
              <a:latin typeface="Microsoft YaHei" panose="020B0503020204020204" pitchFamily="34" charset="-122"/>
              <a:ea typeface="Microsoft YaHei" panose="020B0503020204020204" pitchFamily="34" charset="-122"/>
              <a:cs typeface="黑体" charset="0"/>
            </a:endParaRPr>
          </a:p>
          <a:p>
            <a:pPr marL="285750" indent="-285750" algn="l">
              <a:buFont typeface="Wingdings" panose="05000000000000000000" charset="0"/>
              <a:buChar char=""/>
            </a:pPr>
            <a:r>
              <a:rPr lang="zh-CN" altLang="en-US" dirty="0">
                <a:latin typeface="Microsoft YaHei" panose="020B0503020204020204" pitchFamily="34" charset="-122"/>
                <a:ea typeface="Microsoft YaHei" panose="020B0503020204020204" pitchFamily="34" charset="-122"/>
                <a:cs typeface="黑体" charset="0"/>
              </a:rPr>
              <a:t>获“北京市优秀指导教师”称号；</a:t>
            </a:r>
          </a:p>
        </p:txBody>
      </p:sp>
      <p:cxnSp>
        <p:nvCxnSpPr>
          <p:cNvPr id="11" name="直线连接符 10">
            <a:extLst>
              <a:ext uri="{FF2B5EF4-FFF2-40B4-BE49-F238E27FC236}">
                <a16:creationId xmlns:a16="http://schemas.microsoft.com/office/drawing/2014/main" id="{648F3384-0C31-754F-BE28-D6845C23AD50}"/>
              </a:ext>
            </a:extLst>
          </p:cNvPr>
          <p:cNvCxnSpPr/>
          <p:nvPr/>
        </p:nvCxnSpPr>
        <p:spPr bwMode="auto">
          <a:xfrm>
            <a:off x="2183129" y="3069762"/>
            <a:ext cx="9745635" cy="0"/>
          </a:xfrm>
          <a:prstGeom prst="line">
            <a:avLst/>
          </a:prstGeom>
          <a:noFill/>
          <a:ln w="25400" cap="flat" cmpd="sng" algn="ctr">
            <a:solidFill>
              <a:schemeClr val="tx1"/>
            </a:solidFill>
            <a:prstDash val="solid"/>
            <a:round/>
            <a:headEnd type="none" w="med" len="med"/>
            <a:tailEnd type="none" w="med" len="med"/>
          </a:ln>
        </p:spPr>
      </p:cxnSp>
      <p:cxnSp>
        <p:nvCxnSpPr>
          <p:cNvPr id="20" name="直线连接符 19">
            <a:extLst>
              <a:ext uri="{FF2B5EF4-FFF2-40B4-BE49-F238E27FC236}">
                <a16:creationId xmlns:a16="http://schemas.microsoft.com/office/drawing/2014/main" id="{0F82BE30-9CA6-D147-8649-CB15F5132DE9}"/>
              </a:ext>
            </a:extLst>
          </p:cNvPr>
          <p:cNvCxnSpPr/>
          <p:nvPr/>
        </p:nvCxnSpPr>
        <p:spPr bwMode="auto">
          <a:xfrm>
            <a:off x="2183129" y="1487410"/>
            <a:ext cx="9745635" cy="0"/>
          </a:xfrm>
          <a:prstGeom prst="line">
            <a:avLst/>
          </a:prstGeom>
          <a:noFill/>
          <a:ln w="25400" cap="flat" cmpd="sng" algn="ctr">
            <a:solidFill>
              <a:schemeClr val="tx1"/>
            </a:solidFill>
            <a:prstDash val="solid"/>
            <a:round/>
            <a:headEnd type="none" w="med" len="med"/>
            <a:tailEnd type="none" w="med" len="med"/>
          </a:ln>
        </p:spPr>
      </p:cxnSp>
      <p:sp>
        <p:nvSpPr>
          <p:cNvPr id="13" name="文本框 3">
            <a:extLst>
              <a:ext uri="{FF2B5EF4-FFF2-40B4-BE49-F238E27FC236}">
                <a16:creationId xmlns:a16="http://schemas.microsoft.com/office/drawing/2014/main" id="{22998EE6-66F1-CB34-E992-74035688031E}"/>
              </a:ext>
            </a:extLst>
          </p:cNvPr>
          <p:cNvSpPr txBox="1">
            <a:spLocks noChangeArrowheads="1"/>
          </p:cNvSpPr>
          <p:nvPr/>
        </p:nvSpPr>
        <p:spPr bwMode="auto">
          <a:xfrm>
            <a:off x="587912" y="3197272"/>
            <a:ext cx="217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a:buNone/>
            </a:pPr>
            <a:r>
              <a:rPr lang="zh-CN" altLang="en-US" sz="1800" b="1" dirty="0">
                <a:latin typeface="微软雅黑" panose="020B0503020204020204" pitchFamily="34" charset="-122"/>
                <a:ea typeface="微软雅黑" panose="020B0503020204020204" pitchFamily="34" charset="-122"/>
              </a:rPr>
              <a:t>研究方向：</a:t>
            </a:r>
            <a:r>
              <a:rPr lang="zh-CN" altLang="en-US" sz="1600" b="1" dirty="0">
                <a:latin typeface="微软雅黑" panose="020B0503020204020204" pitchFamily="34" charset="-122"/>
                <a:ea typeface="微软雅黑" panose="020B0503020204020204" pitchFamily="34" charset="-122"/>
              </a:rPr>
              <a:t>      </a:t>
            </a:r>
            <a:endParaRPr lang="en-US" altLang="zh-CN" sz="1600" b="1" dirty="0">
              <a:latin typeface="微软雅黑" panose="020B0503020204020204" pitchFamily="34" charset="-122"/>
              <a:ea typeface="微软雅黑" panose="020B0503020204020204" pitchFamily="34" charset="-122"/>
            </a:endParaRPr>
          </a:p>
        </p:txBody>
      </p:sp>
      <p:sp>
        <p:nvSpPr>
          <p:cNvPr id="15" name="文本框 3">
            <a:extLst>
              <a:ext uri="{FF2B5EF4-FFF2-40B4-BE49-F238E27FC236}">
                <a16:creationId xmlns:a16="http://schemas.microsoft.com/office/drawing/2014/main" id="{6C115F1D-D348-7662-69CB-B75E488FB761}"/>
              </a:ext>
            </a:extLst>
          </p:cNvPr>
          <p:cNvSpPr txBox="1">
            <a:spLocks noChangeArrowheads="1"/>
          </p:cNvSpPr>
          <p:nvPr/>
        </p:nvSpPr>
        <p:spPr bwMode="auto">
          <a:xfrm>
            <a:off x="1954255" y="3577491"/>
            <a:ext cx="958723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285750" indent="-285750">
              <a:buFont typeface="Wingdings" panose="05000000000000000000" pitchFamily="2" charset="2"/>
              <a:buChar char="p"/>
            </a:pPr>
            <a:r>
              <a:rPr lang="zh-CN" altLang="en-US" sz="1800" dirty="0">
                <a:latin typeface="微软雅黑" panose="020B0503020204020204" pitchFamily="34" charset="-122"/>
                <a:ea typeface="微软雅黑" panose="020B0503020204020204" pitchFamily="34" charset="-122"/>
              </a:rPr>
              <a:t>主持</a:t>
            </a:r>
            <a:r>
              <a:rPr lang="zh-CN" altLang="en-US" sz="1800" b="1" dirty="0">
                <a:latin typeface="微软雅黑" panose="020B0503020204020204" pitchFamily="34" charset="-122"/>
                <a:ea typeface="微软雅黑" panose="020B0503020204020204" pitchFamily="34" charset="-122"/>
              </a:rPr>
              <a:t>国家自然科学基金青年基金</a:t>
            </a:r>
            <a:r>
              <a:rPr lang="zh-CN" altLang="en-US" sz="1800" dirty="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国家重点研发</a:t>
            </a:r>
            <a:r>
              <a:rPr lang="zh-CN" altLang="en-US" sz="1800" b="1">
                <a:latin typeface="微软雅黑" panose="020B0503020204020204" pitchFamily="34" charset="-122"/>
                <a:ea typeface="微软雅黑" panose="020B0503020204020204" pitchFamily="34" charset="-122"/>
              </a:rPr>
              <a:t>计划青年科学家项目</a:t>
            </a:r>
            <a:r>
              <a:rPr lang="zh-CN" altLang="en-US" sz="1800" b="1" dirty="0">
                <a:latin typeface="微软雅黑" panose="020B0503020204020204" pitchFamily="34" charset="-122"/>
                <a:ea typeface="微软雅黑" panose="020B0503020204020204" pitchFamily="34" charset="-122"/>
              </a:rPr>
              <a:t>任务</a:t>
            </a:r>
            <a:r>
              <a:rPr lang="zh-CN" altLang="en-US" sz="1800" dirty="0">
                <a:latin typeface="微软雅黑" panose="020B0503020204020204" pitchFamily="34" charset="-122"/>
                <a:ea typeface="微软雅黑" panose="020B0503020204020204" pitchFamily="34" charset="-122"/>
              </a:rPr>
              <a:t>、北京交通大学基本科研业务费、校科技基金人才基金、企业合作项目等多项科研项目；</a:t>
            </a:r>
            <a:endParaRPr lang="en-US" altLang="zh-CN" sz="18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800" dirty="0">
                <a:latin typeface="微软雅黑" panose="020B0503020204020204" pitchFamily="34" charset="-122"/>
                <a:ea typeface="微软雅黑" panose="020B0503020204020204" pitchFamily="34" charset="-122"/>
              </a:rPr>
              <a:t>参与国家自然科学基金重点项目、国家重点研发计划、新一代人工智能重大项目课题、北京市杰青项目等多项科研项目；</a:t>
            </a:r>
          </a:p>
        </p:txBody>
      </p:sp>
      <p:sp>
        <p:nvSpPr>
          <p:cNvPr id="16" name="文本框 3">
            <a:extLst>
              <a:ext uri="{FF2B5EF4-FFF2-40B4-BE49-F238E27FC236}">
                <a16:creationId xmlns:a16="http://schemas.microsoft.com/office/drawing/2014/main" id="{96ECF2B7-904C-49F9-AA1F-E731D93AE39F}"/>
              </a:ext>
            </a:extLst>
          </p:cNvPr>
          <p:cNvSpPr txBox="1">
            <a:spLocks noChangeArrowheads="1"/>
          </p:cNvSpPr>
          <p:nvPr/>
        </p:nvSpPr>
        <p:spPr bwMode="auto">
          <a:xfrm>
            <a:off x="1954255" y="3202572"/>
            <a:ext cx="93446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C00000"/>
                </a:solidFill>
                <a:latin typeface="微软雅黑" panose="020B0503020204020204" pitchFamily="34" charset="-122"/>
                <a:ea typeface="微软雅黑" panose="020B0503020204020204" pitchFamily="34" charset="-122"/>
              </a:rPr>
              <a:t>可信用户建模、推荐系统、数据挖掘、多媒体计算</a:t>
            </a:r>
          </a:p>
        </p:txBody>
      </p:sp>
      <p:sp>
        <p:nvSpPr>
          <p:cNvPr id="17" name="文本框 3">
            <a:extLst>
              <a:ext uri="{FF2B5EF4-FFF2-40B4-BE49-F238E27FC236}">
                <a16:creationId xmlns:a16="http://schemas.microsoft.com/office/drawing/2014/main" id="{6D0BBBAF-E95A-0EF9-C7CA-5C60FD1861BD}"/>
              </a:ext>
            </a:extLst>
          </p:cNvPr>
          <p:cNvSpPr txBox="1">
            <a:spLocks noChangeArrowheads="1"/>
          </p:cNvSpPr>
          <p:nvPr/>
        </p:nvSpPr>
        <p:spPr bwMode="auto">
          <a:xfrm>
            <a:off x="589182" y="3570872"/>
            <a:ext cx="132350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indent="0">
              <a:buNone/>
            </a:pPr>
            <a:r>
              <a:rPr lang="zh-CN" altLang="en-US" sz="1800" b="1" dirty="0">
                <a:latin typeface="微软雅黑" panose="020B0503020204020204" pitchFamily="34" charset="-122"/>
                <a:ea typeface="微软雅黑" panose="020B0503020204020204" pitchFamily="34" charset="-122"/>
              </a:rPr>
              <a:t>科研项目：</a:t>
            </a:r>
            <a:r>
              <a:rPr lang="zh-CN" altLang="en-US" sz="1600" b="1" dirty="0">
                <a:latin typeface="微软雅黑" panose="020B0503020204020204" pitchFamily="34" charset="-122"/>
                <a:ea typeface="微软雅黑" panose="020B0503020204020204" pitchFamily="34" charset="-122"/>
              </a:rPr>
              <a:t>     </a:t>
            </a:r>
          </a:p>
        </p:txBody>
      </p:sp>
      <p:grpSp>
        <p:nvGrpSpPr>
          <p:cNvPr id="19" name="组合 18">
            <a:extLst>
              <a:ext uri="{FF2B5EF4-FFF2-40B4-BE49-F238E27FC236}">
                <a16:creationId xmlns:a16="http://schemas.microsoft.com/office/drawing/2014/main" id="{7863BA03-2C00-8CA9-5FFE-891F04B5D8A4}"/>
              </a:ext>
            </a:extLst>
          </p:cNvPr>
          <p:cNvGrpSpPr/>
          <p:nvPr/>
        </p:nvGrpSpPr>
        <p:grpSpPr>
          <a:xfrm>
            <a:off x="9582701" y="4754281"/>
            <a:ext cx="1799463" cy="1799463"/>
            <a:chOff x="16032" y="2867"/>
            <a:chExt cx="1682" cy="1682"/>
          </a:xfrm>
        </p:grpSpPr>
        <p:pic>
          <p:nvPicPr>
            <p:cNvPr id="21" name="图片 20" descr="5d71721d2b2ef154a7c7d71d5655168">
              <a:extLst>
                <a:ext uri="{FF2B5EF4-FFF2-40B4-BE49-F238E27FC236}">
                  <a16:creationId xmlns:a16="http://schemas.microsoft.com/office/drawing/2014/main" id="{6385247E-538A-CAD7-61F4-8BA12841A925}"/>
                </a:ext>
              </a:extLst>
            </p:cNvPr>
            <p:cNvPicPr>
              <a:picLocks noChangeAspect="1"/>
            </p:cNvPicPr>
            <p:nvPr/>
          </p:nvPicPr>
          <p:blipFill>
            <a:blip r:embed="rId4"/>
            <a:stretch>
              <a:fillRect/>
            </a:stretch>
          </p:blipFill>
          <p:spPr>
            <a:xfrm>
              <a:off x="16032" y="2867"/>
              <a:ext cx="1683" cy="1683"/>
            </a:xfrm>
            <a:prstGeom prst="rect">
              <a:avLst/>
            </a:prstGeom>
          </p:spPr>
        </p:pic>
        <p:pic>
          <p:nvPicPr>
            <p:cNvPr id="22" name="图片 21" descr="白底一寸">
              <a:extLst>
                <a:ext uri="{FF2B5EF4-FFF2-40B4-BE49-F238E27FC236}">
                  <a16:creationId xmlns:a16="http://schemas.microsoft.com/office/drawing/2014/main" id="{6CA61C4E-CD1F-19F3-7A37-62C0EF457DB5}"/>
                </a:ext>
              </a:extLst>
            </p:cNvPr>
            <p:cNvPicPr>
              <a:picLocks noChangeAspect="1"/>
            </p:cNvPicPr>
            <p:nvPr/>
          </p:nvPicPr>
          <p:blipFill>
            <a:blip r:embed="rId3"/>
            <a:stretch>
              <a:fillRect/>
            </a:stretch>
          </p:blipFill>
          <p:spPr>
            <a:xfrm>
              <a:off x="16695" y="3405"/>
              <a:ext cx="357" cy="500"/>
            </a:xfrm>
            <a:prstGeom prst="rect">
              <a:avLst/>
            </a:prstGeom>
          </p:spPr>
        </p:pic>
      </p:grpSp>
      <p:sp>
        <p:nvSpPr>
          <p:cNvPr id="30" name="文本框 29">
            <a:extLst>
              <a:ext uri="{FF2B5EF4-FFF2-40B4-BE49-F238E27FC236}">
                <a16:creationId xmlns:a16="http://schemas.microsoft.com/office/drawing/2014/main" id="{F1FC502D-B8AA-62C2-6B4C-736CACE532C3}"/>
              </a:ext>
            </a:extLst>
          </p:cNvPr>
          <p:cNvSpPr txBox="1"/>
          <p:nvPr/>
        </p:nvSpPr>
        <p:spPr>
          <a:xfrm>
            <a:off x="587912" y="4788705"/>
            <a:ext cx="1153397" cy="369332"/>
          </a:xfrm>
          <a:prstGeom prst="rect">
            <a:avLst/>
          </a:prstGeom>
          <a:noFill/>
        </p:spPr>
        <p:txBody>
          <a:bodyPr wrap="square">
            <a:spAutoFit/>
          </a:bodyPr>
          <a:lstStyle/>
          <a:p>
            <a:pPr marL="0" indent="0">
              <a:buNone/>
            </a:pPr>
            <a:r>
              <a:rPr lang="zh-CN" altLang="en-US" b="1" dirty="0">
                <a:latin typeface="微软雅黑" panose="020B0503020204020204" pitchFamily="34" charset="-122"/>
                <a:ea typeface="微软雅黑" panose="020B0503020204020204" pitchFamily="34" charset="-122"/>
              </a:rPr>
              <a:t>本研教学：</a:t>
            </a:r>
            <a:endParaRPr lang="zh-CN" altLang="en-US" sz="1600" b="1" dirty="0">
              <a:latin typeface="微软雅黑" panose="020B0503020204020204" pitchFamily="34" charset="-122"/>
              <a:ea typeface="微软雅黑" panose="020B0503020204020204" pitchFamily="34" charset="-122"/>
            </a:endParaRPr>
          </a:p>
        </p:txBody>
      </p:sp>
      <p:sp>
        <p:nvSpPr>
          <p:cNvPr id="31" name="文本框 3">
            <a:extLst>
              <a:ext uri="{FF2B5EF4-FFF2-40B4-BE49-F238E27FC236}">
                <a16:creationId xmlns:a16="http://schemas.microsoft.com/office/drawing/2014/main" id="{9BAA043A-D049-AA27-6561-2D2A01521BDF}"/>
              </a:ext>
            </a:extLst>
          </p:cNvPr>
          <p:cNvSpPr txBox="1">
            <a:spLocks noChangeArrowheads="1"/>
          </p:cNvSpPr>
          <p:nvPr/>
        </p:nvSpPr>
        <p:spPr bwMode="auto">
          <a:xfrm>
            <a:off x="1954255" y="4803064"/>
            <a:ext cx="9587230" cy="70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285750" indent="-285750">
              <a:buFont typeface="Wingdings" panose="05000000000000000000" pitchFamily="2" charset="2"/>
              <a:buChar char="p"/>
            </a:pPr>
            <a:r>
              <a:rPr lang="zh-CN" altLang="en-US" sz="1800" dirty="0">
                <a:latin typeface="微软雅黑" panose="020B0503020204020204" pitchFamily="34" charset="-122"/>
                <a:ea typeface="微软雅黑" panose="020B0503020204020204" pitchFamily="34" charset="-122"/>
              </a:rPr>
              <a:t>本科生</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机器学习</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、《思维交流与写作》</a:t>
            </a:r>
            <a:endParaRPr lang="en-US" altLang="zh-CN" sz="18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800" dirty="0">
                <a:latin typeface="微软雅黑" panose="020B0503020204020204" pitchFamily="34" charset="-122"/>
                <a:ea typeface="微软雅黑" panose="020B0503020204020204" pitchFamily="34" charset="-122"/>
              </a:rPr>
              <a:t>研究生</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机器学习</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（本研一体）、</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工程伦理</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、《学术写作能力》</a:t>
            </a:r>
          </a:p>
        </p:txBody>
      </p:sp>
      <p:sp>
        <p:nvSpPr>
          <p:cNvPr id="32" name="文本框 31">
            <a:extLst>
              <a:ext uri="{FF2B5EF4-FFF2-40B4-BE49-F238E27FC236}">
                <a16:creationId xmlns:a16="http://schemas.microsoft.com/office/drawing/2014/main" id="{B067D8AE-CB07-6E67-6996-88E451A4BC0D}"/>
              </a:ext>
            </a:extLst>
          </p:cNvPr>
          <p:cNvSpPr txBox="1"/>
          <p:nvPr/>
        </p:nvSpPr>
        <p:spPr>
          <a:xfrm>
            <a:off x="1954255" y="5474917"/>
            <a:ext cx="8106410" cy="645160"/>
          </a:xfrm>
          <a:prstGeom prst="rect">
            <a:avLst/>
          </a:prstGeom>
          <a:noFill/>
        </p:spPr>
        <p:txBody>
          <a:bodyPr wrap="square">
            <a:spAutoFit/>
          </a:bodyPr>
          <a:lstStyle/>
          <a:p>
            <a:pPr marL="285750" indent="-285750" algn="l">
              <a:buFont typeface="Wingdings" panose="05000000000000000000" pitchFamily="2" charset="2"/>
              <a:buChar char="p"/>
            </a:pPr>
            <a:r>
              <a:rPr lang="zh-CN" altLang="en-US" b="0" i="0" dirty="0">
                <a:solidFill>
                  <a:srgbClr val="333333"/>
                </a:solidFill>
                <a:effectLst/>
                <a:latin typeface="微软雅黑" panose="020B0503020204020204" pitchFamily="34" charset="-122"/>
                <a:ea typeface="微软雅黑" panose="020B0503020204020204" pitchFamily="34" charset="-122"/>
              </a:rPr>
              <a:t>北京交通大学优秀指导教师，</a:t>
            </a:r>
            <a:r>
              <a:rPr lang="en-US" altLang="zh-CN" b="0" i="0" dirty="0">
                <a:solidFill>
                  <a:srgbClr val="333333"/>
                </a:solidFill>
                <a:effectLst/>
                <a:latin typeface="微软雅黑" panose="020B0503020204020204" pitchFamily="34" charset="-122"/>
                <a:ea typeface="微软雅黑" panose="020B0503020204020204" pitchFamily="34" charset="-122"/>
              </a:rPr>
              <a:t>2021</a:t>
            </a:r>
            <a:r>
              <a:rPr lang="zh-CN" altLang="en-US" b="0" i="0" dirty="0">
                <a:solidFill>
                  <a:srgbClr val="333333"/>
                </a:solidFill>
                <a:effectLst/>
                <a:latin typeface="微软雅黑" panose="020B0503020204020204" pitchFamily="34" charset="-122"/>
                <a:ea typeface="微软雅黑" panose="020B0503020204020204" pitchFamily="34" charset="-122"/>
              </a:rPr>
              <a:t>、</a:t>
            </a:r>
            <a:r>
              <a:rPr lang="en-US" altLang="zh-CN" b="0" i="0" dirty="0">
                <a:solidFill>
                  <a:srgbClr val="333333"/>
                </a:solidFill>
                <a:effectLst/>
                <a:latin typeface="微软雅黑" panose="020B0503020204020204" pitchFamily="34" charset="-122"/>
                <a:ea typeface="微软雅黑" panose="020B0503020204020204" pitchFamily="34" charset="-122"/>
              </a:rPr>
              <a:t>2022</a:t>
            </a:r>
            <a:r>
              <a:rPr lang="zh-CN" altLang="en-US" b="0" i="0" dirty="0">
                <a:solidFill>
                  <a:srgbClr val="333333"/>
                </a:solidFill>
                <a:effectLst/>
                <a:latin typeface="微软雅黑" panose="020B0503020204020204" pitchFamily="34" charset="-122"/>
                <a:ea typeface="微软雅黑" panose="020B0503020204020204" pitchFamily="34" charset="-122"/>
              </a:rPr>
              <a:t>、</a:t>
            </a:r>
            <a:r>
              <a:rPr lang="en-US" altLang="zh-CN" b="0" i="0" dirty="0">
                <a:solidFill>
                  <a:srgbClr val="333333"/>
                </a:solidFill>
                <a:effectLst/>
                <a:latin typeface="微软雅黑" panose="020B0503020204020204" pitchFamily="34" charset="-122"/>
                <a:ea typeface="微软雅黑" panose="020B0503020204020204" pitchFamily="34" charset="-122"/>
              </a:rPr>
              <a:t>2023 </a:t>
            </a:r>
            <a:r>
              <a:rPr lang="zh-CN" altLang="en-US" b="0" i="0" dirty="0">
                <a:solidFill>
                  <a:srgbClr val="333333"/>
                </a:solidFill>
                <a:effectLst/>
                <a:latin typeface="微软雅黑" panose="020B0503020204020204" pitchFamily="34" charset="-122"/>
                <a:ea typeface="微软雅黑" panose="020B0503020204020204" pitchFamily="34" charset="-122"/>
              </a:rPr>
              <a:t>，北京交通大学</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r>
              <a:rPr lang="zh-CN" altLang="en-US" b="0" i="0" dirty="0">
                <a:solidFill>
                  <a:srgbClr val="333333"/>
                </a:solidFill>
                <a:effectLst/>
                <a:latin typeface="微软雅黑" panose="020B0503020204020204" pitchFamily="34" charset="-122"/>
                <a:ea typeface="微软雅黑" panose="020B0503020204020204" pitchFamily="34" charset="-122"/>
              </a:rPr>
              <a:t>北京市优秀指导教师，</a:t>
            </a:r>
            <a:r>
              <a:rPr lang="en-US" altLang="zh-CN" b="0" i="0" dirty="0">
                <a:solidFill>
                  <a:srgbClr val="333333"/>
                </a:solidFill>
                <a:effectLst/>
                <a:latin typeface="微软雅黑" panose="020B0503020204020204" pitchFamily="34" charset="-122"/>
                <a:ea typeface="微软雅黑" panose="020B0503020204020204" pitchFamily="34" charset="-122"/>
              </a:rPr>
              <a:t>2021.12 </a:t>
            </a:r>
            <a:r>
              <a:rPr lang="zh-CN" altLang="en-US" b="0" i="0" dirty="0">
                <a:solidFill>
                  <a:srgbClr val="333333"/>
                </a:solidFill>
                <a:effectLst/>
                <a:latin typeface="微软雅黑" panose="020B0503020204020204" pitchFamily="34" charset="-122"/>
                <a:ea typeface="微软雅黑" panose="020B0503020204020204" pitchFamily="34" charset="-122"/>
              </a:rPr>
              <a:t>，北京市教育委员会</a:t>
            </a:r>
          </a:p>
        </p:txBody>
      </p:sp>
      <p:sp>
        <p:nvSpPr>
          <p:cNvPr id="33" name="文本框 32">
            <a:extLst>
              <a:ext uri="{FF2B5EF4-FFF2-40B4-BE49-F238E27FC236}">
                <a16:creationId xmlns:a16="http://schemas.microsoft.com/office/drawing/2014/main" id="{B5954F10-DA5B-FC53-2CDE-79BF1BB22D8A}"/>
              </a:ext>
            </a:extLst>
          </p:cNvPr>
          <p:cNvSpPr txBox="1"/>
          <p:nvPr/>
        </p:nvSpPr>
        <p:spPr>
          <a:xfrm>
            <a:off x="587911" y="5510464"/>
            <a:ext cx="1153397" cy="369332"/>
          </a:xfrm>
          <a:prstGeom prst="rect">
            <a:avLst/>
          </a:prstGeom>
          <a:noFill/>
        </p:spPr>
        <p:txBody>
          <a:bodyPr wrap="square">
            <a:spAutoFit/>
          </a:bodyPr>
          <a:lstStyle/>
          <a:p>
            <a:pPr marL="0" indent="0">
              <a:buNone/>
            </a:pPr>
            <a:r>
              <a:rPr lang="zh-CN" altLang="en-US" b="1" dirty="0">
                <a:latin typeface="微软雅黑" panose="020B0503020204020204" pitchFamily="34" charset="-122"/>
                <a:ea typeface="微软雅黑" panose="020B0503020204020204" pitchFamily="34" charset="-122"/>
              </a:rPr>
              <a:t>工作荣誉：</a:t>
            </a:r>
            <a:endParaRPr lang="zh-CN" altLang="en-US" sz="1600" b="1" dirty="0">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0739D8BD-97A6-9B48-F798-3190CA4A1DF1}"/>
              </a:ext>
            </a:extLst>
          </p:cNvPr>
          <p:cNvSpPr txBox="1"/>
          <p:nvPr/>
        </p:nvSpPr>
        <p:spPr>
          <a:xfrm>
            <a:off x="9883143" y="6551714"/>
            <a:ext cx="1415772" cy="276999"/>
          </a:xfrm>
          <a:prstGeom prst="rect">
            <a:avLst/>
          </a:prstGeom>
          <a:noFill/>
        </p:spPr>
        <p:txBody>
          <a:bodyPr wrap="none" rtlCol="0">
            <a:spAutoFit/>
          </a:bodyPr>
          <a:lstStyle/>
          <a:p>
            <a:r>
              <a:rPr kumimoji="1" lang="zh-CN" altLang="en-US" sz="1200" dirty="0">
                <a:solidFill>
                  <a:schemeClr val="bg1">
                    <a:lumMod val="50000"/>
                  </a:schemeClr>
                </a:solidFill>
              </a:rPr>
              <a:t>扫码查看个人主页</a:t>
            </a:r>
          </a:p>
        </p:txBody>
      </p:sp>
      <p:sp>
        <p:nvSpPr>
          <p:cNvPr id="35" name="文本框 34">
            <a:extLst>
              <a:ext uri="{FF2B5EF4-FFF2-40B4-BE49-F238E27FC236}">
                <a16:creationId xmlns:a16="http://schemas.microsoft.com/office/drawing/2014/main" id="{72824115-9A33-DDED-22DD-610E4FB5896F}"/>
              </a:ext>
            </a:extLst>
          </p:cNvPr>
          <p:cNvSpPr txBox="1"/>
          <p:nvPr/>
        </p:nvSpPr>
        <p:spPr>
          <a:xfrm>
            <a:off x="587910" y="6153974"/>
            <a:ext cx="1153397" cy="369332"/>
          </a:xfrm>
          <a:prstGeom prst="rect">
            <a:avLst/>
          </a:prstGeom>
          <a:noFill/>
        </p:spPr>
        <p:txBody>
          <a:bodyPr wrap="square">
            <a:spAutoFit/>
          </a:bodyPr>
          <a:lstStyle/>
          <a:p>
            <a:pPr marL="0" indent="0">
              <a:buNone/>
            </a:pPr>
            <a:r>
              <a:rPr lang="zh-CN" altLang="en-US" b="1" dirty="0">
                <a:latin typeface="微软雅黑" panose="020B0503020204020204" pitchFamily="34" charset="-122"/>
                <a:ea typeface="微软雅黑" panose="020B0503020204020204" pitchFamily="34" charset="-122"/>
              </a:rPr>
              <a:t>联系方式：</a:t>
            </a:r>
            <a:endParaRPr lang="zh-CN" altLang="en-US" sz="1600" b="1" dirty="0">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id="{0E0ECE88-BC1E-A5FF-F3F1-18FFF8A2A1C9}"/>
              </a:ext>
            </a:extLst>
          </p:cNvPr>
          <p:cNvSpPr txBox="1"/>
          <p:nvPr/>
        </p:nvSpPr>
        <p:spPr>
          <a:xfrm>
            <a:off x="1954255" y="6153974"/>
            <a:ext cx="8106410" cy="646331"/>
          </a:xfrm>
          <a:prstGeom prst="rect">
            <a:avLst/>
          </a:prstGeom>
          <a:noFill/>
        </p:spPr>
        <p:txBody>
          <a:bodyPr wrap="square">
            <a:spAutoFit/>
          </a:bodyPr>
          <a:lstStyle/>
          <a:p>
            <a:pPr marL="285750" indent="-285750">
              <a:buFont typeface="Wingdings" panose="05000000000000000000" pitchFamily="2" charset="2"/>
              <a:buChar char="p"/>
            </a:pPr>
            <a:r>
              <a:rPr lang="zh-CN" altLang="en-US" dirty="0">
                <a:solidFill>
                  <a:srgbClr val="333333"/>
                </a:solidFill>
                <a:latin typeface="微软雅黑" panose="020B0503020204020204" pitchFamily="34" charset="-122"/>
                <a:ea typeface="微软雅黑" panose="020B0503020204020204" pitchFamily="34" charset="-122"/>
              </a:rPr>
              <a:t>电子邮箱：</a:t>
            </a:r>
            <a:r>
              <a:rPr lang="en-US" altLang="zh-CN" sz="1800" b="1" dirty="0" err="1">
                <a:solidFill>
                  <a:srgbClr val="0000CC"/>
                </a:solidFill>
                <a:latin typeface="+mn-ea"/>
              </a:rPr>
              <a:t>xwhuang@bjtu.edu.cn</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p"/>
            </a:pPr>
            <a:r>
              <a:rPr lang="zh-CN" altLang="en-US" b="0" i="0" dirty="0">
                <a:effectLst/>
                <a:latin typeface="微软雅黑" panose="020B0503020204020204" pitchFamily="34" charset="-122"/>
                <a:ea typeface="微软雅黑" panose="020B0503020204020204" pitchFamily="34" charset="-122"/>
              </a:rPr>
              <a:t>个人主页：</a:t>
            </a:r>
            <a:r>
              <a:rPr lang="en" altLang="zh-CN" b="1" dirty="0">
                <a:solidFill>
                  <a:srgbClr val="0000CC"/>
                </a:solidFill>
                <a:latin typeface="+mn-ea"/>
              </a:rPr>
              <a:t>https://</a:t>
            </a:r>
            <a:r>
              <a:rPr lang="en" altLang="zh-CN" b="1" dirty="0" err="1">
                <a:solidFill>
                  <a:srgbClr val="0000CC"/>
                </a:solidFill>
                <a:latin typeface="+mn-ea"/>
              </a:rPr>
              <a:t>faculty.bjtu.edu.cn</a:t>
            </a:r>
            <a:r>
              <a:rPr lang="en" altLang="zh-CN" b="1" dirty="0">
                <a:solidFill>
                  <a:srgbClr val="0000CC"/>
                </a:solidFill>
                <a:latin typeface="+mn-ea"/>
              </a:rPr>
              <a:t>/9545/</a:t>
            </a:r>
            <a:endParaRPr lang="zh-CN" altLang="en-US" b="1" dirty="0">
              <a:solidFill>
                <a:srgbClr val="0000CC"/>
              </a:solidFill>
              <a:latin typeface="+mn-ea"/>
            </a:endParaRPr>
          </a:p>
        </p:txBody>
      </p:sp>
    </p:spTree>
    <p:extLst>
      <p:ext uri="{BB962C8B-B14F-4D97-AF65-F5344CB8AC3E}">
        <p14:creationId xmlns:p14="http://schemas.microsoft.com/office/powerpoint/2010/main" val="2876158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57695-DC3B-4D77-A5F6-02D7C53C383D}"/>
              </a:ext>
            </a:extLst>
          </p:cNvPr>
          <p:cNvSpPr>
            <a:spLocks noGrp="1"/>
          </p:cNvSpPr>
          <p:nvPr>
            <p:ph type="title"/>
          </p:nvPr>
        </p:nvSpPr>
        <p:spPr>
          <a:xfrm>
            <a:off x="1065376" y="199797"/>
            <a:ext cx="11126624" cy="470898"/>
          </a:xfrm>
        </p:spPr>
        <p:txBody>
          <a:bodyPr/>
          <a:lstStyle/>
          <a:p>
            <a:r>
              <a:rPr lang="zh-CN" altLang="en-US" dirty="0"/>
              <a:t>团队成员及研究方向</a:t>
            </a:r>
          </a:p>
        </p:txBody>
      </p:sp>
      <p:sp>
        <p:nvSpPr>
          <p:cNvPr id="4" name="文本框 2">
            <a:extLst>
              <a:ext uri="{FF2B5EF4-FFF2-40B4-BE49-F238E27FC236}">
                <a16:creationId xmlns:a16="http://schemas.microsoft.com/office/drawing/2014/main" id="{DBCBBDEB-8EE6-524E-AC52-D618C842F98A}"/>
              </a:ext>
            </a:extLst>
          </p:cNvPr>
          <p:cNvSpPr txBox="1">
            <a:spLocks noChangeArrowheads="1"/>
          </p:cNvSpPr>
          <p:nvPr/>
        </p:nvSpPr>
        <p:spPr bwMode="auto">
          <a:xfrm>
            <a:off x="2411286" y="1033861"/>
            <a:ext cx="903664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None/>
            </a:pPr>
            <a:r>
              <a:rPr lang="zh-CN" altLang="en-US" sz="2000" b="1" dirty="0">
                <a:latin typeface="黑体" panose="02010609060101010101" pitchFamily="49" charset="-122"/>
                <a:ea typeface="黑体" panose="02010609060101010101" pitchFamily="49" charset="-122"/>
              </a:rPr>
              <a:t>温玉辉</a:t>
            </a:r>
            <a:r>
              <a:rPr lang="zh-CN" altLang="en-US" sz="2000" dirty="0">
                <a:latin typeface="黑体" panose="02010609060101010101" pitchFamily="49" charset="-122"/>
                <a:ea typeface="黑体" panose="02010609060101010101" pitchFamily="49" charset="-122"/>
              </a:rPr>
              <a:t>博士，高聘副教授，中科院计算所博士，清华大学博士后</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北京交通大学</a:t>
            </a:r>
            <a:r>
              <a:rPr lang="zh-CN" altLang="en-US" sz="2000" b="1" dirty="0">
                <a:latin typeface="黑体" panose="02010609060101010101" pitchFamily="49" charset="-122"/>
                <a:ea typeface="黑体" panose="02010609060101010101" pitchFamily="49" charset="-122"/>
              </a:rPr>
              <a:t>“</a:t>
            </a:r>
            <a:r>
              <a:rPr lang="zh-CN" altLang="en-US" sz="2000" b="1" dirty="0">
                <a:solidFill>
                  <a:srgbClr val="C00000"/>
                </a:solidFill>
                <a:latin typeface="黑体" panose="02010609060101010101" pitchFamily="49" charset="-122"/>
                <a:ea typeface="黑体" panose="02010609060101010101" pitchFamily="49" charset="-122"/>
              </a:rPr>
              <a:t>青英人才培育计划</a:t>
            </a:r>
            <a:r>
              <a:rPr lang="zh-CN" altLang="en-US" sz="2000" b="1" dirty="0">
                <a:latin typeface="黑体" panose="02010609060101010101" pitchFamily="49" charset="-122"/>
                <a:ea typeface="黑体" panose="02010609060101010101" pitchFamily="49" charset="-122"/>
              </a:rPr>
              <a:t>”</a:t>
            </a:r>
            <a:endParaRPr lang="en-US" altLang="zh-CN" sz="2000" b="1"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研究方向：</a:t>
            </a:r>
            <a:r>
              <a:rPr lang="zh-CN" altLang="en-US" sz="2000" b="1" dirty="0">
                <a:solidFill>
                  <a:srgbClr val="C00000"/>
                </a:solidFill>
                <a:latin typeface="黑体" panose="02010609060101010101" pitchFamily="49" charset="-122"/>
                <a:ea typeface="黑体" panose="02010609060101010101" pitchFamily="49" charset="-122"/>
              </a:rPr>
              <a:t>机器学习及智能系统、计算机图形学、</a:t>
            </a:r>
            <a:r>
              <a:rPr lang="en-US" altLang="zh-CN" sz="2000" b="1" dirty="0">
                <a:solidFill>
                  <a:srgbClr val="C00000"/>
                </a:solidFill>
                <a:latin typeface="黑体" panose="02010609060101010101" pitchFamily="49" charset="-122"/>
                <a:ea typeface="黑体" panose="02010609060101010101" pitchFamily="49" charset="-122"/>
              </a:rPr>
              <a:t>3D</a:t>
            </a:r>
            <a:r>
              <a:rPr lang="zh-CN" altLang="en-US" sz="2000" b="1" dirty="0">
                <a:solidFill>
                  <a:srgbClr val="C00000"/>
                </a:solidFill>
                <a:latin typeface="黑体" panose="02010609060101010101" pitchFamily="49" charset="-122"/>
                <a:ea typeface="黑体" panose="02010609060101010101" pitchFamily="49" charset="-122"/>
              </a:rPr>
              <a:t>视觉</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专利情况：</a:t>
            </a:r>
            <a:r>
              <a:rPr lang="zh-CN" altLang="en-US" sz="2000" dirty="0">
                <a:latin typeface="黑体" panose="02010609060101010101" pitchFamily="49" charset="-122"/>
                <a:ea typeface="黑体" panose="02010609060101010101" pitchFamily="49" charset="-122"/>
              </a:rPr>
              <a:t>已授权发明专利</a:t>
            </a:r>
            <a:r>
              <a:rPr lang="en-US" altLang="zh-CN" sz="2000" dirty="0">
                <a:latin typeface="黑体" panose="02010609060101010101" pitchFamily="49" charset="-122"/>
                <a:ea typeface="黑体" panose="02010609060101010101" pitchFamily="49" charset="-122"/>
              </a:rPr>
              <a:t>4</a:t>
            </a:r>
            <a:r>
              <a:rPr lang="zh-CN" altLang="en-US" sz="2000" dirty="0">
                <a:latin typeface="黑体" panose="02010609060101010101" pitchFamily="49" charset="-122"/>
                <a:ea typeface="黑体" panose="02010609060101010101" pitchFamily="49" charset="-122"/>
              </a:rPr>
              <a:t>项；</a:t>
            </a:r>
            <a:endParaRPr lang="en-US" altLang="zh-CN" sz="2000" dirty="0">
              <a:latin typeface="黑体" panose="02010609060101010101" pitchFamily="49" charset="-122"/>
              <a:ea typeface="黑体" panose="02010609060101010101" pitchFamily="49" charset="-122"/>
            </a:endParaRPr>
          </a:p>
          <a:p>
            <a:r>
              <a:rPr lang="zh-CN" altLang="en-US" sz="2000" b="1" dirty="0">
                <a:solidFill>
                  <a:srgbClr val="333333"/>
                </a:solidFill>
                <a:latin typeface="黑体" panose="02010609060101010101" pitchFamily="49" charset="-122"/>
                <a:ea typeface="黑体" panose="02010609060101010101" pitchFamily="49" charset="-122"/>
              </a:rPr>
              <a:t>获奖情况：</a:t>
            </a:r>
            <a:r>
              <a:rPr lang="en-US" altLang="zh-CN" sz="2000" dirty="0">
                <a:latin typeface="黑体" panose="02010609060101010101" pitchFamily="49" charset="-122"/>
                <a:ea typeface="黑体" panose="02010609060101010101" pitchFamily="49" charset="-122"/>
              </a:rPr>
              <a:t>2022</a:t>
            </a:r>
            <a:r>
              <a:rPr lang="zh-CN" altLang="en-US" sz="2000" dirty="0">
                <a:latin typeface="黑体" panose="02010609060101010101" pitchFamily="49" charset="-122"/>
                <a:ea typeface="黑体" panose="02010609060101010101" pitchFamily="49" charset="-122"/>
              </a:rPr>
              <a:t>年度</a:t>
            </a:r>
            <a:r>
              <a:rPr lang="en-US" altLang="zh-CN" sz="2000" dirty="0">
                <a:latin typeface="黑体" panose="02010609060101010101" pitchFamily="49" charset="-122"/>
                <a:ea typeface="黑体" panose="02010609060101010101" pitchFamily="49" charset="-122"/>
              </a:rPr>
              <a:t>ACM</a:t>
            </a:r>
            <a:r>
              <a:rPr lang="zh-CN" altLang="en-US" sz="2000" dirty="0">
                <a:latin typeface="黑体" panose="02010609060101010101" pitchFamily="49" charset="-122"/>
                <a:ea typeface="黑体" panose="02010609060101010101" pitchFamily="49" charset="-122"/>
              </a:rPr>
              <a:t> </a:t>
            </a:r>
            <a:r>
              <a:rPr lang="en-US" altLang="zh-CN" sz="2000" dirty="0">
                <a:latin typeface="黑体" panose="02010609060101010101" pitchFamily="49" charset="-122"/>
                <a:ea typeface="黑体" panose="02010609060101010101" pitchFamily="49" charset="-122"/>
              </a:rPr>
              <a:t>Multimedia Grand Challenges</a:t>
            </a:r>
            <a:r>
              <a:rPr lang="zh-CN" altLang="en-US" sz="2000" dirty="0">
                <a:latin typeface="黑体" panose="02010609060101010101" pitchFamily="49" charset="-122"/>
                <a:ea typeface="黑体" panose="02010609060101010101" pitchFamily="49" charset="-122"/>
              </a:rPr>
              <a:t>铜牌；</a:t>
            </a:r>
            <a:endParaRPr lang="en-US" altLang="zh-CN" sz="2000" dirty="0">
              <a:latin typeface="黑体" panose="02010609060101010101" pitchFamily="49" charset="-122"/>
              <a:ea typeface="黑体" panose="02010609060101010101" pitchFamily="49" charset="-122"/>
            </a:endParaRPr>
          </a:p>
          <a:p>
            <a:pPr>
              <a:buNone/>
            </a:pPr>
            <a:r>
              <a:rPr lang="zh-CN" altLang="en-US" sz="2000" dirty="0">
                <a:latin typeface="黑体" panose="02010609060101010101" pitchFamily="49" charset="-122"/>
                <a:ea typeface="黑体" panose="02010609060101010101" pitchFamily="49" charset="-122"/>
              </a:rPr>
              <a:t>           </a:t>
            </a:r>
            <a:r>
              <a:rPr lang="en-US" altLang="zh-CN" sz="2000" dirty="0">
                <a:latin typeface="黑体" panose="02010609060101010101" pitchFamily="49" charset="-122"/>
                <a:ea typeface="黑体" panose="02010609060101010101" pitchFamily="49" charset="-122"/>
              </a:rPr>
              <a:t>2022</a:t>
            </a:r>
            <a:r>
              <a:rPr lang="zh-CN" altLang="en-US" sz="2000" dirty="0">
                <a:latin typeface="黑体" panose="02010609060101010101" pitchFamily="49" charset="-122"/>
                <a:ea typeface="黑体" panose="02010609060101010101" pitchFamily="49" charset="-122"/>
              </a:rPr>
              <a:t>年度</a:t>
            </a:r>
            <a:r>
              <a:rPr lang="en-US" altLang="zh-CN" sz="2000" dirty="0">
                <a:latin typeface="黑体" panose="02010609060101010101" pitchFamily="49" charset="-122"/>
                <a:ea typeface="黑体" panose="02010609060101010101" pitchFamily="49" charset="-122"/>
              </a:rPr>
              <a:t>GDC</a:t>
            </a:r>
            <a:r>
              <a:rPr lang="zh-CN" altLang="en-US" sz="2000" dirty="0">
                <a:latin typeface="黑体" panose="02010609060101010101" pitchFamily="49" charset="-122"/>
                <a:ea typeface="黑体" panose="02010609060101010101" pitchFamily="49" charset="-122"/>
              </a:rPr>
              <a:t>最佳论文奖；</a:t>
            </a:r>
          </a:p>
          <a:p>
            <a:pPr>
              <a:buNone/>
            </a:pPr>
            <a:endParaRPr lang="en-US" altLang="zh-CN" sz="2000" dirty="0">
              <a:latin typeface="黑体" panose="02010609060101010101" pitchFamily="49" charset="-122"/>
              <a:ea typeface="黑体" panose="02010609060101010101" pitchFamily="49" charset="-122"/>
            </a:endParaRPr>
          </a:p>
        </p:txBody>
      </p:sp>
      <p:pic>
        <p:nvPicPr>
          <p:cNvPr id="22" name="图片 21">
            <a:extLst>
              <a:ext uri="{FF2B5EF4-FFF2-40B4-BE49-F238E27FC236}">
                <a16:creationId xmlns:a16="http://schemas.microsoft.com/office/drawing/2014/main" id="{30FE2C13-741B-0554-8AFD-2370256E6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21" y="1121721"/>
            <a:ext cx="1420855" cy="2009495"/>
          </a:xfrm>
          <a:prstGeom prst="rect">
            <a:avLst/>
          </a:prstGeom>
          <a:ln>
            <a:noFill/>
          </a:ln>
          <a:effectLst>
            <a:outerShdw blurRad="292100" dist="139700" dir="2700000" algn="tl" rotWithShape="0">
              <a:srgbClr val="333333">
                <a:alpha val="65000"/>
              </a:srgbClr>
            </a:outerShdw>
          </a:effectLst>
        </p:spPr>
      </p:pic>
      <p:sp>
        <p:nvSpPr>
          <p:cNvPr id="25" name="文本框 24">
            <a:extLst>
              <a:ext uri="{FF2B5EF4-FFF2-40B4-BE49-F238E27FC236}">
                <a16:creationId xmlns:a16="http://schemas.microsoft.com/office/drawing/2014/main" id="{5E81BC68-BC66-FB80-893E-E99F596AE88B}"/>
              </a:ext>
            </a:extLst>
          </p:cNvPr>
          <p:cNvSpPr txBox="1"/>
          <p:nvPr/>
        </p:nvSpPr>
        <p:spPr>
          <a:xfrm>
            <a:off x="515121" y="3320633"/>
            <a:ext cx="11126624" cy="1323439"/>
          </a:xfrm>
          <a:prstGeom prst="rect">
            <a:avLst/>
          </a:prstGeom>
          <a:noFill/>
        </p:spPr>
        <p:txBody>
          <a:bodyPr wrap="square">
            <a:spAutoFit/>
          </a:bodyPr>
          <a:lstStyle/>
          <a:p>
            <a:r>
              <a:rPr lang="zh-CN" altLang="en-US" sz="2000" b="1" dirty="0">
                <a:latin typeface="黑体" panose="02010609060101010101" pitchFamily="49" charset="-122"/>
                <a:ea typeface="黑体" panose="02010609060101010101" pitchFamily="49" charset="-122"/>
              </a:rPr>
              <a:t>科研项目：</a:t>
            </a:r>
            <a:r>
              <a:rPr lang="zh-CN" altLang="en-US" sz="2000" dirty="0">
                <a:latin typeface="黑体" panose="02010609060101010101" pitchFamily="49" charset="-122"/>
                <a:ea typeface="黑体" panose="02010609060101010101" pitchFamily="49" charset="-122"/>
              </a:rPr>
              <a:t>主持国家自然科学基金委员会青年科学基金项目，博士后面上项目；参与国家重点研发计划、中央电视台国家重点实验室科研合作项目；</a:t>
            </a:r>
            <a:endParaRPr lang="en-US" altLang="zh-CN" sz="2000" dirty="0">
              <a:latin typeface="黑体" panose="02010609060101010101" pitchFamily="49" charset="-122"/>
              <a:ea typeface="黑体" panose="02010609060101010101" pitchFamily="49" charset="-122"/>
            </a:endParaRPr>
          </a:p>
          <a:p>
            <a:r>
              <a:rPr lang="zh-CN" altLang="en-US" sz="2000" b="1" dirty="0">
                <a:latin typeface="黑体" panose="02010609060101010101" pitchFamily="49" charset="-122"/>
                <a:ea typeface="黑体" panose="02010609060101010101" pitchFamily="49" charset="-122"/>
              </a:rPr>
              <a:t>科研成果：</a:t>
            </a:r>
            <a:r>
              <a:rPr lang="zh-CN" altLang="en-US" sz="2000" dirty="0">
                <a:latin typeface="黑体" panose="02010609060101010101" pitchFamily="49" charset="-122"/>
                <a:ea typeface="黑体" panose="02010609060101010101" pitchFamily="49" charset="-122"/>
              </a:rPr>
              <a:t>以第一作者或通讯作者身份在</a:t>
            </a:r>
            <a:r>
              <a:rPr lang="en-US" altLang="zh-CN" sz="2000" dirty="0">
                <a:latin typeface="黑体" panose="02010609060101010101" pitchFamily="49" charset="-122"/>
                <a:ea typeface="黑体" panose="02010609060101010101" pitchFamily="49" charset="-122"/>
              </a:rPr>
              <a:t>CCF</a:t>
            </a:r>
            <a:r>
              <a:rPr lang="zh-CN" altLang="en-US" sz="2000" dirty="0">
                <a:latin typeface="黑体" panose="02010609060101010101" pitchFamily="49" charset="-122"/>
                <a:ea typeface="黑体" panose="02010609060101010101" pitchFamily="49" charset="-122"/>
              </a:rPr>
              <a:t> </a:t>
            </a:r>
            <a:r>
              <a:rPr lang="en-US" altLang="zh-CN" sz="2000" dirty="0">
                <a:latin typeface="黑体" panose="02010609060101010101" pitchFamily="49" charset="-122"/>
                <a:ea typeface="黑体" panose="02010609060101010101" pitchFamily="49" charset="-122"/>
              </a:rPr>
              <a:t>A</a:t>
            </a:r>
            <a:r>
              <a:rPr lang="zh-CN" altLang="en-US" sz="2000" dirty="0">
                <a:latin typeface="黑体" panose="02010609060101010101" pitchFamily="49" charset="-122"/>
                <a:ea typeface="黑体" panose="02010609060101010101" pitchFamily="49" charset="-122"/>
              </a:rPr>
              <a:t>类国际顶级学术期刊与会议</a:t>
            </a:r>
            <a:r>
              <a:rPr lang="en-US" altLang="zh-CN" sz="2000" dirty="0">
                <a:latin typeface="黑体" panose="02010609060101010101" pitchFamily="49" charset="-122"/>
                <a:ea typeface="黑体" panose="02010609060101010101" pitchFamily="49" charset="-122"/>
              </a:rPr>
              <a:t>TPAMI</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TVCG</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CVPR</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AAAI</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ACM</a:t>
            </a:r>
            <a:r>
              <a:rPr lang="zh-CN" altLang="en-US" sz="2000" dirty="0">
                <a:latin typeface="黑体" panose="02010609060101010101" pitchFamily="49" charset="-122"/>
                <a:ea typeface="黑体" panose="02010609060101010101" pitchFamily="49" charset="-122"/>
              </a:rPr>
              <a:t> </a:t>
            </a:r>
            <a:r>
              <a:rPr lang="en-US" altLang="zh-CN" sz="2000" dirty="0">
                <a:latin typeface="黑体" panose="02010609060101010101" pitchFamily="49" charset="-122"/>
                <a:ea typeface="黑体" panose="02010609060101010101" pitchFamily="49" charset="-122"/>
              </a:rPr>
              <a:t>MM</a:t>
            </a:r>
            <a:r>
              <a:rPr lang="zh-CN" altLang="en-US" sz="2000" dirty="0">
                <a:latin typeface="黑体" panose="02010609060101010101" pitchFamily="49" charset="-122"/>
                <a:ea typeface="黑体" panose="02010609060101010101" pitchFamily="49" charset="-122"/>
              </a:rPr>
              <a:t>、</a:t>
            </a:r>
            <a:r>
              <a:rPr lang="en-US" altLang="zh-CN" sz="2000" dirty="0">
                <a:latin typeface="黑体" panose="02010609060101010101" pitchFamily="49" charset="-122"/>
                <a:ea typeface="黑体" panose="02010609060101010101" pitchFamily="49" charset="-122"/>
              </a:rPr>
              <a:t>IJCAI</a:t>
            </a:r>
            <a:r>
              <a:rPr lang="zh-CN" altLang="en-US" sz="2000" dirty="0">
                <a:latin typeface="黑体" panose="02010609060101010101" pitchFamily="49" charset="-122"/>
                <a:ea typeface="黑体" panose="02010609060101010101" pitchFamily="49" charset="-122"/>
              </a:rPr>
              <a:t>等，国内</a:t>
            </a:r>
            <a:r>
              <a:rPr lang="en-US" altLang="zh-CN" sz="2000" dirty="0">
                <a:latin typeface="黑体" panose="02010609060101010101" pitchFamily="49" charset="-122"/>
                <a:ea typeface="黑体" panose="02010609060101010101" pitchFamily="49" charset="-122"/>
              </a:rPr>
              <a:t>CCF</a:t>
            </a:r>
            <a:r>
              <a:rPr lang="zh-CN" altLang="en-US" sz="2000" dirty="0">
                <a:latin typeface="黑体" panose="02010609060101010101" pitchFamily="49" charset="-122"/>
                <a:ea typeface="黑体" panose="02010609060101010101" pitchFamily="49" charset="-122"/>
              </a:rPr>
              <a:t> </a:t>
            </a:r>
            <a:r>
              <a:rPr lang="en-US" altLang="zh-CN" sz="2000" dirty="0">
                <a:latin typeface="黑体" panose="02010609060101010101" pitchFamily="49" charset="-122"/>
                <a:ea typeface="黑体" panose="02010609060101010101" pitchFamily="49" charset="-122"/>
              </a:rPr>
              <a:t>A</a:t>
            </a:r>
            <a:r>
              <a:rPr lang="zh-CN" altLang="en-US" sz="2000" dirty="0">
                <a:latin typeface="黑体" panose="02010609060101010101" pitchFamily="49" charset="-122"/>
                <a:ea typeface="黑体" panose="02010609060101010101" pitchFamily="49" charset="-122"/>
              </a:rPr>
              <a:t>类期刊</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中国科学：信息科学</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等发表多篇学术论文。</a:t>
            </a:r>
          </a:p>
        </p:txBody>
      </p:sp>
      <p:pic>
        <p:nvPicPr>
          <p:cNvPr id="28" name="图片 27">
            <a:extLst>
              <a:ext uri="{FF2B5EF4-FFF2-40B4-BE49-F238E27FC236}">
                <a16:creationId xmlns:a16="http://schemas.microsoft.com/office/drawing/2014/main" id="{2AF1C736-51EB-C2B7-0535-640B13513048}"/>
              </a:ext>
            </a:extLst>
          </p:cNvPr>
          <p:cNvPicPr>
            <a:picLocks noChangeAspect="1"/>
          </p:cNvPicPr>
          <p:nvPr/>
        </p:nvPicPr>
        <p:blipFill>
          <a:blip r:embed="rId4"/>
          <a:stretch>
            <a:fillRect/>
          </a:stretch>
        </p:blipFill>
        <p:spPr>
          <a:xfrm>
            <a:off x="6353547" y="4698827"/>
            <a:ext cx="2822503" cy="200759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图片 28">
            <a:extLst>
              <a:ext uri="{FF2B5EF4-FFF2-40B4-BE49-F238E27FC236}">
                <a16:creationId xmlns:a16="http://schemas.microsoft.com/office/drawing/2014/main" id="{181FD730-3768-7CFE-4BEA-E3B41F881865}"/>
              </a:ext>
            </a:extLst>
          </p:cNvPr>
          <p:cNvPicPr>
            <a:picLocks noChangeAspect="1"/>
          </p:cNvPicPr>
          <p:nvPr/>
        </p:nvPicPr>
        <p:blipFill>
          <a:blip r:embed="rId5"/>
          <a:stretch>
            <a:fillRect/>
          </a:stretch>
        </p:blipFill>
        <p:spPr>
          <a:xfrm>
            <a:off x="9408570" y="4718544"/>
            <a:ext cx="1410077" cy="200759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图片 35">
            <a:extLst>
              <a:ext uri="{FF2B5EF4-FFF2-40B4-BE49-F238E27FC236}">
                <a16:creationId xmlns:a16="http://schemas.microsoft.com/office/drawing/2014/main" id="{59978934-B4F4-B8B0-0B78-B579F07836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3429" y="4651905"/>
            <a:ext cx="1526843" cy="2160000"/>
          </a:xfrm>
          <a:prstGeom prst="rect">
            <a:avLst/>
          </a:prstGeom>
        </p:spPr>
      </p:pic>
      <p:pic>
        <p:nvPicPr>
          <p:cNvPr id="38" name="图片 37">
            <a:extLst>
              <a:ext uri="{FF2B5EF4-FFF2-40B4-BE49-F238E27FC236}">
                <a16:creationId xmlns:a16="http://schemas.microsoft.com/office/drawing/2014/main" id="{E138BF2E-CDB7-1CD1-87B3-0215CE9A6A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5249" y="4660869"/>
            <a:ext cx="1526843" cy="2160000"/>
          </a:xfrm>
          <a:prstGeom prst="rect">
            <a:avLst/>
          </a:prstGeom>
        </p:spPr>
      </p:pic>
      <p:pic>
        <p:nvPicPr>
          <p:cNvPr id="40" name="图片 39">
            <a:extLst>
              <a:ext uri="{FF2B5EF4-FFF2-40B4-BE49-F238E27FC236}">
                <a16:creationId xmlns:a16="http://schemas.microsoft.com/office/drawing/2014/main" id="{7DCC8218-9BE5-8BAD-1C8D-E1B98A642D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7069" y="4641152"/>
            <a:ext cx="1528180" cy="2160000"/>
          </a:xfrm>
          <a:prstGeom prst="rect">
            <a:avLst/>
          </a:prstGeom>
        </p:spPr>
      </p:pic>
    </p:spTree>
    <p:extLst>
      <p:ext uri="{BB962C8B-B14F-4D97-AF65-F5344CB8AC3E}">
        <p14:creationId xmlns:p14="http://schemas.microsoft.com/office/powerpoint/2010/main" val="3268934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0446" y="303302"/>
            <a:ext cx="10464800" cy="470898"/>
          </a:xfrm>
        </p:spPr>
        <p:txBody>
          <a:bodyPr/>
          <a:lstStyle/>
          <a:p>
            <a:r>
              <a:rPr lang="zh-CN" altLang="en-US" dirty="0"/>
              <a:t>研究所发展历程</a:t>
            </a:r>
          </a:p>
        </p:txBody>
      </p:sp>
      <p:cxnSp>
        <p:nvCxnSpPr>
          <p:cNvPr id="6" name="直线箭头连接符 6">
            <a:extLst>
              <a:ext uri="{FF2B5EF4-FFF2-40B4-BE49-F238E27FC236}">
                <a16:creationId xmlns:a16="http://schemas.microsoft.com/office/drawing/2014/main" id="{9641FCB5-FE97-9AAB-863F-BB74F13742AD}"/>
              </a:ext>
            </a:extLst>
          </p:cNvPr>
          <p:cNvCxnSpPr/>
          <p:nvPr/>
        </p:nvCxnSpPr>
        <p:spPr>
          <a:xfrm>
            <a:off x="396697" y="4080430"/>
            <a:ext cx="11566812" cy="26949"/>
          </a:xfrm>
          <a:prstGeom prst="straightConnector1">
            <a:avLst/>
          </a:prstGeom>
          <a:ln w="2508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8FC4B848-02D0-BFDE-37E3-0A782E8DAD76}"/>
              </a:ext>
            </a:extLst>
          </p:cNvPr>
          <p:cNvSpPr/>
          <p:nvPr/>
        </p:nvSpPr>
        <p:spPr>
          <a:xfrm>
            <a:off x="729432" y="3957716"/>
            <a:ext cx="261257" cy="2612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sp>
        <p:nvSpPr>
          <p:cNvPr id="9" name="椭圆 8">
            <a:extLst>
              <a:ext uri="{FF2B5EF4-FFF2-40B4-BE49-F238E27FC236}">
                <a16:creationId xmlns:a16="http://schemas.microsoft.com/office/drawing/2014/main" id="{983753F1-C9FE-DC72-754E-01E9A1F0C2DD}"/>
              </a:ext>
            </a:extLst>
          </p:cNvPr>
          <p:cNvSpPr/>
          <p:nvPr/>
        </p:nvSpPr>
        <p:spPr>
          <a:xfrm>
            <a:off x="5518022" y="3971189"/>
            <a:ext cx="261257" cy="2612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椭圆 9">
            <a:extLst>
              <a:ext uri="{FF2B5EF4-FFF2-40B4-BE49-F238E27FC236}">
                <a16:creationId xmlns:a16="http://schemas.microsoft.com/office/drawing/2014/main" id="{7D32F8B5-ECF0-2068-6DEE-7B2E0FF967B3}"/>
              </a:ext>
            </a:extLst>
          </p:cNvPr>
          <p:cNvSpPr/>
          <p:nvPr/>
        </p:nvSpPr>
        <p:spPr>
          <a:xfrm>
            <a:off x="8178073" y="3972140"/>
            <a:ext cx="261257" cy="2612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D8C4901A-3BE7-04E6-8C4A-6196E20320D4}"/>
              </a:ext>
            </a:extLst>
          </p:cNvPr>
          <p:cNvSpPr txBox="1"/>
          <p:nvPr/>
        </p:nvSpPr>
        <p:spPr>
          <a:xfrm>
            <a:off x="145025" y="4231914"/>
            <a:ext cx="697627" cy="369332"/>
          </a:xfrm>
          <a:prstGeom prst="rect">
            <a:avLst/>
          </a:prstGeom>
          <a:noFill/>
        </p:spPr>
        <p:txBody>
          <a:bodyPr wrap="none" rtlCol="0">
            <a:spAutoFit/>
          </a:bodyPr>
          <a:lstStyle/>
          <a:p>
            <a:r>
              <a:rPr kumimoji="1" lang="en-US" altLang="zh-CN" b="1" dirty="0"/>
              <a:t>1994</a:t>
            </a:r>
            <a:endParaRPr kumimoji="1" lang="zh-CN" altLang="en-US" b="1" dirty="0"/>
          </a:p>
        </p:txBody>
      </p:sp>
      <p:sp>
        <p:nvSpPr>
          <p:cNvPr id="12" name="文本框 11">
            <a:extLst>
              <a:ext uri="{FF2B5EF4-FFF2-40B4-BE49-F238E27FC236}">
                <a16:creationId xmlns:a16="http://schemas.microsoft.com/office/drawing/2014/main" id="{C80C67A5-872C-8FFB-17C0-7D39FBA0C9F6}"/>
              </a:ext>
            </a:extLst>
          </p:cNvPr>
          <p:cNvSpPr txBox="1"/>
          <p:nvPr/>
        </p:nvSpPr>
        <p:spPr>
          <a:xfrm>
            <a:off x="3458337" y="4207239"/>
            <a:ext cx="697627" cy="369332"/>
          </a:xfrm>
          <a:prstGeom prst="rect">
            <a:avLst/>
          </a:prstGeom>
          <a:noFill/>
        </p:spPr>
        <p:txBody>
          <a:bodyPr wrap="none" rtlCol="0">
            <a:spAutoFit/>
          </a:bodyPr>
          <a:lstStyle/>
          <a:p>
            <a:r>
              <a:rPr kumimoji="1" lang="en-US" altLang="zh-CN" dirty="0"/>
              <a:t>2007</a:t>
            </a:r>
            <a:endParaRPr kumimoji="1" lang="zh-CN" altLang="en-US" dirty="0"/>
          </a:p>
        </p:txBody>
      </p:sp>
      <p:sp>
        <p:nvSpPr>
          <p:cNvPr id="13" name="文本框 12">
            <a:extLst>
              <a:ext uri="{FF2B5EF4-FFF2-40B4-BE49-F238E27FC236}">
                <a16:creationId xmlns:a16="http://schemas.microsoft.com/office/drawing/2014/main" id="{571AD47D-7C63-F2DC-37DE-6861892BB7D4}"/>
              </a:ext>
            </a:extLst>
          </p:cNvPr>
          <p:cNvSpPr txBox="1"/>
          <p:nvPr/>
        </p:nvSpPr>
        <p:spPr>
          <a:xfrm>
            <a:off x="5306186" y="4207239"/>
            <a:ext cx="697627" cy="369332"/>
          </a:xfrm>
          <a:prstGeom prst="rect">
            <a:avLst/>
          </a:prstGeom>
          <a:noFill/>
        </p:spPr>
        <p:txBody>
          <a:bodyPr wrap="none" rtlCol="0">
            <a:spAutoFit/>
          </a:bodyPr>
          <a:lstStyle/>
          <a:p>
            <a:r>
              <a:rPr kumimoji="1" lang="en-US" altLang="zh-CN" dirty="0"/>
              <a:t>2013</a:t>
            </a:r>
          </a:p>
        </p:txBody>
      </p:sp>
      <p:cxnSp>
        <p:nvCxnSpPr>
          <p:cNvPr id="14" name="直线箭头连接符 21">
            <a:extLst>
              <a:ext uri="{FF2B5EF4-FFF2-40B4-BE49-F238E27FC236}">
                <a16:creationId xmlns:a16="http://schemas.microsoft.com/office/drawing/2014/main" id="{EEE8E1CD-0A16-80D4-C453-8698B66388AD}"/>
              </a:ext>
            </a:extLst>
          </p:cNvPr>
          <p:cNvCxnSpPr/>
          <p:nvPr/>
        </p:nvCxnSpPr>
        <p:spPr>
          <a:xfrm flipV="1">
            <a:off x="864791" y="3187952"/>
            <a:ext cx="0" cy="76869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4C7DD430-1551-A57A-F82E-AE4403E5B883}"/>
              </a:ext>
            </a:extLst>
          </p:cNvPr>
          <p:cNvSpPr txBox="1"/>
          <p:nvPr/>
        </p:nvSpPr>
        <p:spPr>
          <a:xfrm>
            <a:off x="7968413" y="4197602"/>
            <a:ext cx="697627" cy="369332"/>
          </a:xfrm>
          <a:prstGeom prst="rect">
            <a:avLst/>
          </a:prstGeom>
          <a:noFill/>
        </p:spPr>
        <p:txBody>
          <a:bodyPr wrap="none" rtlCol="0">
            <a:spAutoFit/>
          </a:bodyPr>
          <a:lstStyle/>
          <a:p>
            <a:r>
              <a:rPr kumimoji="1" lang="en-US" altLang="zh-CN" dirty="0"/>
              <a:t>2018</a:t>
            </a:r>
          </a:p>
        </p:txBody>
      </p:sp>
      <p:sp>
        <p:nvSpPr>
          <p:cNvPr id="24" name="椭圆 23">
            <a:extLst>
              <a:ext uri="{FF2B5EF4-FFF2-40B4-BE49-F238E27FC236}">
                <a16:creationId xmlns:a16="http://schemas.microsoft.com/office/drawing/2014/main" id="{562C9392-AAB5-3883-3134-1A452104BD01}"/>
              </a:ext>
            </a:extLst>
          </p:cNvPr>
          <p:cNvSpPr/>
          <p:nvPr/>
        </p:nvSpPr>
        <p:spPr>
          <a:xfrm>
            <a:off x="1742617" y="3967591"/>
            <a:ext cx="261257" cy="261257"/>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a:extLst>
              <a:ext uri="{FF2B5EF4-FFF2-40B4-BE49-F238E27FC236}">
                <a16:creationId xmlns:a16="http://schemas.microsoft.com/office/drawing/2014/main" id="{3DAAA8EC-AB4F-FBC4-BCF1-26839AC4EDD7}"/>
              </a:ext>
            </a:extLst>
          </p:cNvPr>
          <p:cNvSpPr txBox="1"/>
          <p:nvPr/>
        </p:nvSpPr>
        <p:spPr>
          <a:xfrm>
            <a:off x="1516043" y="3641887"/>
            <a:ext cx="697627" cy="369332"/>
          </a:xfrm>
          <a:prstGeom prst="rect">
            <a:avLst/>
          </a:prstGeom>
          <a:noFill/>
        </p:spPr>
        <p:txBody>
          <a:bodyPr wrap="none" rtlCol="0">
            <a:spAutoFit/>
          </a:bodyPr>
          <a:lstStyle/>
          <a:p>
            <a:r>
              <a:rPr kumimoji="1" lang="en-US" altLang="zh-CN" dirty="0"/>
              <a:t>1999</a:t>
            </a:r>
            <a:endParaRPr kumimoji="1" lang="zh-CN" altLang="en-US" dirty="0"/>
          </a:p>
        </p:txBody>
      </p:sp>
      <p:sp>
        <p:nvSpPr>
          <p:cNvPr id="50" name="文本框 49">
            <a:extLst>
              <a:ext uri="{FF2B5EF4-FFF2-40B4-BE49-F238E27FC236}">
                <a16:creationId xmlns:a16="http://schemas.microsoft.com/office/drawing/2014/main" id="{4F818977-51A5-11E6-4B73-12ADE5E6DEF0}"/>
              </a:ext>
            </a:extLst>
          </p:cNvPr>
          <p:cNvSpPr txBox="1"/>
          <p:nvPr/>
        </p:nvSpPr>
        <p:spPr>
          <a:xfrm>
            <a:off x="10498579" y="3670016"/>
            <a:ext cx="697627" cy="369332"/>
          </a:xfrm>
          <a:prstGeom prst="rect">
            <a:avLst/>
          </a:prstGeom>
          <a:noFill/>
        </p:spPr>
        <p:txBody>
          <a:bodyPr wrap="none" rtlCol="0">
            <a:spAutoFit/>
          </a:bodyPr>
          <a:lstStyle/>
          <a:p>
            <a:r>
              <a:rPr kumimoji="1" lang="en-US" altLang="zh-CN" dirty="0"/>
              <a:t>2021</a:t>
            </a:r>
          </a:p>
        </p:txBody>
      </p:sp>
      <p:sp>
        <p:nvSpPr>
          <p:cNvPr id="51" name="文本框 50">
            <a:extLst>
              <a:ext uri="{FF2B5EF4-FFF2-40B4-BE49-F238E27FC236}">
                <a16:creationId xmlns:a16="http://schemas.microsoft.com/office/drawing/2014/main" id="{BA464A56-1E27-38C0-0311-70CE708019D9}"/>
              </a:ext>
            </a:extLst>
          </p:cNvPr>
          <p:cNvSpPr txBox="1"/>
          <p:nvPr/>
        </p:nvSpPr>
        <p:spPr>
          <a:xfrm>
            <a:off x="-122148" y="2485260"/>
            <a:ext cx="2628419" cy="701731"/>
          </a:xfrm>
          <a:prstGeom prst="rect">
            <a:avLst/>
          </a:prstGeom>
          <a:noFill/>
        </p:spPr>
        <p:txBody>
          <a:bodyPr wrap="square">
            <a:spAutoFit/>
          </a:bodyPr>
          <a:lstStyle/>
          <a:p>
            <a:pPr marL="0" lvl="1" algn="ctr" fontAlgn="base">
              <a:spcBef>
                <a:spcPct val="20000"/>
              </a:spcBef>
              <a:spcAft>
                <a:spcPct val="0"/>
              </a:spcAft>
              <a:buClr>
                <a:srgbClr val="D51203"/>
              </a:buClr>
              <a:buSzPct val="80000"/>
            </a:pPr>
            <a:r>
              <a:rPr lang="zh-CN" altLang="en-US" b="1" dirty="0">
                <a:solidFill>
                  <a:srgbClr val="191919"/>
                </a:solidFill>
                <a:cs typeface="黑体" panose="02010609060101010101" pitchFamily="2" charset="-122"/>
              </a:rPr>
              <a:t>黄厚宽（主任）</a:t>
            </a:r>
            <a:endParaRPr lang="en-US" altLang="zh-CN" b="1" dirty="0">
              <a:solidFill>
                <a:srgbClr val="191919"/>
              </a:solidFill>
              <a:cs typeface="黑体" panose="02010609060101010101" pitchFamily="2" charset="-122"/>
            </a:endParaRPr>
          </a:p>
          <a:p>
            <a:pPr marL="0" lvl="1" algn="ctr" fontAlgn="base">
              <a:spcBef>
                <a:spcPct val="20000"/>
              </a:spcBef>
              <a:spcAft>
                <a:spcPct val="0"/>
              </a:spcAft>
              <a:buClr>
                <a:srgbClr val="D51203"/>
              </a:buClr>
              <a:buSzPct val="80000"/>
            </a:pPr>
            <a:r>
              <a:rPr lang="zh-CN" altLang="en-US" b="1" dirty="0">
                <a:solidFill>
                  <a:srgbClr val="0070C0"/>
                </a:solidFill>
                <a:cs typeface="黑体" panose="02010609060101010101" pitchFamily="2" charset="-122"/>
              </a:rPr>
              <a:t>计算机科学与技术系</a:t>
            </a:r>
            <a:endParaRPr lang="en-US" altLang="zh-CN" b="1" dirty="0">
              <a:solidFill>
                <a:srgbClr val="191919"/>
              </a:solidFill>
              <a:cs typeface="黑体" panose="02010609060101010101" pitchFamily="2" charset="-122"/>
            </a:endParaRPr>
          </a:p>
        </p:txBody>
      </p:sp>
      <p:sp>
        <p:nvSpPr>
          <p:cNvPr id="52" name="文本框 51">
            <a:extLst>
              <a:ext uri="{FF2B5EF4-FFF2-40B4-BE49-F238E27FC236}">
                <a16:creationId xmlns:a16="http://schemas.microsoft.com/office/drawing/2014/main" id="{4A0414F9-6866-8C0F-AE04-D04DAE723135}"/>
              </a:ext>
            </a:extLst>
          </p:cNvPr>
          <p:cNvSpPr txBox="1"/>
          <p:nvPr/>
        </p:nvSpPr>
        <p:spPr>
          <a:xfrm>
            <a:off x="-18692" y="4734919"/>
            <a:ext cx="1890498" cy="701731"/>
          </a:xfrm>
          <a:prstGeom prst="rect">
            <a:avLst/>
          </a:prstGeom>
          <a:noFill/>
        </p:spPr>
        <p:txBody>
          <a:bodyPr wrap="square">
            <a:spAutoFit/>
          </a:bodyPr>
          <a:lstStyle/>
          <a:p>
            <a:pPr marL="0" lvl="1" algn="ctr" fontAlgn="base">
              <a:spcBef>
                <a:spcPct val="20000"/>
              </a:spcBef>
              <a:spcAft>
                <a:spcPct val="0"/>
              </a:spcAft>
              <a:buClr>
                <a:srgbClr val="D51203"/>
              </a:buClr>
              <a:buSzPct val="80000"/>
            </a:pPr>
            <a:r>
              <a:rPr lang="zh-CN" altLang="en-US" b="1" dirty="0">
                <a:solidFill>
                  <a:srgbClr val="191919"/>
                </a:solidFill>
                <a:cs typeface="黑体" panose="02010609060101010101" pitchFamily="2" charset="-122"/>
              </a:rPr>
              <a:t>黄厚宽（所长）</a:t>
            </a:r>
            <a:endParaRPr lang="en-US" altLang="zh-CN" b="1" dirty="0">
              <a:solidFill>
                <a:srgbClr val="191919"/>
              </a:solidFill>
              <a:cs typeface="黑体" panose="02010609060101010101" pitchFamily="2" charset="-122"/>
            </a:endParaRPr>
          </a:p>
          <a:p>
            <a:pPr marL="0" lvl="1" algn="ctr" fontAlgn="base">
              <a:spcBef>
                <a:spcPct val="20000"/>
              </a:spcBef>
              <a:spcAft>
                <a:spcPct val="0"/>
              </a:spcAft>
              <a:buClr>
                <a:srgbClr val="D51203"/>
              </a:buClr>
              <a:buSzPct val="80000"/>
            </a:pPr>
            <a:r>
              <a:rPr lang="zh-CN" altLang="en-US" b="1" dirty="0">
                <a:solidFill>
                  <a:srgbClr val="C00000"/>
                </a:solidFill>
                <a:latin typeface="Microsoft YaHei" panose="020B0503020204020204" pitchFamily="34" charset="-122"/>
                <a:ea typeface="Microsoft YaHei" panose="020B0503020204020204" pitchFamily="34" charset="-122"/>
                <a:cs typeface="黑体" panose="02010609060101010101" pitchFamily="2" charset="-122"/>
              </a:rPr>
              <a:t>人工智能研究所 </a:t>
            </a:r>
            <a:endParaRPr lang="en-US" altLang="zh-CN" b="1" dirty="0">
              <a:solidFill>
                <a:srgbClr val="C00000"/>
              </a:solidFill>
              <a:latin typeface="Microsoft YaHei" panose="020B0503020204020204" pitchFamily="34" charset="-122"/>
              <a:ea typeface="Microsoft YaHei" panose="020B0503020204020204" pitchFamily="34" charset="-122"/>
              <a:cs typeface="黑体" panose="02010609060101010101" pitchFamily="2" charset="-122"/>
            </a:endParaRPr>
          </a:p>
        </p:txBody>
      </p:sp>
      <p:sp>
        <p:nvSpPr>
          <p:cNvPr id="53" name="文本框 52">
            <a:extLst>
              <a:ext uri="{FF2B5EF4-FFF2-40B4-BE49-F238E27FC236}">
                <a16:creationId xmlns:a16="http://schemas.microsoft.com/office/drawing/2014/main" id="{938611BB-11CF-6D8D-8B74-C717BA231A06}"/>
              </a:ext>
            </a:extLst>
          </p:cNvPr>
          <p:cNvSpPr txBox="1"/>
          <p:nvPr/>
        </p:nvSpPr>
        <p:spPr>
          <a:xfrm>
            <a:off x="6395669" y="3011695"/>
            <a:ext cx="1914839" cy="701731"/>
          </a:xfrm>
          <a:prstGeom prst="rect">
            <a:avLst/>
          </a:prstGeom>
          <a:noFill/>
        </p:spPr>
        <p:txBody>
          <a:bodyPr wrap="square">
            <a:spAutoFit/>
          </a:bodyPr>
          <a:lstStyle>
            <a:defPPr>
              <a:defRPr lang="zh-CN"/>
            </a:defPPr>
            <a:lvl2pPr marL="0" lvl="1" algn="ctr" fontAlgn="base">
              <a:spcBef>
                <a:spcPct val="20000"/>
              </a:spcBef>
              <a:spcAft>
                <a:spcPct val="0"/>
              </a:spcAft>
              <a:buClr>
                <a:srgbClr val="D51203"/>
              </a:buClr>
              <a:buSzPct val="80000"/>
              <a:defRPr b="1">
                <a:solidFill>
                  <a:srgbClr val="191919"/>
                </a:solidFill>
                <a:cs typeface="黑体" panose="02010609060101010101" pitchFamily="2" charset="-122"/>
              </a:defRPr>
            </a:lvl2pPr>
          </a:lstStyle>
          <a:p>
            <a:pPr lvl="1"/>
            <a:r>
              <a:rPr lang="zh-CN" altLang="en-US" dirty="0"/>
              <a:t>景丽萍（主任）</a:t>
            </a:r>
            <a:endParaRPr lang="en-US" altLang="zh-CN" dirty="0"/>
          </a:p>
          <a:p>
            <a:pPr lvl="1"/>
            <a:r>
              <a:rPr lang="zh-CN" altLang="en-US" dirty="0">
                <a:solidFill>
                  <a:srgbClr val="0070C0"/>
                </a:solidFill>
              </a:rPr>
              <a:t>计算机科学系</a:t>
            </a:r>
            <a:endParaRPr lang="en-US" altLang="zh-CN" dirty="0">
              <a:solidFill>
                <a:srgbClr val="0070C0"/>
              </a:solidFill>
            </a:endParaRPr>
          </a:p>
        </p:txBody>
      </p:sp>
      <p:cxnSp>
        <p:nvCxnSpPr>
          <p:cNvPr id="54" name="直线箭头连接符 48">
            <a:extLst>
              <a:ext uri="{FF2B5EF4-FFF2-40B4-BE49-F238E27FC236}">
                <a16:creationId xmlns:a16="http://schemas.microsoft.com/office/drawing/2014/main" id="{FFE719FE-64B4-DDF1-D7F7-BED329F7654A}"/>
              </a:ext>
            </a:extLst>
          </p:cNvPr>
          <p:cNvCxnSpPr>
            <a:cxnSpLocks/>
          </p:cNvCxnSpPr>
          <p:nvPr/>
        </p:nvCxnSpPr>
        <p:spPr>
          <a:xfrm>
            <a:off x="4726699" y="4225346"/>
            <a:ext cx="1788" cy="6876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E7542FB3-8F3D-72C8-A007-CBAA96379476}"/>
              </a:ext>
            </a:extLst>
          </p:cNvPr>
          <p:cNvSpPr txBox="1"/>
          <p:nvPr/>
        </p:nvSpPr>
        <p:spPr>
          <a:xfrm>
            <a:off x="3189966" y="4794894"/>
            <a:ext cx="3354034" cy="1138773"/>
          </a:xfrm>
          <a:prstGeom prst="rect">
            <a:avLst/>
          </a:prstGeom>
          <a:noFill/>
        </p:spPr>
        <p:txBody>
          <a:bodyPr wrap="square">
            <a:spAutoFit/>
          </a:bodyPr>
          <a:lstStyle/>
          <a:p>
            <a:pPr marL="0" lvl="1" algn="ctr" fontAlgn="base">
              <a:spcBef>
                <a:spcPct val="20000"/>
              </a:spcBef>
              <a:spcAft>
                <a:spcPct val="0"/>
              </a:spcAft>
              <a:buClr>
                <a:srgbClr val="D51203"/>
              </a:buClr>
              <a:buSzPct val="80000"/>
            </a:pPr>
            <a:r>
              <a:rPr lang="zh-CN" altLang="en-US" sz="2000" b="1" dirty="0">
                <a:solidFill>
                  <a:srgbClr val="191919"/>
                </a:solidFill>
                <a:cs typeface="黑体" panose="02010609060101010101" pitchFamily="2" charset="-122"/>
              </a:rPr>
              <a:t>于剑（所长）</a:t>
            </a:r>
            <a:endParaRPr lang="en-US" altLang="zh-CN" sz="2000" b="1" dirty="0">
              <a:solidFill>
                <a:srgbClr val="191919"/>
              </a:solidFill>
              <a:cs typeface="黑体" panose="02010609060101010101" pitchFamily="2" charset="-122"/>
            </a:endParaRPr>
          </a:p>
          <a:p>
            <a:pPr marL="0" lvl="1" algn="ctr" fontAlgn="base">
              <a:spcBef>
                <a:spcPct val="20000"/>
              </a:spcBef>
              <a:spcAft>
                <a:spcPct val="0"/>
              </a:spcAft>
              <a:buClr>
                <a:srgbClr val="D51203"/>
              </a:buClr>
              <a:buSzPct val="80000"/>
            </a:pPr>
            <a:r>
              <a:rPr lang="zh-CN" altLang="en-US" sz="2000" b="1" dirty="0">
                <a:solidFill>
                  <a:srgbClr val="C00000"/>
                </a:solidFill>
                <a:latin typeface="Microsoft YaHei" panose="020B0503020204020204" pitchFamily="34" charset="-122"/>
                <a:ea typeface="Microsoft YaHei" panose="020B0503020204020204" pitchFamily="34" charset="-122"/>
                <a:cs typeface="黑体" panose="02010609060101010101" pitchFamily="2" charset="-122"/>
              </a:rPr>
              <a:t>机器学习与认知计算</a:t>
            </a:r>
            <a:endParaRPr lang="en-US" altLang="zh-CN" sz="2000" b="1" dirty="0">
              <a:solidFill>
                <a:srgbClr val="C00000"/>
              </a:solidFill>
              <a:latin typeface="Microsoft YaHei" panose="020B0503020204020204" pitchFamily="34" charset="-122"/>
              <a:ea typeface="Microsoft YaHei" panose="020B0503020204020204" pitchFamily="34" charset="-122"/>
              <a:cs typeface="黑体" panose="02010609060101010101" pitchFamily="2" charset="-122"/>
            </a:endParaRPr>
          </a:p>
          <a:p>
            <a:pPr marL="0" lvl="1" algn="ctr" fontAlgn="base">
              <a:spcBef>
                <a:spcPct val="20000"/>
              </a:spcBef>
              <a:spcAft>
                <a:spcPct val="0"/>
              </a:spcAft>
              <a:buClr>
                <a:srgbClr val="D51203"/>
              </a:buClr>
              <a:buSzPct val="80000"/>
            </a:pPr>
            <a:r>
              <a:rPr lang="zh-CN" altLang="en-US" sz="2000" b="1" dirty="0">
                <a:solidFill>
                  <a:srgbClr val="C00000"/>
                </a:solidFill>
                <a:latin typeface="Microsoft YaHei" panose="020B0503020204020204" pitchFamily="34" charset="-122"/>
                <a:ea typeface="Microsoft YaHei" panose="020B0503020204020204" pitchFamily="34" charset="-122"/>
                <a:cs typeface="黑体" panose="02010609060101010101" pitchFamily="2" charset="-122"/>
              </a:rPr>
              <a:t>研究所 </a:t>
            </a:r>
            <a:endParaRPr lang="en-US" altLang="zh-CN" sz="2000" b="1" dirty="0">
              <a:solidFill>
                <a:srgbClr val="C00000"/>
              </a:solidFill>
              <a:latin typeface="Microsoft YaHei" panose="020B0503020204020204" pitchFamily="34" charset="-122"/>
              <a:ea typeface="Microsoft YaHei" panose="020B0503020204020204" pitchFamily="34" charset="-122"/>
              <a:cs typeface="黑体" panose="02010609060101010101" pitchFamily="2" charset="-122"/>
            </a:endParaRPr>
          </a:p>
        </p:txBody>
      </p:sp>
      <p:sp>
        <p:nvSpPr>
          <p:cNvPr id="56" name="文本框 55">
            <a:extLst>
              <a:ext uri="{FF2B5EF4-FFF2-40B4-BE49-F238E27FC236}">
                <a16:creationId xmlns:a16="http://schemas.microsoft.com/office/drawing/2014/main" id="{EAC08B7F-EE1B-555D-BDF6-9E43B3DC039E}"/>
              </a:ext>
            </a:extLst>
          </p:cNvPr>
          <p:cNvSpPr txBox="1"/>
          <p:nvPr/>
        </p:nvSpPr>
        <p:spPr>
          <a:xfrm>
            <a:off x="4576226" y="2537326"/>
            <a:ext cx="2154611" cy="701731"/>
          </a:xfrm>
          <a:prstGeom prst="rect">
            <a:avLst/>
          </a:prstGeom>
          <a:noFill/>
        </p:spPr>
        <p:txBody>
          <a:bodyPr wrap="square">
            <a:spAutoFit/>
          </a:bodyPr>
          <a:lstStyle/>
          <a:p>
            <a:pPr marL="0" lvl="1" algn="ctr" fontAlgn="base">
              <a:spcBef>
                <a:spcPct val="20000"/>
              </a:spcBef>
              <a:spcAft>
                <a:spcPct val="0"/>
              </a:spcAft>
              <a:buClr>
                <a:srgbClr val="D51203"/>
              </a:buClr>
              <a:buSzPct val="80000"/>
            </a:pPr>
            <a:r>
              <a:rPr lang="zh-CN" altLang="en-US" b="1" dirty="0">
                <a:solidFill>
                  <a:srgbClr val="191919"/>
                </a:solidFill>
                <a:cs typeface="黑体" panose="02010609060101010101" pitchFamily="2" charset="-122"/>
              </a:rPr>
              <a:t>于剑（主任）</a:t>
            </a:r>
            <a:endParaRPr lang="en-US" altLang="zh-CN" b="1" dirty="0">
              <a:solidFill>
                <a:srgbClr val="191919"/>
              </a:solidFill>
              <a:cs typeface="黑体" panose="02010609060101010101" pitchFamily="2" charset="-122"/>
            </a:endParaRPr>
          </a:p>
          <a:p>
            <a:pPr marL="0" lvl="1" algn="ctr" fontAlgn="base">
              <a:spcBef>
                <a:spcPct val="20000"/>
              </a:spcBef>
              <a:spcAft>
                <a:spcPct val="0"/>
              </a:spcAft>
              <a:buClr>
                <a:srgbClr val="D51203"/>
              </a:buClr>
              <a:buSzPct val="80000"/>
            </a:pPr>
            <a:r>
              <a:rPr lang="zh-CN" altLang="en-US" b="1" dirty="0">
                <a:solidFill>
                  <a:srgbClr val="191919"/>
                </a:solidFill>
                <a:cs typeface="黑体" panose="02010609060101010101" pitchFamily="2" charset="-122"/>
              </a:rPr>
              <a:t>贾彩燕（副主任）</a:t>
            </a:r>
            <a:endParaRPr lang="en-US" altLang="zh-CN" b="1" dirty="0">
              <a:solidFill>
                <a:srgbClr val="191919"/>
              </a:solidFill>
              <a:cs typeface="黑体" panose="02010609060101010101" pitchFamily="2" charset="-122"/>
            </a:endParaRPr>
          </a:p>
        </p:txBody>
      </p:sp>
      <p:sp>
        <p:nvSpPr>
          <p:cNvPr id="58" name="文本框 57">
            <a:extLst>
              <a:ext uri="{FF2B5EF4-FFF2-40B4-BE49-F238E27FC236}">
                <a16:creationId xmlns:a16="http://schemas.microsoft.com/office/drawing/2014/main" id="{ABC5D62C-E90D-4C5B-52BE-B996675F8A7F}"/>
              </a:ext>
            </a:extLst>
          </p:cNvPr>
          <p:cNvSpPr txBox="1"/>
          <p:nvPr/>
        </p:nvSpPr>
        <p:spPr>
          <a:xfrm>
            <a:off x="7283948" y="2537050"/>
            <a:ext cx="2231835" cy="369332"/>
          </a:xfrm>
          <a:prstGeom prst="rect">
            <a:avLst/>
          </a:prstGeom>
          <a:noFill/>
        </p:spPr>
        <p:txBody>
          <a:bodyPr wrap="square">
            <a:spAutoFit/>
          </a:bodyPr>
          <a:lstStyle/>
          <a:p>
            <a:pPr marL="0" lvl="1" algn="ctr" fontAlgn="base">
              <a:spcBef>
                <a:spcPct val="20000"/>
              </a:spcBef>
              <a:spcAft>
                <a:spcPct val="0"/>
              </a:spcAft>
              <a:buClr>
                <a:srgbClr val="D51203"/>
              </a:buClr>
              <a:buSzPct val="80000"/>
            </a:pPr>
            <a:r>
              <a:rPr lang="zh-CN" altLang="en-US" b="1" dirty="0">
                <a:solidFill>
                  <a:srgbClr val="191919"/>
                </a:solidFill>
                <a:cs typeface="黑体" panose="02010609060101010101" pitchFamily="2" charset="-122"/>
              </a:rPr>
              <a:t>于剑（院长）</a:t>
            </a:r>
            <a:endParaRPr lang="en-US" altLang="zh-CN" b="1" dirty="0">
              <a:solidFill>
                <a:srgbClr val="191919"/>
              </a:solidFill>
              <a:cs typeface="黑体" panose="02010609060101010101" pitchFamily="2" charset="-122"/>
            </a:endParaRPr>
          </a:p>
        </p:txBody>
      </p:sp>
      <p:sp>
        <p:nvSpPr>
          <p:cNvPr id="63" name="文本框 62">
            <a:extLst>
              <a:ext uri="{FF2B5EF4-FFF2-40B4-BE49-F238E27FC236}">
                <a16:creationId xmlns:a16="http://schemas.microsoft.com/office/drawing/2014/main" id="{26D44AF3-CE0E-E87B-59FE-ED4D40F13E7F}"/>
              </a:ext>
            </a:extLst>
          </p:cNvPr>
          <p:cNvSpPr txBox="1"/>
          <p:nvPr/>
        </p:nvSpPr>
        <p:spPr>
          <a:xfrm>
            <a:off x="2806927" y="3018225"/>
            <a:ext cx="2259362" cy="701731"/>
          </a:xfrm>
          <a:prstGeom prst="rect">
            <a:avLst/>
          </a:prstGeom>
          <a:noFill/>
        </p:spPr>
        <p:txBody>
          <a:bodyPr wrap="square">
            <a:spAutoFit/>
          </a:bodyPr>
          <a:lstStyle/>
          <a:p>
            <a:pPr marL="0" lvl="1" algn="ctr" fontAlgn="base">
              <a:spcBef>
                <a:spcPct val="20000"/>
              </a:spcBef>
              <a:spcAft>
                <a:spcPct val="0"/>
              </a:spcAft>
              <a:buClr>
                <a:srgbClr val="D51203"/>
              </a:buClr>
              <a:buSzPct val="80000"/>
            </a:pPr>
            <a:r>
              <a:rPr lang="zh-CN" altLang="en-US" b="1" dirty="0">
                <a:solidFill>
                  <a:srgbClr val="191919"/>
                </a:solidFill>
                <a:cs typeface="黑体" panose="02010609060101010101" pitchFamily="2" charset="-122"/>
              </a:rPr>
              <a:t>于剑（主任）</a:t>
            </a:r>
            <a:endParaRPr lang="en-US" altLang="zh-CN" b="1" dirty="0">
              <a:solidFill>
                <a:srgbClr val="191919"/>
              </a:solidFill>
              <a:cs typeface="黑体" panose="02010609060101010101" pitchFamily="2" charset="-122"/>
            </a:endParaRPr>
          </a:p>
          <a:p>
            <a:pPr marL="0" lvl="1" algn="ctr" fontAlgn="base">
              <a:spcBef>
                <a:spcPct val="20000"/>
              </a:spcBef>
              <a:spcAft>
                <a:spcPct val="0"/>
              </a:spcAft>
              <a:buClr>
                <a:srgbClr val="D51203"/>
              </a:buClr>
              <a:buSzPct val="80000"/>
            </a:pPr>
            <a:r>
              <a:rPr lang="zh-CN" altLang="en-US" b="1" dirty="0">
                <a:solidFill>
                  <a:srgbClr val="0070C0"/>
                </a:solidFill>
                <a:cs typeface="黑体" panose="02010609060101010101" pitchFamily="2" charset="-122"/>
              </a:rPr>
              <a:t>计算机科学系</a:t>
            </a:r>
            <a:endParaRPr lang="en-US" altLang="zh-CN" b="1" dirty="0">
              <a:solidFill>
                <a:srgbClr val="191919"/>
              </a:solidFill>
              <a:cs typeface="黑体" panose="02010609060101010101" pitchFamily="2" charset="-122"/>
            </a:endParaRPr>
          </a:p>
        </p:txBody>
      </p:sp>
      <p:sp>
        <p:nvSpPr>
          <p:cNvPr id="68" name="文本框 67">
            <a:extLst>
              <a:ext uri="{FF2B5EF4-FFF2-40B4-BE49-F238E27FC236}">
                <a16:creationId xmlns:a16="http://schemas.microsoft.com/office/drawing/2014/main" id="{C26DCED7-6400-E17D-8294-C3A73F0DB207}"/>
              </a:ext>
            </a:extLst>
          </p:cNvPr>
          <p:cNvSpPr txBox="1"/>
          <p:nvPr/>
        </p:nvSpPr>
        <p:spPr>
          <a:xfrm>
            <a:off x="6451064" y="4625090"/>
            <a:ext cx="2099267" cy="701731"/>
          </a:xfrm>
          <a:prstGeom prst="rect">
            <a:avLst/>
          </a:prstGeom>
          <a:noFill/>
        </p:spPr>
        <p:txBody>
          <a:bodyPr wrap="square">
            <a:spAutoFit/>
          </a:bodyPr>
          <a:lstStyle/>
          <a:p>
            <a:pPr marL="0" lvl="1" algn="ctr" fontAlgn="base">
              <a:spcBef>
                <a:spcPct val="20000"/>
              </a:spcBef>
              <a:spcAft>
                <a:spcPct val="0"/>
              </a:spcAft>
              <a:buClr>
                <a:srgbClr val="D51203"/>
              </a:buClr>
              <a:buSzPct val="80000"/>
            </a:pPr>
            <a:r>
              <a:rPr lang="zh-CN" altLang="en-US" b="1" dirty="0">
                <a:solidFill>
                  <a:srgbClr val="191919"/>
                </a:solidFill>
                <a:cs typeface="黑体" panose="02010609060101010101" pitchFamily="2" charset="-122"/>
              </a:rPr>
              <a:t>周雪忠（所长） </a:t>
            </a:r>
            <a:endParaRPr lang="en-US" altLang="zh-CN" b="1" dirty="0">
              <a:solidFill>
                <a:srgbClr val="191919"/>
              </a:solidFill>
              <a:cs typeface="黑体" panose="02010609060101010101" pitchFamily="2" charset="-122"/>
            </a:endParaRPr>
          </a:p>
          <a:p>
            <a:pPr marL="0" lvl="1" algn="ctr" fontAlgn="base">
              <a:spcBef>
                <a:spcPct val="20000"/>
              </a:spcBef>
              <a:spcAft>
                <a:spcPct val="0"/>
              </a:spcAft>
              <a:buClr>
                <a:srgbClr val="D51203"/>
              </a:buClr>
              <a:buSzPct val="80000"/>
            </a:pPr>
            <a:r>
              <a:rPr lang="zh-CN" altLang="en-US" b="1" dirty="0">
                <a:solidFill>
                  <a:srgbClr val="0070C0"/>
                </a:solidFill>
              </a:rPr>
              <a:t>医学智能研究所</a:t>
            </a:r>
            <a:endParaRPr lang="en-US" altLang="zh-CN" b="1" dirty="0">
              <a:solidFill>
                <a:srgbClr val="0070C0"/>
              </a:solidFill>
            </a:endParaRPr>
          </a:p>
        </p:txBody>
      </p:sp>
      <p:sp>
        <p:nvSpPr>
          <p:cNvPr id="73" name="文本框 72">
            <a:extLst>
              <a:ext uri="{FF2B5EF4-FFF2-40B4-BE49-F238E27FC236}">
                <a16:creationId xmlns:a16="http://schemas.microsoft.com/office/drawing/2014/main" id="{ABC3B61A-FAB6-55E5-D1BD-0BDD47C9CBA9}"/>
              </a:ext>
            </a:extLst>
          </p:cNvPr>
          <p:cNvSpPr txBox="1"/>
          <p:nvPr/>
        </p:nvSpPr>
        <p:spPr>
          <a:xfrm>
            <a:off x="10095482" y="4529241"/>
            <a:ext cx="1883420" cy="701731"/>
          </a:xfrm>
          <a:prstGeom prst="rect">
            <a:avLst/>
          </a:prstGeom>
          <a:noFill/>
        </p:spPr>
        <p:txBody>
          <a:bodyPr wrap="square">
            <a:spAutoFit/>
          </a:bodyPr>
          <a:lstStyle>
            <a:defPPr>
              <a:defRPr lang="zh-CN"/>
            </a:defPPr>
            <a:lvl2pPr marL="0" lvl="1" algn="ctr" fontAlgn="base">
              <a:spcBef>
                <a:spcPct val="20000"/>
              </a:spcBef>
              <a:spcAft>
                <a:spcPct val="0"/>
              </a:spcAft>
              <a:buClr>
                <a:srgbClr val="D51203"/>
              </a:buClr>
              <a:buSzPct val="80000"/>
              <a:defRPr b="1">
                <a:solidFill>
                  <a:srgbClr val="191919"/>
                </a:solidFill>
                <a:cs typeface="黑体" panose="02010609060101010101" pitchFamily="2" charset="-122"/>
              </a:defRPr>
            </a:lvl2pPr>
          </a:lstStyle>
          <a:p>
            <a:pPr lvl="1"/>
            <a:r>
              <a:rPr lang="zh-CN" altLang="en-US" dirty="0"/>
              <a:t>桑基韬（主任）</a:t>
            </a:r>
            <a:endParaRPr lang="en-US" altLang="zh-CN" dirty="0"/>
          </a:p>
          <a:p>
            <a:pPr lvl="1"/>
            <a:r>
              <a:rPr lang="zh-CN" altLang="en-US" dirty="0">
                <a:solidFill>
                  <a:srgbClr val="0070C0"/>
                </a:solidFill>
              </a:rPr>
              <a:t>计算机科学系</a:t>
            </a:r>
            <a:endParaRPr lang="en-US" altLang="zh-CN" dirty="0">
              <a:solidFill>
                <a:srgbClr val="0070C0"/>
              </a:solidFill>
            </a:endParaRPr>
          </a:p>
        </p:txBody>
      </p:sp>
      <p:sp>
        <p:nvSpPr>
          <p:cNvPr id="74" name="文本框 73">
            <a:extLst>
              <a:ext uri="{FF2B5EF4-FFF2-40B4-BE49-F238E27FC236}">
                <a16:creationId xmlns:a16="http://schemas.microsoft.com/office/drawing/2014/main" id="{B9F93A86-3150-340B-8132-DA3F8E507973}"/>
              </a:ext>
            </a:extLst>
          </p:cNvPr>
          <p:cNvSpPr txBox="1"/>
          <p:nvPr/>
        </p:nvSpPr>
        <p:spPr>
          <a:xfrm>
            <a:off x="9106197" y="2880830"/>
            <a:ext cx="2743785" cy="701731"/>
          </a:xfrm>
          <a:prstGeom prst="rect">
            <a:avLst/>
          </a:prstGeom>
          <a:noFill/>
        </p:spPr>
        <p:txBody>
          <a:bodyPr wrap="square">
            <a:spAutoFit/>
          </a:bodyPr>
          <a:lstStyle>
            <a:defPPr>
              <a:defRPr lang="zh-CN"/>
            </a:defPPr>
            <a:lvl2pPr marL="0" lvl="1" algn="ctr" fontAlgn="base">
              <a:spcBef>
                <a:spcPct val="20000"/>
              </a:spcBef>
              <a:spcAft>
                <a:spcPct val="0"/>
              </a:spcAft>
              <a:buClr>
                <a:srgbClr val="D51203"/>
              </a:buClr>
              <a:buSzPct val="80000"/>
              <a:defRPr b="1">
                <a:solidFill>
                  <a:srgbClr val="191919"/>
                </a:solidFill>
                <a:cs typeface="黑体" panose="02010609060101010101" pitchFamily="2" charset="-122"/>
              </a:defRPr>
            </a:lvl2pPr>
          </a:lstStyle>
          <a:p>
            <a:pPr lvl="1"/>
            <a:r>
              <a:rPr lang="zh-CN" altLang="en-US" dirty="0"/>
              <a:t>景丽萍（副院长）</a:t>
            </a:r>
            <a:endParaRPr lang="en-US" altLang="zh-CN" dirty="0"/>
          </a:p>
          <a:p>
            <a:pPr lvl="1"/>
            <a:r>
              <a:rPr lang="zh-CN" altLang="en-US" dirty="0">
                <a:solidFill>
                  <a:srgbClr val="0070C0"/>
                </a:solidFill>
              </a:rPr>
              <a:t>计算机与信息技术学院</a:t>
            </a:r>
            <a:endParaRPr lang="en-US" altLang="zh-CN" dirty="0">
              <a:solidFill>
                <a:srgbClr val="0070C0"/>
              </a:solidFill>
            </a:endParaRPr>
          </a:p>
        </p:txBody>
      </p:sp>
      <p:pic>
        <p:nvPicPr>
          <p:cNvPr id="38" name="图片 37">
            <a:extLst>
              <a:ext uri="{FF2B5EF4-FFF2-40B4-BE49-F238E27FC236}">
                <a16:creationId xmlns:a16="http://schemas.microsoft.com/office/drawing/2014/main" id="{C0B6CC71-BCC0-0747-B28F-8911F647E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182" y="989463"/>
            <a:ext cx="1155988" cy="1531391"/>
          </a:xfrm>
          <a:prstGeom prst="rect">
            <a:avLst/>
          </a:prstGeom>
        </p:spPr>
      </p:pic>
      <p:pic>
        <p:nvPicPr>
          <p:cNvPr id="39" name="图片 38">
            <a:extLst>
              <a:ext uri="{FF2B5EF4-FFF2-40B4-BE49-F238E27FC236}">
                <a16:creationId xmlns:a16="http://schemas.microsoft.com/office/drawing/2014/main" id="{E4ECD20C-6568-DB4D-A550-2C43EAE1614E}"/>
              </a:ext>
            </a:extLst>
          </p:cNvPr>
          <p:cNvPicPr/>
          <p:nvPr/>
        </p:nvPicPr>
        <p:blipFill>
          <a:blip r:embed="rId4">
            <a:extLst>
              <a:ext uri="{28A0092B-C50C-407E-A947-70E740481C1C}">
                <a14:useLocalDpi xmlns:a14="http://schemas.microsoft.com/office/drawing/2010/main" val="0"/>
              </a:ext>
            </a:extLst>
          </a:blip>
          <a:stretch>
            <a:fillRect/>
          </a:stretch>
        </p:blipFill>
        <p:spPr>
          <a:xfrm>
            <a:off x="2371287" y="1030215"/>
            <a:ext cx="1065545" cy="1491357"/>
          </a:xfrm>
          <a:prstGeom prst="rect">
            <a:avLst/>
          </a:prstGeom>
        </p:spPr>
      </p:pic>
      <p:sp>
        <p:nvSpPr>
          <p:cNvPr id="41" name="文本框 40">
            <a:extLst>
              <a:ext uri="{FF2B5EF4-FFF2-40B4-BE49-F238E27FC236}">
                <a16:creationId xmlns:a16="http://schemas.microsoft.com/office/drawing/2014/main" id="{97A56AE3-9CEB-9841-9E80-C9D5CE3B3F95}"/>
              </a:ext>
            </a:extLst>
          </p:cNvPr>
          <p:cNvSpPr txBox="1"/>
          <p:nvPr/>
        </p:nvSpPr>
        <p:spPr>
          <a:xfrm>
            <a:off x="668341" y="6516310"/>
            <a:ext cx="2386644" cy="369332"/>
          </a:xfrm>
          <a:prstGeom prst="rect">
            <a:avLst/>
          </a:prstGeom>
          <a:noFill/>
        </p:spPr>
        <p:txBody>
          <a:bodyPr wrap="square">
            <a:spAutoFit/>
          </a:bodyPr>
          <a:lstStyle/>
          <a:p>
            <a:pPr algn="ctr"/>
            <a:r>
              <a:rPr lang="zh-CN" altLang="en-US" sz="1800" b="1" dirty="0">
                <a:solidFill>
                  <a:srgbClr val="191919"/>
                </a:solidFill>
                <a:cs typeface="黑体" panose="02010609060101010101" pitchFamily="2" charset="-122"/>
              </a:rPr>
              <a:t>专委会秘书长单位</a:t>
            </a:r>
            <a:endParaRPr lang="zh-CN" altLang="en-US" dirty="0"/>
          </a:p>
        </p:txBody>
      </p:sp>
      <p:sp>
        <p:nvSpPr>
          <p:cNvPr id="42" name="文本框 41">
            <a:extLst>
              <a:ext uri="{FF2B5EF4-FFF2-40B4-BE49-F238E27FC236}">
                <a16:creationId xmlns:a16="http://schemas.microsoft.com/office/drawing/2014/main" id="{5A3E8E82-F579-974D-ACF6-EFCAC5B15D5A}"/>
              </a:ext>
            </a:extLst>
          </p:cNvPr>
          <p:cNvSpPr txBox="1"/>
          <p:nvPr/>
        </p:nvSpPr>
        <p:spPr>
          <a:xfrm>
            <a:off x="4398978" y="3651499"/>
            <a:ext cx="697627" cy="369332"/>
          </a:xfrm>
          <a:prstGeom prst="rect">
            <a:avLst/>
          </a:prstGeom>
          <a:noFill/>
        </p:spPr>
        <p:txBody>
          <a:bodyPr wrap="none" rtlCol="0">
            <a:spAutoFit/>
          </a:bodyPr>
          <a:lstStyle/>
          <a:p>
            <a:r>
              <a:rPr kumimoji="1" lang="en-US" altLang="zh-CN" b="1" dirty="0"/>
              <a:t>2010</a:t>
            </a:r>
          </a:p>
        </p:txBody>
      </p:sp>
      <p:sp>
        <p:nvSpPr>
          <p:cNvPr id="47" name="文本框 46">
            <a:extLst>
              <a:ext uri="{FF2B5EF4-FFF2-40B4-BE49-F238E27FC236}">
                <a16:creationId xmlns:a16="http://schemas.microsoft.com/office/drawing/2014/main" id="{BEAB31F1-0E2B-BE48-8822-4608FE3AB057}"/>
              </a:ext>
            </a:extLst>
          </p:cNvPr>
          <p:cNvSpPr txBox="1"/>
          <p:nvPr/>
        </p:nvSpPr>
        <p:spPr>
          <a:xfrm>
            <a:off x="3512301" y="6334420"/>
            <a:ext cx="7122313" cy="523220"/>
          </a:xfrm>
          <a:prstGeom prst="rect">
            <a:avLst/>
          </a:prstGeom>
          <a:noFill/>
        </p:spPr>
        <p:txBody>
          <a:bodyPr wrap="square">
            <a:spAutoFit/>
          </a:bodyPr>
          <a:lstStyle/>
          <a:p>
            <a:pPr marL="0" lvl="1" fontAlgn="base">
              <a:spcBef>
                <a:spcPct val="20000"/>
              </a:spcBef>
              <a:spcAft>
                <a:spcPct val="0"/>
              </a:spcAft>
              <a:buClr>
                <a:srgbClr val="D51203"/>
              </a:buClr>
              <a:buSzPct val="80000"/>
            </a:pPr>
            <a:r>
              <a:rPr lang="zh-CN" altLang="en-US" sz="2800" b="1" dirty="0">
                <a:solidFill>
                  <a:srgbClr val="C00000"/>
                </a:solidFill>
                <a:latin typeface="Microsoft YaHei" panose="020B0503020204020204" pitchFamily="34" charset="-122"/>
                <a:ea typeface="Microsoft YaHei" panose="020B0503020204020204" pitchFamily="34" charset="-122"/>
                <a:cs typeface="黑体" panose="02010609060101010101" pitchFamily="2" charset="-122"/>
              </a:rPr>
              <a:t>薪火传承、沉淀积累、引育师资、培养人才</a:t>
            </a:r>
            <a:endParaRPr lang="en-US" altLang="zh-CN" sz="2800" b="1" dirty="0">
              <a:solidFill>
                <a:srgbClr val="C00000"/>
              </a:solidFill>
              <a:latin typeface="Microsoft YaHei" panose="020B0503020204020204" pitchFamily="34" charset="-122"/>
              <a:ea typeface="Microsoft YaHei" panose="020B0503020204020204" pitchFamily="34" charset="-122"/>
              <a:cs typeface="黑体" panose="02010609060101010101" pitchFamily="2" charset="-122"/>
            </a:endParaRPr>
          </a:p>
        </p:txBody>
      </p:sp>
      <p:sp>
        <p:nvSpPr>
          <p:cNvPr id="48" name="椭圆 47">
            <a:extLst>
              <a:ext uri="{FF2B5EF4-FFF2-40B4-BE49-F238E27FC236}">
                <a16:creationId xmlns:a16="http://schemas.microsoft.com/office/drawing/2014/main" id="{5E0B86E5-C038-4843-B7BD-96461C107397}"/>
              </a:ext>
            </a:extLst>
          </p:cNvPr>
          <p:cNvSpPr/>
          <p:nvPr/>
        </p:nvSpPr>
        <p:spPr>
          <a:xfrm>
            <a:off x="10424098" y="4031343"/>
            <a:ext cx="130628" cy="1306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文本框 59">
            <a:extLst>
              <a:ext uri="{FF2B5EF4-FFF2-40B4-BE49-F238E27FC236}">
                <a16:creationId xmlns:a16="http://schemas.microsoft.com/office/drawing/2014/main" id="{DC0F79C7-2AF7-5B4B-A818-7E9515DB4B7B}"/>
              </a:ext>
            </a:extLst>
          </p:cNvPr>
          <p:cNvSpPr txBox="1"/>
          <p:nvPr/>
        </p:nvSpPr>
        <p:spPr>
          <a:xfrm>
            <a:off x="9132131" y="3661426"/>
            <a:ext cx="697627" cy="369332"/>
          </a:xfrm>
          <a:prstGeom prst="rect">
            <a:avLst/>
          </a:prstGeom>
          <a:noFill/>
        </p:spPr>
        <p:txBody>
          <a:bodyPr wrap="none" rtlCol="0">
            <a:spAutoFit/>
          </a:bodyPr>
          <a:lstStyle/>
          <a:p>
            <a:r>
              <a:rPr kumimoji="1" lang="en-US" altLang="zh-CN" dirty="0"/>
              <a:t>2020</a:t>
            </a:r>
          </a:p>
        </p:txBody>
      </p:sp>
      <p:sp>
        <p:nvSpPr>
          <p:cNvPr id="61" name="文本框 60">
            <a:extLst>
              <a:ext uri="{FF2B5EF4-FFF2-40B4-BE49-F238E27FC236}">
                <a16:creationId xmlns:a16="http://schemas.microsoft.com/office/drawing/2014/main" id="{840601AD-D2A5-3B40-AD8D-75F1CFCDA93F}"/>
              </a:ext>
            </a:extLst>
          </p:cNvPr>
          <p:cNvSpPr txBox="1"/>
          <p:nvPr/>
        </p:nvSpPr>
        <p:spPr>
          <a:xfrm>
            <a:off x="8318321" y="5841002"/>
            <a:ext cx="2386644" cy="369332"/>
          </a:xfrm>
          <a:prstGeom prst="rect">
            <a:avLst/>
          </a:prstGeom>
          <a:noFill/>
        </p:spPr>
        <p:txBody>
          <a:bodyPr wrap="square">
            <a:spAutoFit/>
          </a:bodyPr>
          <a:lstStyle/>
          <a:p>
            <a:pPr algn="ctr"/>
            <a:r>
              <a:rPr lang="zh-CN" altLang="zh-CN" sz="1800" b="1" dirty="0">
                <a:solidFill>
                  <a:srgbClr val="191919"/>
                </a:solidFill>
                <a:cs typeface="黑体" panose="02010609060101010101" pitchFamily="2" charset="-122"/>
              </a:rPr>
              <a:t>专委会</a:t>
            </a:r>
            <a:r>
              <a:rPr lang="zh-CN" altLang="en-US" sz="1800" b="1" dirty="0">
                <a:solidFill>
                  <a:srgbClr val="191919"/>
                </a:solidFill>
                <a:cs typeface="黑体" panose="02010609060101010101" pitchFamily="2" charset="-122"/>
              </a:rPr>
              <a:t>主任单位</a:t>
            </a:r>
            <a:endParaRPr lang="zh-CN" altLang="en-US" dirty="0"/>
          </a:p>
        </p:txBody>
      </p:sp>
      <p:pic>
        <p:nvPicPr>
          <p:cNvPr id="62" name="图片 61">
            <a:extLst>
              <a:ext uri="{FF2B5EF4-FFF2-40B4-BE49-F238E27FC236}">
                <a16:creationId xmlns:a16="http://schemas.microsoft.com/office/drawing/2014/main" id="{25FE5984-D0D0-7B44-A90F-8D2E634F8A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657" y="5550679"/>
            <a:ext cx="1472012" cy="966408"/>
          </a:xfrm>
          <a:prstGeom prst="rect">
            <a:avLst/>
          </a:prstGeom>
        </p:spPr>
      </p:pic>
      <p:pic>
        <p:nvPicPr>
          <p:cNvPr id="64" name="图片 63">
            <a:extLst>
              <a:ext uri="{FF2B5EF4-FFF2-40B4-BE49-F238E27FC236}">
                <a16:creationId xmlns:a16="http://schemas.microsoft.com/office/drawing/2014/main" id="{020E81A8-4289-4F4E-A503-931FA33A30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4939" y="4892371"/>
            <a:ext cx="1472012" cy="966408"/>
          </a:xfrm>
          <a:prstGeom prst="rect">
            <a:avLst/>
          </a:prstGeom>
        </p:spPr>
      </p:pic>
      <p:pic>
        <p:nvPicPr>
          <p:cNvPr id="66" name="图片 65">
            <a:extLst>
              <a:ext uri="{FF2B5EF4-FFF2-40B4-BE49-F238E27FC236}">
                <a16:creationId xmlns:a16="http://schemas.microsoft.com/office/drawing/2014/main" id="{01C2FF57-A39F-3949-AE06-FA001892D916}"/>
              </a:ext>
            </a:extLst>
          </p:cNvPr>
          <p:cNvPicPr>
            <a:picLocks noChangeAspect="1"/>
          </p:cNvPicPr>
          <p:nvPr/>
        </p:nvPicPr>
        <p:blipFill>
          <a:blip r:embed="rId6"/>
          <a:stretch>
            <a:fillRect/>
          </a:stretch>
        </p:blipFill>
        <p:spPr>
          <a:xfrm>
            <a:off x="7360629" y="1330778"/>
            <a:ext cx="1871845" cy="1243750"/>
          </a:xfrm>
          <a:prstGeom prst="rect">
            <a:avLst/>
          </a:prstGeom>
        </p:spPr>
      </p:pic>
      <p:cxnSp>
        <p:nvCxnSpPr>
          <p:cNvPr id="71" name="直线箭头连接符 21">
            <a:extLst>
              <a:ext uri="{FF2B5EF4-FFF2-40B4-BE49-F238E27FC236}">
                <a16:creationId xmlns:a16="http://schemas.microsoft.com/office/drawing/2014/main" id="{02FA181B-0E9A-9A41-97E4-55D713AFF042}"/>
              </a:ext>
            </a:extLst>
          </p:cNvPr>
          <p:cNvCxnSpPr/>
          <p:nvPr/>
        </p:nvCxnSpPr>
        <p:spPr>
          <a:xfrm flipV="1">
            <a:off x="5634899" y="3191299"/>
            <a:ext cx="0" cy="76869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线箭头连接符 21">
            <a:extLst>
              <a:ext uri="{FF2B5EF4-FFF2-40B4-BE49-F238E27FC236}">
                <a16:creationId xmlns:a16="http://schemas.microsoft.com/office/drawing/2014/main" id="{2C0B906E-F298-464B-B445-23260AE2733B}"/>
              </a:ext>
            </a:extLst>
          </p:cNvPr>
          <p:cNvCxnSpPr>
            <a:cxnSpLocks/>
          </p:cNvCxnSpPr>
          <p:nvPr/>
        </p:nvCxnSpPr>
        <p:spPr>
          <a:xfrm flipV="1">
            <a:off x="7370548" y="3568273"/>
            <a:ext cx="0" cy="43334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8" name="椭圆 77">
            <a:extLst>
              <a:ext uri="{FF2B5EF4-FFF2-40B4-BE49-F238E27FC236}">
                <a16:creationId xmlns:a16="http://schemas.microsoft.com/office/drawing/2014/main" id="{70DCF425-7F44-1E4F-B934-964C72699472}"/>
              </a:ext>
            </a:extLst>
          </p:cNvPr>
          <p:cNvSpPr/>
          <p:nvPr/>
        </p:nvSpPr>
        <p:spPr>
          <a:xfrm>
            <a:off x="4597859" y="3965189"/>
            <a:ext cx="261257" cy="2612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椭圆 78">
            <a:extLst>
              <a:ext uri="{FF2B5EF4-FFF2-40B4-BE49-F238E27FC236}">
                <a16:creationId xmlns:a16="http://schemas.microsoft.com/office/drawing/2014/main" id="{0CF8FA2A-EE7C-814B-B2C8-2DD354CC75B0}"/>
              </a:ext>
            </a:extLst>
          </p:cNvPr>
          <p:cNvSpPr/>
          <p:nvPr/>
        </p:nvSpPr>
        <p:spPr>
          <a:xfrm>
            <a:off x="9312941" y="3967406"/>
            <a:ext cx="261257" cy="2612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81" name="直线箭头连接符 48">
            <a:extLst>
              <a:ext uri="{FF2B5EF4-FFF2-40B4-BE49-F238E27FC236}">
                <a16:creationId xmlns:a16="http://schemas.microsoft.com/office/drawing/2014/main" id="{93AAA034-2713-E24B-A9AA-3E26B25B025A}"/>
              </a:ext>
            </a:extLst>
          </p:cNvPr>
          <p:cNvCxnSpPr>
            <a:cxnSpLocks/>
          </p:cNvCxnSpPr>
          <p:nvPr/>
        </p:nvCxnSpPr>
        <p:spPr>
          <a:xfrm>
            <a:off x="860060" y="4218158"/>
            <a:ext cx="0" cy="68595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线箭头连接符 48">
            <a:extLst>
              <a:ext uri="{FF2B5EF4-FFF2-40B4-BE49-F238E27FC236}">
                <a16:creationId xmlns:a16="http://schemas.microsoft.com/office/drawing/2014/main" id="{906DEF68-43F7-5943-B052-C3946CAB3F59}"/>
              </a:ext>
            </a:extLst>
          </p:cNvPr>
          <p:cNvCxnSpPr>
            <a:cxnSpLocks/>
          </p:cNvCxnSpPr>
          <p:nvPr/>
        </p:nvCxnSpPr>
        <p:spPr>
          <a:xfrm>
            <a:off x="7370548" y="4191290"/>
            <a:ext cx="9167" cy="4320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线箭头连接符 48">
            <a:extLst>
              <a:ext uri="{FF2B5EF4-FFF2-40B4-BE49-F238E27FC236}">
                <a16:creationId xmlns:a16="http://schemas.microsoft.com/office/drawing/2014/main" id="{906CDD4D-0C11-F543-ADEC-E7FC72EE0CA2}"/>
              </a:ext>
            </a:extLst>
          </p:cNvPr>
          <p:cNvCxnSpPr>
            <a:cxnSpLocks/>
          </p:cNvCxnSpPr>
          <p:nvPr/>
        </p:nvCxnSpPr>
        <p:spPr>
          <a:xfrm>
            <a:off x="9434121" y="4222669"/>
            <a:ext cx="1788" cy="687600"/>
          </a:xfrm>
          <a:prstGeom prst="straightConnector1">
            <a:avLst/>
          </a:prstGeom>
          <a:ln w="5715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92BEDABA-8597-1849-977C-3ECE17DD930F}"/>
              </a:ext>
            </a:extLst>
          </p:cNvPr>
          <p:cNvPicPr>
            <a:picLocks noChangeAspect="1"/>
          </p:cNvPicPr>
          <p:nvPr/>
        </p:nvPicPr>
        <p:blipFill>
          <a:blip r:embed="rId7"/>
          <a:stretch>
            <a:fillRect/>
          </a:stretch>
        </p:blipFill>
        <p:spPr>
          <a:xfrm>
            <a:off x="4726910" y="1355874"/>
            <a:ext cx="1794388" cy="1204844"/>
          </a:xfrm>
          <a:prstGeom prst="rect">
            <a:avLst/>
          </a:prstGeom>
        </p:spPr>
      </p:pic>
      <p:cxnSp>
        <p:nvCxnSpPr>
          <p:cNvPr id="84" name="直线箭头连接符 21">
            <a:extLst>
              <a:ext uri="{FF2B5EF4-FFF2-40B4-BE49-F238E27FC236}">
                <a16:creationId xmlns:a16="http://schemas.microsoft.com/office/drawing/2014/main" id="{9EF29FEE-6FB9-7A4F-859D-E1B593F1A4B5}"/>
              </a:ext>
            </a:extLst>
          </p:cNvPr>
          <p:cNvCxnSpPr>
            <a:cxnSpLocks/>
          </p:cNvCxnSpPr>
          <p:nvPr/>
        </p:nvCxnSpPr>
        <p:spPr>
          <a:xfrm flipV="1">
            <a:off x="8299523" y="2805437"/>
            <a:ext cx="0" cy="117597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5" name="椭圆 84">
            <a:extLst>
              <a:ext uri="{FF2B5EF4-FFF2-40B4-BE49-F238E27FC236}">
                <a16:creationId xmlns:a16="http://schemas.microsoft.com/office/drawing/2014/main" id="{09677789-0CAE-E649-AD98-68CBBDE467C0}"/>
              </a:ext>
            </a:extLst>
          </p:cNvPr>
          <p:cNvSpPr/>
          <p:nvPr/>
        </p:nvSpPr>
        <p:spPr>
          <a:xfrm>
            <a:off x="7312121" y="4038399"/>
            <a:ext cx="130628" cy="1306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文本框 56">
            <a:extLst>
              <a:ext uri="{FF2B5EF4-FFF2-40B4-BE49-F238E27FC236}">
                <a16:creationId xmlns:a16="http://schemas.microsoft.com/office/drawing/2014/main" id="{E8214F4A-27D0-FD44-95A6-C6725AE1BCAB}"/>
              </a:ext>
            </a:extLst>
          </p:cNvPr>
          <p:cNvSpPr txBox="1"/>
          <p:nvPr/>
        </p:nvSpPr>
        <p:spPr>
          <a:xfrm>
            <a:off x="6413588" y="4211810"/>
            <a:ext cx="697627" cy="369332"/>
          </a:xfrm>
          <a:prstGeom prst="rect">
            <a:avLst/>
          </a:prstGeom>
          <a:noFill/>
        </p:spPr>
        <p:txBody>
          <a:bodyPr wrap="none" rtlCol="0">
            <a:spAutoFit/>
          </a:bodyPr>
          <a:lstStyle/>
          <a:p>
            <a:r>
              <a:rPr kumimoji="1" lang="en-US" altLang="zh-CN" dirty="0"/>
              <a:t>2017</a:t>
            </a:r>
          </a:p>
        </p:txBody>
      </p:sp>
      <p:cxnSp>
        <p:nvCxnSpPr>
          <p:cNvPr id="59" name="直线箭头连接符 21">
            <a:extLst>
              <a:ext uri="{FF2B5EF4-FFF2-40B4-BE49-F238E27FC236}">
                <a16:creationId xmlns:a16="http://schemas.microsoft.com/office/drawing/2014/main" id="{0AC37DAB-63C2-0B40-8061-EEA83F3D3111}"/>
              </a:ext>
            </a:extLst>
          </p:cNvPr>
          <p:cNvCxnSpPr>
            <a:cxnSpLocks/>
          </p:cNvCxnSpPr>
          <p:nvPr/>
        </p:nvCxnSpPr>
        <p:spPr>
          <a:xfrm>
            <a:off x="1859562" y="4244142"/>
            <a:ext cx="2101" cy="1235097"/>
          </a:xfrm>
          <a:prstGeom prst="straightConnector1">
            <a:avLst/>
          </a:prstGeom>
          <a:ln w="5715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椭圆 64">
            <a:extLst>
              <a:ext uri="{FF2B5EF4-FFF2-40B4-BE49-F238E27FC236}">
                <a16:creationId xmlns:a16="http://schemas.microsoft.com/office/drawing/2014/main" id="{99221813-A3A5-1C46-A3E2-25A662E01AC3}"/>
              </a:ext>
            </a:extLst>
          </p:cNvPr>
          <p:cNvSpPr/>
          <p:nvPr/>
        </p:nvSpPr>
        <p:spPr>
          <a:xfrm>
            <a:off x="2689171" y="3967695"/>
            <a:ext cx="261257" cy="261257"/>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文本框 66">
            <a:extLst>
              <a:ext uri="{FF2B5EF4-FFF2-40B4-BE49-F238E27FC236}">
                <a16:creationId xmlns:a16="http://schemas.microsoft.com/office/drawing/2014/main" id="{B2B2EC55-983D-B241-9F62-6CD607184364}"/>
              </a:ext>
            </a:extLst>
          </p:cNvPr>
          <p:cNvSpPr txBox="1"/>
          <p:nvPr/>
        </p:nvSpPr>
        <p:spPr>
          <a:xfrm>
            <a:off x="2479823" y="4201586"/>
            <a:ext cx="697627" cy="369332"/>
          </a:xfrm>
          <a:prstGeom prst="rect">
            <a:avLst/>
          </a:prstGeom>
          <a:noFill/>
        </p:spPr>
        <p:txBody>
          <a:bodyPr wrap="none" rtlCol="0">
            <a:spAutoFit/>
          </a:bodyPr>
          <a:lstStyle/>
          <a:p>
            <a:r>
              <a:rPr kumimoji="1" lang="en-US" altLang="zh-CN" dirty="0"/>
              <a:t>2004</a:t>
            </a:r>
            <a:endParaRPr kumimoji="1" lang="zh-CN" altLang="en-US" dirty="0"/>
          </a:p>
        </p:txBody>
      </p:sp>
      <p:sp>
        <p:nvSpPr>
          <p:cNvPr id="69" name="文本框 68">
            <a:extLst>
              <a:ext uri="{FF2B5EF4-FFF2-40B4-BE49-F238E27FC236}">
                <a16:creationId xmlns:a16="http://schemas.microsoft.com/office/drawing/2014/main" id="{53B1AA40-CD0F-B04A-A4AE-12BC15EC4E81}"/>
              </a:ext>
            </a:extLst>
          </p:cNvPr>
          <p:cNvSpPr txBox="1"/>
          <p:nvPr/>
        </p:nvSpPr>
        <p:spPr>
          <a:xfrm>
            <a:off x="2007342" y="2447446"/>
            <a:ext cx="1890498" cy="701731"/>
          </a:xfrm>
          <a:prstGeom prst="rect">
            <a:avLst/>
          </a:prstGeom>
          <a:noFill/>
        </p:spPr>
        <p:txBody>
          <a:bodyPr wrap="square">
            <a:spAutoFit/>
          </a:bodyPr>
          <a:lstStyle>
            <a:defPPr>
              <a:defRPr lang="zh-CN"/>
            </a:defPPr>
            <a:lvl2pPr marL="0" lvl="1" algn="ctr" fontAlgn="base">
              <a:spcBef>
                <a:spcPct val="20000"/>
              </a:spcBef>
              <a:spcAft>
                <a:spcPct val="0"/>
              </a:spcAft>
              <a:buClr>
                <a:srgbClr val="D51203"/>
              </a:buClr>
              <a:buSzPct val="80000"/>
              <a:defRPr b="1">
                <a:solidFill>
                  <a:srgbClr val="191919"/>
                </a:solidFill>
                <a:cs typeface="黑体" panose="02010609060101010101" pitchFamily="2" charset="-122"/>
              </a:defRPr>
            </a:lvl2pPr>
          </a:lstStyle>
          <a:p>
            <a:pPr lvl="1"/>
            <a:r>
              <a:rPr lang="zh-CN" altLang="en-US" dirty="0"/>
              <a:t>于剑（所长）</a:t>
            </a:r>
            <a:endParaRPr lang="en-US" altLang="zh-CN" dirty="0"/>
          </a:p>
          <a:p>
            <a:pPr lvl="1"/>
            <a:r>
              <a:rPr lang="zh-CN" altLang="en-US" dirty="0">
                <a:solidFill>
                  <a:srgbClr val="C00000"/>
                </a:solidFill>
              </a:rPr>
              <a:t>计算机研究所 </a:t>
            </a:r>
            <a:endParaRPr lang="en-US" altLang="zh-CN" dirty="0">
              <a:solidFill>
                <a:srgbClr val="C00000"/>
              </a:solidFill>
            </a:endParaRPr>
          </a:p>
        </p:txBody>
      </p:sp>
      <p:cxnSp>
        <p:nvCxnSpPr>
          <p:cNvPr id="72" name="直线箭头连接符 48">
            <a:extLst>
              <a:ext uri="{FF2B5EF4-FFF2-40B4-BE49-F238E27FC236}">
                <a16:creationId xmlns:a16="http://schemas.microsoft.com/office/drawing/2014/main" id="{052C464A-D72B-1D4F-9C02-F73A18416C54}"/>
              </a:ext>
            </a:extLst>
          </p:cNvPr>
          <p:cNvCxnSpPr>
            <a:cxnSpLocks/>
          </p:cNvCxnSpPr>
          <p:nvPr/>
        </p:nvCxnSpPr>
        <p:spPr>
          <a:xfrm flipV="1">
            <a:off x="2814015" y="3179794"/>
            <a:ext cx="0" cy="7704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线箭头连接符 21">
            <a:extLst>
              <a:ext uri="{FF2B5EF4-FFF2-40B4-BE49-F238E27FC236}">
                <a16:creationId xmlns:a16="http://schemas.microsoft.com/office/drawing/2014/main" id="{042B8AD1-4F6D-7842-8539-CD6078312CB0}"/>
              </a:ext>
            </a:extLst>
          </p:cNvPr>
          <p:cNvCxnSpPr>
            <a:cxnSpLocks/>
          </p:cNvCxnSpPr>
          <p:nvPr/>
        </p:nvCxnSpPr>
        <p:spPr>
          <a:xfrm flipV="1">
            <a:off x="3775819" y="3567236"/>
            <a:ext cx="0" cy="43334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6" name="椭圆 85">
            <a:extLst>
              <a:ext uri="{FF2B5EF4-FFF2-40B4-BE49-F238E27FC236}">
                <a16:creationId xmlns:a16="http://schemas.microsoft.com/office/drawing/2014/main" id="{89E23B92-6992-A449-A8AD-2AE4CC17AE47}"/>
              </a:ext>
            </a:extLst>
          </p:cNvPr>
          <p:cNvSpPr/>
          <p:nvPr/>
        </p:nvSpPr>
        <p:spPr>
          <a:xfrm>
            <a:off x="3692623" y="4047919"/>
            <a:ext cx="130628" cy="1306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87" name="直线箭头连接符 48">
            <a:extLst>
              <a:ext uri="{FF2B5EF4-FFF2-40B4-BE49-F238E27FC236}">
                <a16:creationId xmlns:a16="http://schemas.microsoft.com/office/drawing/2014/main" id="{638FD07A-096C-3349-B379-6216ADB6BA83}"/>
              </a:ext>
            </a:extLst>
          </p:cNvPr>
          <p:cNvCxnSpPr>
            <a:cxnSpLocks/>
          </p:cNvCxnSpPr>
          <p:nvPr/>
        </p:nvCxnSpPr>
        <p:spPr>
          <a:xfrm>
            <a:off x="10489412" y="4186706"/>
            <a:ext cx="9167" cy="4320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线箭头连接符 21">
            <a:extLst>
              <a:ext uri="{FF2B5EF4-FFF2-40B4-BE49-F238E27FC236}">
                <a16:creationId xmlns:a16="http://schemas.microsoft.com/office/drawing/2014/main" id="{F530AEB4-63AA-9443-84D1-B804767F7377}"/>
              </a:ext>
            </a:extLst>
          </p:cNvPr>
          <p:cNvCxnSpPr>
            <a:cxnSpLocks/>
          </p:cNvCxnSpPr>
          <p:nvPr/>
        </p:nvCxnSpPr>
        <p:spPr>
          <a:xfrm flipV="1">
            <a:off x="10482847" y="3567236"/>
            <a:ext cx="0" cy="43334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3DE58F5-C51C-EB94-8621-2F5F4F51EAD9}"/>
              </a:ext>
            </a:extLst>
          </p:cNvPr>
          <p:cNvPicPr>
            <a:picLocks noChangeAspect="1"/>
          </p:cNvPicPr>
          <p:nvPr/>
        </p:nvPicPr>
        <p:blipFill>
          <a:blip r:embed="rId8"/>
          <a:stretch>
            <a:fillRect/>
          </a:stretch>
        </p:blipFill>
        <p:spPr>
          <a:xfrm>
            <a:off x="10319312" y="39117"/>
            <a:ext cx="1871845" cy="2829534"/>
          </a:xfrm>
          <a:prstGeom prst="rect">
            <a:avLst/>
          </a:prstGeom>
        </p:spPr>
      </p:pic>
    </p:spTree>
    <p:extLst>
      <p:ext uri="{BB962C8B-B14F-4D97-AF65-F5344CB8AC3E}">
        <p14:creationId xmlns:p14="http://schemas.microsoft.com/office/powerpoint/2010/main" val="439998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57695-DC3B-4D77-A5F6-02D7C53C383D}"/>
              </a:ext>
            </a:extLst>
          </p:cNvPr>
          <p:cNvSpPr>
            <a:spLocks noGrp="1"/>
          </p:cNvSpPr>
          <p:nvPr>
            <p:ph type="title"/>
          </p:nvPr>
        </p:nvSpPr>
        <p:spPr>
          <a:xfrm>
            <a:off x="1065376" y="199797"/>
            <a:ext cx="11126624" cy="470898"/>
          </a:xfrm>
        </p:spPr>
        <p:txBody>
          <a:bodyPr/>
          <a:lstStyle/>
          <a:p>
            <a:r>
              <a:rPr lang="zh-CN" altLang="en-US" dirty="0"/>
              <a:t>团队成员及研究方向</a:t>
            </a:r>
          </a:p>
        </p:txBody>
      </p:sp>
      <p:sp>
        <p:nvSpPr>
          <p:cNvPr id="4" name="文本框 2">
            <a:extLst>
              <a:ext uri="{FF2B5EF4-FFF2-40B4-BE49-F238E27FC236}">
                <a16:creationId xmlns:a16="http://schemas.microsoft.com/office/drawing/2014/main" id="{DBCBBDEB-8EE6-524E-AC52-D618C842F98A}"/>
              </a:ext>
            </a:extLst>
          </p:cNvPr>
          <p:cNvSpPr txBox="1">
            <a:spLocks noChangeArrowheads="1"/>
          </p:cNvSpPr>
          <p:nvPr/>
        </p:nvSpPr>
        <p:spPr bwMode="auto">
          <a:xfrm>
            <a:off x="2012776" y="984402"/>
            <a:ext cx="80311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buNone/>
            </a:pPr>
            <a:r>
              <a:rPr lang="zh-CN" altLang="en-US" sz="2400" b="1" dirty="0">
                <a:latin typeface="黑体" panose="02010609060101010101" pitchFamily="49" charset="-122"/>
                <a:ea typeface="黑体" panose="02010609060101010101" pitchFamily="49" charset="-122"/>
              </a:rPr>
              <a:t>刘华锋</a:t>
            </a:r>
            <a:r>
              <a:rPr lang="zh-CN" altLang="en-US" sz="24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讲师，北京交通大学博士，</a:t>
            </a:r>
            <a:r>
              <a:rPr lang="zh-CN" altLang="en-US" sz="2000" dirty="0">
                <a:solidFill>
                  <a:srgbClr val="C00000"/>
                </a:solidFill>
                <a:latin typeface="黑体" panose="02010609060101010101" pitchFamily="49" charset="-122"/>
                <a:ea typeface="黑体" panose="02010609060101010101" pitchFamily="49" charset="-122"/>
              </a:rPr>
              <a:t>香港大学博士后</a:t>
            </a:r>
            <a:endParaRPr lang="en-US" altLang="zh-CN" sz="2000" dirty="0">
              <a:solidFill>
                <a:srgbClr val="C00000"/>
              </a:solidFill>
              <a:latin typeface="黑体" panose="02010609060101010101" pitchFamily="49" charset="-122"/>
              <a:ea typeface="黑体" panose="02010609060101010101" pitchFamily="49" charset="-122"/>
            </a:endParaRPr>
          </a:p>
        </p:txBody>
      </p:sp>
      <p:sp>
        <p:nvSpPr>
          <p:cNvPr id="5" name="文本框 3">
            <a:extLst>
              <a:ext uri="{FF2B5EF4-FFF2-40B4-BE49-F238E27FC236}">
                <a16:creationId xmlns:a16="http://schemas.microsoft.com/office/drawing/2014/main" id="{EF3C8453-393F-914E-A317-2C2760A6522E}"/>
              </a:ext>
            </a:extLst>
          </p:cNvPr>
          <p:cNvSpPr txBox="1">
            <a:spLocks noChangeArrowheads="1"/>
          </p:cNvSpPr>
          <p:nvPr/>
        </p:nvSpPr>
        <p:spPr bwMode="auto">
          <a:xfrm>
            <a:off x="1980748" y="1463353"/>
            <a:ext cx="6922260"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r>
              <a:rPr lang="zh-CN" altLang="en-US" sz="1800" b="1" dirty="0">
                <a:latin typeface="黑体" panose="02010609060101010101" pitchFamily="49" charset="-122"/>
                <a:ea typeface="黑体" panose="02010609060101010101" pitchFamily="49" charset="-122"/>
              </a:rPr>
              <a:t>研究方向：</a:t>
            </a:r>
            <a:r>
              <a:rPr lang="zh-CN" altLang="en-US" sz="1600" dirty="0">
                <a:latin typeface="黑体" panose="02010609060101010101" pitchFamily="49" charset="-122"/>
                <a:ea typeface="黑体" panose="02010609060101010101" pitchFamily="49" charset="-122"/>
              </a:rPr>
              <a:t>概率机器学习</a:t>
            </a:r>
            <a:r>
              <a:rPr lang="zh-CN" altLang="en-US" sz="1600" b="1" dirty="0">
                <a:solidFill>
                  <a:srgbClr val="C00000"/>
                </a:solidFill>
                <a:latin typeface="黑体" panose="02010609060101010101" pitchFamily="49" charset="-122"/>
                <a:ea typeface="黑体" panose="02010609060101010101" pitchFamily="49" charset="-122"/>
              </a:rPr>
              <a:t>理论</a:t>
            </a:r>
            <a:r>
              <a:rPr lang="zh-CN" altLang="en-US" sz="1600" dirty="0">
                <a:latin typeface="黑体" panose="02010609060101010101" pitchFamily="49" charset="-122"/>
                <a:ea typeface="黑体" panose="02010609060101010101" pitchFamily="49" charset="-122"/>
              </a:rPr>
              <a:t>及其</a:t>
            </a:r>
            <a:r>
              <a:rPr lang="zh-CN" altLang="en-US" sz="1600" b="1" dirty="0">
                <a:solidFill>
                  <a:srgbClr val="C00000"/>
                </a:solidFill>
                <a:latin typeface="黑体" panose="02010609060101010101" pitchFamily="49" charset="-122"/>
                <a:ea typeface="黑体" panose="02010609060101010101" pitchFamily="49" charset="-122"/>
              </a:rPr>
              <a:t>应用研究</a:t>
            </a:r>
            <a:r>
              <a:rPr lang="zh-CN" altLang="en-US" sz="1600" dirty="0">
                <a:latin typeface="黑体" panose="02010609060101010101" pitchFamily="49" charset="-122"/>
                <a:ea typeface="黑体" panose="02010609060101010101" pitchFamily="49" charset="-122"/>
              </a:rPr>
              <a:t>（</a:t>
            </a:r>
            <a:r>
              <a:rPr lang="zh-CN" altLang="en-US" sz="1600" b="1" dirty="0">
                <a:solidFill>
                  <a:srgbClr val="C00000"/>
                </a:solidFill>
                <a:latin typeface="黑体" panose="02010609060101010101" pitchFamily="49" charset="-122"/>
                <a:ea typeface="黑体" panose="02010609060101010101" pitchFamily="49" charset="-122"/>
              </a:rPr>
              <a:t>无</a:t>
            </a:r>
            <a:r>
              <a:rPr lang="en-US" altLang="zh-CN" sz="1600" b="1" dirty="0">
                <a:solidFill>
                  <a:srgbClr val="C00000"/>
                </a:solidFill>
                <a:latin typeface="黑体" panose="02010609060101010101" pitchFamily="49" charset="-122"/>
                <a:ea typeface="黑体" panose="02010609060101010101" pitchFamily="49" charset="-122"/>
              </a:rPr>
              <a:t>/</a:t>
            </a:r>
            <a:r>
              <a:rPr lang="zh-CN" altLang="en-US" sz="1600" b="1" dirty="0">
                <a:solidFill>
                  <a:srgbClr val="C00000"/>
                </a:solidFill>
                <a:latin typeface="黑体" panose="02010609060101010101" pitchFamily="49" charset="-122"/>
                <a:ea typeface="黑体" panose="02010609060101010101" pitchFamily="49" charset="-122"/>
              </a:rPr>
              <a:t>弱监督学习</a:t>
            </a:r>
            <a:r>
              <a:rPr lang="zh-CN" altLang="en-US" sz="1600" dirty="0">
                <a:latin typeface="黑体" panose="02010609060101010101" pitchFamily="49" charset="-122"/>
                <a:ea typeface="黑体" panose="02010609060101010101" pitchFamily="49" charset="-122"/>
              </a:rPr>
              <a:t>、</a:t>
            </a:r>
            <a:r>
              <a:rPr lang="zh-CN" altLang="en-US" sz="1600" b="1" dirty="0">
                <a:solidFill>
                  <a:srgbClr val="C00000"/>
                </a:solidFill>
                <a:latin typeface="黑体" panose="02010609060101010101" pitchFamily="49" charset="-122"/>
                <a:ea typeface="黑体" panose="02010609060101010101" pitchFamily="49" charset="-122"/>
              </a:rPr>
              <a:t>可解释学习、推荐系统</a:t>
            </a:r>
            <a:r>
              <a:rPr lang="zh-CN" altLang="en-US" sz="1600" dirty="0">
                <a:latin typeface="黑体" panose="02010609060101010101" pitchFamily="49" charset="-122"/>
                <a:ea typeface="黑体" panose="02010609060101010101" pitchFamily="49" charset="-122"/>
              </a:rPr>
              <a:t>等）；</a:t>
            </a:r>
            <a:endParaRPr lang="en-US" altLang="zh-CN" sz="1600" dirty="0">
              <a:latin typeface="黑体" panose="02010609060101010101" pitchFamily="49" charset="-122"/>
              <a:ea typeface="黑体" panose="02010609060101010101" pitchFamily="49" charset="-122"/>
            </a:endParaRPr>
          </a:p>
          <a:p>
            <a:r>
              <a:rPr lang="zh-CN" altLang="en-US" sz="1800" b="1" dirty="0">
                <a:latin typeface="黑体" panose="02010609060101010101" pitchFamily="49" charset="-122"/>
                <a:ea typeface="黑体" panose="02010609060101010101" pitchFamily="49" charset="-122"/>
              </a:rPr>
              <a:t>科研项目：</a:t>
            </a:r>
            <a:r>
              <a:rPr lang="zh-CN" altLang="en-US" sz="1600" dirty="0">
                <a:latin typeface="黑体" panose="02010609060101010101" pitchFamily="49" charset="-122"/>
                <a:ea typeface="黑体" panose="02010609060101010101" pitchFamily="49" charset="-122"/>
              </a:rPr>
              <a:t>主持创新科研项目，参加国家自然科学优秀青年基金</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重点基金</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面上、国家</a:t>
            </a:r>
            <a:r>
              <a:rPr lang="en-US" altLang="zh-CN" sz="1600" dirty="0">
                <a:latin typeface="黑体" panose="02010609060101010101" pitchFamily="49" charset="-122"/>
                <a:ea typeface="黑体" panose="02010609060101010101" pitchFamily="49" charset="-122"/>
              </a:rPr>
              <a:t>KJW</a:t>
            </a:r>
            <a:r>
              <a:rPr lang="zh-CN" altLang="en-US" sz="1600" dirty="0">
                <a:latin typeface="黑体" panose="02010609060101010101" pitchFamily="49" charset="-122"/>
                <a:ea typeface="黑体" panose="02010609060101010101" pitchFamily="49" charset="-122"/>
              </a:rPr>
              <a:t>创新局重点项目、北京市自然科学基金重点专项等；</a:t>
            </a:r>
            <a:endParaRPr lang="en-US" altLang="zh-CN" sz="1600" dirty="0">
              <a:latin typeface="黑体" panose="02010609060101010101" pitchFamily="49" charset="-122"/>
              <a:ea typeface="黑体" panose="02010609060101010101" pitchFamily="49" charset="-122"/>
            </a:endParaRPr>
          </a:p>
          <a:p>
            <a:r>
              <a:rPr lang="zh-CN" altLang="en-US" sz="1800" b="1" dirty="0">
                <a:solidFill>
                  <a:srgbClr val="333333"/>
                </a:solidFill>
                <a:latin typeface="黑体" panose="02010609060101010101" pitchFamily="49" charset="-122"/>
                <a:ea typeface="黑体" panose="02010609060101010101" pitchFamily="49" charset="-122"/>
              </a:rPr>
              <a:t>获奖情况：</a:t>
            </a:r>
            <a:r>
              <a:rPr lang="zh-CN" altLang="en-US" sz="1600" dirty="0">
                <a:solidFill>
                  <a:srgbClr val="333333"/>
                </a:solidFill>
                <a:latin typeface="黑体" panose="02010609060101010101" pitchFamily="49" charset="-122"/>
                <a:ea typeface="黑体" panose="02010609060101010101" pitchFamily="49" charset="-122"/>
              </a:rPr>
              <a:t>北京交通大学优秀博士论文，</a:t>
            </a:r>
            <a:r>
              <a:rPr lang="en-US" altLang="zh-CN" sz="1600" dirty="0">
                <a:solidFill>
                  <a:srgbClr val="333333"/>
                </a:solidFill>
                <a:latin typeface="黑体" panose="02010609060101010101" pitchFamily="49" charset="-122"/>
                <a:ea typeface="黑体" panose="02010609060101010101" pitchFamily="49" charset="-122"/>
              </a:rPr>
              <a:t>2019</a:t>
            </a:r>
            <a:r>
              <a:rPr lang="zh-CN" altLang="en-US" sz="1600" dirty="0">
                <a:solidFill>
                  <a:srgbClr val="333333"/>
                </a:solidFill>
                <a:latin typeface="黑体" panose="02010609060101010101" pitchFamily="49" charset="-122"/>
                <a:ea typeface="黑体" panose="02010609060101010101" pitchFamily="49" charset="-122"/>
              </a:rPr>
              <a:t>、</a:t>
            </a:r>
            <a:r>
              <a:rPr lang="en-US" altLang="zh-CN" sz="1600" dirty="0">
                <a:solidFill>
                  <a:srgbClr val="333333"/>
                </a:solidFill>
                <a:latin typeface="黑体" panose="02010609060101010101" pitchFamily="49" charset="-122"/>
                <a:ea typeface="黑体" panose="02010609060101010101" pitchFamily="49" charset="-122"/>
              </a:rPr>
              <a:t>2020</a:t>
            </a:r>
            <a:r>
              <a:rPr lang="zh-CN" altLang="en-US" sz="1600" dirty="0">
                <a:solidFill>
                  <a:srgbClr val="333333"/>
                </a:solidFill>
                <a:latin typeface="黑体" panose="02010609060101010101" pitchFamily="49" charset="-122"/>
                <a:ea typeface="黑体" panose="02010609060101010101" pitchFamily="49" charset="-122"/>
              </a:rPr>
              <a:t>年度</a:t>
            </a:r>
            <a:r>
              <a:rPr lang="en-US" altLang="zh-CN" sz="1600" dirty="0">
                <a:solidFill>
                  <a:srgbClr val="333333"/>
                </a:solidFill>
                <a:latin typeface="黑体" panose="02010609060101010101" pitchFamily="49" charset="-122"/>
                <a:ea typeface="黑体" panose="02010609060101010101" pitchFamily="49" charset="-122"/>
              </a:rPr>
              <a:t>《</a:t>
            </a:r>
            <a:r>
              <a:rPr lang="zh-CN" altLang="en-US" sz="1600" dirty="0">
                <a:solidFill>
                  <a:srgbClr val="333333"/>
                </a:solidFill>
                <a:latin typeface="黑体" panose="02010609060101010101" pitchFamily="49" charset="-122"/>
                <a:ea typeface="黑体" panose="02010609060101010101" pitchFamily="49" charset="-122"/>
              </a:rPr>
              <a:t>软件学报</a:t>
            </a:r>
            <a:r>
              <a:rPr lang="en-US" altLang="zh-CN" sz="1600" dirty="0">
                <a:solidFill>
                  <a:srgbClr val="333333"/>
                </a:solidFill>
                <a:latin typeface="黑体" panose="02010609060101010101" pitchFamily="49" charset="-122"/>
                <a:ea typeface="黑体" panose="02010609060101010101" pitchFamily="49" charset="-122"/>
              </a:rPr>
              <a:t>》</a:t>
            </a:r>
            <a:r>
              <a:rPr lang="zh-CN" altLang="en-US" sz="1600" dirty="0">
                <a:solidFill>
                  <a:srgbClr val="333333"/>
                </a:solidFill>
                <a:latin typeface="黑体" panose="02010609060101010101" pitchFamily="49" charset="-122"/>
                <a:ea typeface="黑体" panose="02010609060101010101" pitchFamily="49" charset="-122"/>
              </a:rPr>
              <a:t>高影响力论文；</a:t>
            </a:r>
            <a:endParaRPr lang="zh-CN" altLang="en-US" sz="1600" b="1" dirty="0"/>
          </a:p>
        </p:txBody>
      </p:sp>
      <p:pic>
        <p:nvPicPr>
          <p:cNvPr id="23" name="图片 22" descr="穿黑色衣服的小孩&#10;&#10;中度可信度描述已自动生成">
            <a:extLst>
              <a:ext uri="{FF2B5EF4-FFF2-40B4-BE49-F238E27FC236}">
                <a16:creationId xmlns:a16="http://schemas.microsoft.com/office/drawing/2014/main" id="{2CCF189F-3354-ED1E-71E7-8ECD01424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844" y="1013718"/>
            <a:ext cx="1432364" cy="1790455"/>
          </a:xfrm>
          <a:prstGeom prst="rect">
            <a:avLst/>
          </a:prstGeom>
        </p:spPr>
      </p:pic>
      <p:pic>
        <p:nvPicPr>
          <p:cNvPr id="26" name="图片 25" descr="文本, 信件, 白板&#10;&#10;描述已自动生成">
            <a:extLst>
              <a:ext uri="{FF2B5EF4-FFF2-40B4-BE49-F238E27FC236}">
                <a16:creationId xmlns:a16="http://schemas.microsoft.com/office/drawing/2014/main" id="{4892352A-3A35-274B-B903-DAF370AF3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27"/>
          <a:stretch/>
        </p:blipFill>
        <p:spPr>
          <a:xfrm>
            <a:off x="9433726" y="1520894"/>
            <a:ext cx="2040377" cy="1483200"/>
          </a:xfrm>
          <a:prstGeom prst="rect">
            <a:avLst/>
          </a:prstGeom>
        </p:spPr>
      </p:pic>
      <p:pic>
        <p:nvPicPr>
          <p:cNvPr id="27" name="图片 26" descr="文本, 白板&#10;&#10;描述已自动生成">
            <a:extLst>
              <a:ext uri="{FF2B5EF4-FFF2-40B4-BE49-F238E27FC236}">
                <a16:creationId xmlns:a16="http://schemas.microsoft.com/office/drawing/2014/main" id="{5FFE0A19-6C16-BB44-A997-8DDA438371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3940" y="2653164"/>
            <a:ext cx="1706461" cy="1206712"/>
          </a:xfrm>
          <a:prstGeom prst="rect">
            <a:avLst/>
          </a:prstGeom>
        </p:spPr>
      </p:pic>
      <p:pic>
        <p:nvPicPr>
          <p:cNvPr id="28" name="图片 27" descr="文本, 白板&#10;&#10;描述已自动生成">
            <a:extLst>
              <a:ext uri="{FF2B5EF4-FFF2-40B4-BE49-F238E27FC236}">
                <a16:creationId xmlns:a16="http://schemas.microsoft.com/office/drawing/2014/main" id="{9C66D888-00AE-DB89-3910-589ED5FCCC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3008" y="2653164"/>
            <a:ext cx="1706462" cy="1206712"/>
          </a:xfrm>
          <a:prstGeom prst="rect">
            <a:avLst/>
          </a:prstGeom>
        </p:spPr>
      </p:pic>
      <p:pic>
        <p:nvPicPr>
          <p:cNvPr id="407" name="图片 406">
            <a:extLst>
              <a:ext uri="{FF2B5EF4-FFF2-40B4-BE49-F238E27FC236}">
                <a16:creationId xmlns:a16="http://schemas.microsoft.com/office/drawing/2014/main" id="{CFE9936C-A8A2-8311-DCF3-4DCF6A5FD545}"/>
              </a:ext>
            </a:extLst>
          </p:cNvPr>
          <p:cNvPicPr>
            <a:picLocks noChangeAspect="1"/>
          </p:cNvPicPr>
          <p:nvPr/>
        </p:nvPicPr>
        <p:blipFill>
          <a:blip r:embed="rId7"/>
          <a:stretch>
            <a:fillRect/>
          </a:stretch>
        </p:blipFill>
        <p:spPr>
          <a:xfrm>
            <a:off x="8122173" y="4372110"/>
            <a:ext cx="3843531" cy="2011748"/>
          </a:xfrm>
          <a:prstGeom prst="rect">
            <a:avLst/>
          </a:prstGeom>
        </p:spPr>
      </p:pic>
      <p:pic>
        <p:nvPicPr>
          <p:cNvPr id="436" name="图片 435">
            <a:extLst>
              <a:ext uri="{FF2B5EF4-FFF2-40B4-BE49-F238E27FC236}">
                <a16:creationId xmlns:a16="http://schemas.microsoft.com/office/drawing/2014/main" id="{3AC2327F-C847-0168-D72A-C712CAC6BEE0}"/>
              </a:ext>
            </a:extLst>
          </p:cNvPr>
          <p:cNvPicPr>
            <a:picLocks noChangeAspect="1"/>
          </p:cNvPicPr>
          <p:nvPr/>
        </p:nvPicPr>
        <p:blipFill>
          <a:blip r:embed="rId8"/>
          <a:stretch>
            <a:fillRect/>
          </a:stretch>
        </p:blipFill>
        <p:spPr>
          <a:xfrm>
            <a:off x="707639" y="4372110"/>
            <a:ext cx="3740694" cy="2011748"/>
          </a:xfrm>
          <a:prstGeom prst="rect">
            <a:avLst/>
          </a:prstGeom>
        </p:spPr>
      </p:pic>
      <p:pic>
        <p:nvPicPr>
          <p:cNvPr id="514" name="图片 513">
            <a:extLst>
              <a:ext uri="{FF2B5EF4-FFF2-40B4-BE49-F238E27FC236}">
                <a16:creationId xmlns:a16="http://schemas.microsoft.com/office/drawing/2014/main" id="{1736153A-06EC-2280-B18D-48C24CAA1D8F}"/>
              </a:ext>
            </a:extLst>
          </p:cNvPr>
          <p:cNvPicPr>
            <a:picLocks noChangeAspect="1"/>
          </p:cNvPicPr>
          <p:nvPr/>
        </p:nvPicPr>
        <p:blipFill>
          <a:blip r:embed="rId9"/>
          <a:stretch>
            <a:fillRect/>
          </a:stretch>
        </p:blipFill>
        <p:spPr>
          <a:xfrm>
            <a:off x="4425714" y="4372110"/>
            <a:ext cx="3613919" cy="2011748"/>
          </a:xfrm>
          <a:prstGeom prst="rect">
            <a:avLst/>
          </a:prstGeom>
        </p:spPr>
      </p:pic>
      <p:sp>
        <p:nvSpPr>
          <p:cNvPr id="515" name="矩形 514">
            <a:extLst>
              <a:ext uri="{FF2B5EF4-FFF2-40B4-BE49-F238E27FC236}">
                <a16:creationId xmlns:a16="http://schemas.microsoft.com/office/drawing/2014/main" id="{7B145913-5A96-57B2-7602-9CD406845854}"/>
              </a:ext>
            </a:extLst>
          </p:cNvPr>
          <p:cNvSpPr/>
          <p:nvPr/>
        </p:nvSpPr>
        <p:spPr>
          <a:xfrm>
            <a:off x="465844" y="3270664"/>
            <a:ext cx="8437164" cy="1107996"/>
          </a:xfrm>
          <a:prstGeom prst="rect">
            <a:avLst/>
          </a:prstGeom>
        </p:spPr>
        <p:txBody>
          <a:bodyPr wrap="square">
            <a:spAutoFit/>
          </a:bodyPr>
          <a:lstStyle/>
          <a:p>
            <a:pPr marL="285750" lvl="0" indent="-285750">
              <a:buFont typeface="Arial" panose="020B0604020202020204" pitchFamily="34" charset="0"/>
              <a:buChar char="•"/>
            </a:pPr>
            <a:r>
              <a:rPr lang="zh-CN" altLang="en-US" b="1" dirty="0">
                <a:solidFill>
                  <a:srgbClr val="333333"/>
                </a:solidFill>
                <a:latin typeface="黑体" panose="02010609060101010101" pitchFamily="49" charset="-122"/>
                <a:ea typeface="黑体" panose="02010609060101010101" pitchFamily="49" charset="-122"/>
              </a:rPr>
              <a:t>科研成果</a:t>
            </a:r>
            <a:r>
              <a:rPr lang="zh-CN" altLang="en-US" sz="1600" b="1" dirty="0">
                <a:solidFill>
                  <a:srgbClr val="333333"/>
                </a:solidFill>
                <a:latin typeface="黑体" panose="02010609060101010101" pitchFamily="49" charset="-122"/>
                <a:ea typeface="黑体" panose="02010609060101010101" pitchFamily="49" charset="-122"/>
              </a:rPr>
              <a:t>：</a:t>
            </a:r>
            <a:r>
              <a:rPr lang="zh-CN" altLang="en-US" sz="1600" dirty="0">
                <a:solidFill>
                  <a:srgbClr val="333333"/>
                </a:solidFill>
                <a:latin typeface="黑体" panose="02010609060101010101" pitchFamily="49" charset="-122"/>
                <a:ea typeface="黑体" panose="02010609060101010101" pitchFamily="49" charset="-122"/>
              </a:rPr>
              <a:t>以第一作者或通讯作者身份分别在</a:t>
            </a:r>
            <a:r>
              <a:rPr lang="en-US" altLang="zh-CN" sz="1600" b="1" dirty="0">
                <a:solidFill>
                  <a:srgbClr val="333333"/>
                </a:solidFill>
                <a:latin typeface="黑体" panose="02010609060101010101" pitchFamily="49" charset="-122"/>
                <a:ea typeface="黑体" panose="02010609060101010101" pitchFamily="49" charset="-122"/>
              </a:rPr>
              <a:t>CCF</a:t>
            </a:r>
            <a:r>
              <a:rPr lang="zh-CN" altLang="en-US" sz="1600" b="1" dirty="0">
                <a:solidFill>
                  <a:srgbClr val="333333"/>
                </a:solidFill>
                <a:latin typeface="黑体" panose="02010609060101010101" pitchFamily="49" charset="-122"/>
                <a:ea typeface="黑体" panose="02010609060101010101" pitchFamily="49" charset="-122"/>
              </a:rPr>
              <a:t> </a:t>
            </a:r>
            <a:r>
              <a:rPr lang="en-US" altLang="zh-CN" sz="1600" b="1" dirty="0">
                <a:solidFill>
                  <a:srgbClr val="333333"/>
                </a:solidFill>
                <a:latin typeface="黑体" panose="02010609060101010101" pitchFamily="49" charset="-122"/>
                <a:ea typeface="黑体" panose="02010609060101010101" pitchFamily="49" charset="-122"/>
              </a:rPr>
              <a:t>A/B</a:t>
            </a:r>
            <a:r>
              <a:rPr lang="zh-CN" altLang="en-US" sz="1600" dirty="0">
                <a:solidFill>
                  <a:srgbClr val="333333"/>
                </a:solidFill>
                <a:latin typeface="黑体" panose="02010609060101010101" pitchFamily="49" charset="-122"/>
                <a:ea typeface="黑体" panose="02010609060101010101" pitchFamily="49" charset="-122"/>
              </a:rPr>
              <a:t>类国际顶级学术期刊与会议</a:t>
            </a:r>
            <a:r>
              <a:rPr lang="en" altLang="zh-CN" sz="1600" b="1" dirty="0">
                <a:solidFill>
                  <a:srgbClr val="333333"/>
                </a:solidFill>
                <a:ea typeface="黑体" panose="02010609060101010101" pitchFamily="49" charset="-122"/>
                <a:cs typeface="Calibri" panose="020F0502020204030204" pitchFamily="34" charset="0"/>
              </a:rPr>
              <a:t>JMLR</a:t>
            </a:r>
            <a:r>
              <a:rPr lang="zh-CN" altLang="en-US" sz="1600" b="1" dirty="0">
                <a:solidFill>
                  <a:srgbClr val="333333"/>
                </a:solidFill>
                <a:ea typeface="黑体" panose="02010609060101010101" pitchFamily="49" charset="-122"/>
                <a:cs typeface="Calibri" panose="020F0502020204030204" pitchFamily="34" charset="0"/>
              </a:rPr>
              <a:t>、</a:t>
            </a:r>
            <a:r>
              <a:rPr lang="en" altLang="zh-CN" sz="1600" b="1" dirty="0">
                <a:solidFill>
                  <a:srgbClr val="333333"/>
                </a:solidFill>
                <a:ea typeface="黑体" panose="02010609060101010101" pitchFamily="49" charset="-122"/>
                <a:cs typeface="Calibri" panose="020F0502020204030204" pitchFamily="34" charset="0"/>
              </a:rPr>
              <a:t>IEEE TKDE </a:t>
            </a:r>
            <a:r>
              <a:rPr lang="zh-CN" altLang="en-US" sz="1600" b="1" dirty="0">
                <a:solidFill>
                  <a:srgbClr val="333333"/>
                </a:solidFill>
                <a:ea typeface="黑体" panose="02010609060101010101" pitchFamily="49" charset="-122"/>
                <a:cs typeface="Calibri" panose="020F0502020204030204" pitchFamily="34" charset="0"/>
              </a:rPr>
              <a:t>、</a:t>
            </a:r>
            <a:r>
              <a:rPr lang="en" altLang="zh-CN" sz="1600" b="1" dirty="0">
                <a:solidFill>
                  <a:srgbClr val="333333"/>
                </a:solidFill>
                <a:ea typeface="黑体" panose="02010609060101010101" pitchFamily="49" charset="-122"/>
                <a:cs typeface="Calibri" panose="020F0502020204030204" pitchFamily="34" charset="0"/>
              </a:rPr>
              <a:t>ACM TOIS</a:t>
            </a:r>
            <a:r>
              <a:rPr lang="zh-CN" altLang="en-US" sz="1600" b="1" dirty="0">
                <a:solidFill>
                  <a:srgbClr val="333333"/>
                </a:solidFill>
                <a:ea typeface="黑体" panose="02010609060101010101" pitchFamily="49" charset="-122"/>
                <a:cs typeface="Calibri" panose="020F0502020204030204" pitchFamily="34" charset="0"/>
              </a:rPr>
              <a:t>、</a:t>
            </a:r>
            <a:r>
              <a:rPr lang="en-US" altLang="zh-CN" sz="1600" b="1" dirty="0" err="1">
                <a:solidFill>
                  <a:srgbClr val="333333"/>
                </a:solidFill>
                <a:ea typeface="黑体" panose="02010609060101010101" pitchFamily="49" charset="-122"/>
                <a:cs typeface="Calibri" panose="020F0502020204030204" pitchFamily="34" charset="0"/>
              </a:rPr>
              <a:t>NeurIPS</a:t>
            </a:r>
            <a:r>
              <a:rPr lang="zh-CN" altLang="en-US" sz="1600" b="1" dirty="0">
                <a:solidFill>
                  <a:srgbClr val="333333"/>
                </a:solidFill>
                <a:ea typeface="黑体" panose="02010609060101010101" pitchFamily="49" charset="-122"/>
                <a:cs typeface="Calibri" panose="020F0502020204030204" pitchFamily="34" charset="0"/>
              </a:rPr>
              <a:t>、</a:t>
            </a:r>
            <a:r>
              <a:rPr lang="en" altLang="zh-CN" sz="1600" b="1" dirty="0">
                <a:solidFill>
                  <a:srgbClr val="333333"/>
                </a:solidFill>
                <a:ea typeface="黑体" panose="02010609060101010101" pitchFamily="49" charset="-122"/>
                <a:cs typeface="Calibri" panose="020F0502020204030204" pitchFamily="34" charset="0"/>
              </a:rPr>
              <a:t>WWW</a:t>
            </a:r>
            <a:r>
              <a:rPr lang="zh-CN" altLang="en-US" sz="1600" b="1" dirty="0">
                <a:solidFill>
                  <a:srgbClr val="333333"/>
                </a:solidFill>
                <a:ea typeface="黑体" panose="02010609060101010101" pitchFamily="49" charset="-122"/>
                <a:cs typeface="Calibri" panose="020F0502020204030204" pitchFamily="34" charset="0"/>
              </a:rPr>
              <a:t>、</a:t>
            </a:r>
            <a:r>
              <a:rPr lang="en" altLang="zh-CN" sz="1600" b="1" dirty="0">
                <a:solidFill>
                  <a:srgbClr val="333333"/>
                </a:solidFill>
                <a:ea typeface="黑体" panose="02010609060101010101" pitchFamily="49" charset="-122"/>
                <a:cs typeface="Calibri" panose="020F0502020204030204" pitchFamily="34" charset="0"/>
              </a:rPr>
              <a:t>AAAI </a:t>
            </a:r>
            <a:r>
              <a:rPr lang="zh-CN" altLang="en-US" sz="1600" b="1" dirty="0">
                <a:solidFill>
                  <a:srgbClr val="333333"/>
                </a:solidFill>
                <a:ea typeface="黑体" panose="02010609060101010101" pitchFamily="49" charset="-122"/>
                <a:cs typeface="Calibri" panose="020F0502020204030204" pitchFamily="34" charset="0"/>
              </a:rPr>
              <a:t>、</a:t>
            </a:r>
            <a:r>
              <a:rPr lang="en" altLang="zh-CN" sz="1600" b="1" dirty="0">
                <a:solidFill>
                  <a:srgbClr val="333333"/>
                </a:solidFill>
                <a:ea typeface="黑体" panose="02010609060101010101" pitchFamily="49" charset="-122"/>
                <a:cs typeface="Calibri" panose="020F0502020204030204" pitchFamily="34" charset="0"/>
              </a:rPr>
              <a:t>IEEE CVPR</a:t>
            </a:r>
            <a:r>
              <a:rPr lang="zh-CN" altLang="en-US" sz="1600" b="1" dirty="0">
                <a:solidFill>
                  <a:srgbClr val="333333"/>
                </a:solidFill>
                <a:ea typeface="黑体" panose="02010609060101010101" pitchFamily="49" charset="-122"/>
                <a:cs typeface="Calibri" panose="020F0502020204030204" pitchFamily="34" charset="0"/>
              </a:rPr>
              <a:t>、</a:t>
            </a:r>
            <a:r>
              <a:rPr lang="en" altLang="zh-CN" sz="1600" b="1" dirty="0">
                <a:solidFill>
                  <a:srgbClr val="333333"/>
                </a:solidFill>
                <a:ea typeface="黑体" panose="02010609060101010101" pitchFamily="49" charset="-122"/>
                <a:cs typeface="Calibri" panose="020F0502020204030204" pitchFamily="34" charset="0"/>
              </a:rPr>
              <a:t>IEEE ICCV</a:t>
            </a:r>
            <a:r>
              <a:rPr lang="zh-CN" altLang="en-US" sz="1600" b="1" dirty="0">
                <a:solidFill>
                  <a:srgbClr val="333333"/>
                </a:solidFill>
                <a:ea typeface="黑体" panose="02010609060101010101" pitchFamily="49" charset="-122"/>
                <a:cs typeface="Calibri" panose="020F0502020204030204" pitchFamily="34" charset="0"/>
              </a:rPr>
              <a:t>、</a:t>
            </a:r>
            <a:r>
              <a:rPr lang="en-US" altLang="zh-CN" sz="1600" b="1" dirty="0">
                <a:solidFill>
                  <a:srgbClr val="333333"/>
                </a:solidFill>
                <a:ea typeface="黑体" panose="02010609060101010101" pitchFamily="49" charset="-122"/>
                <a:cs typeface="Calibri" panose="020F0502020204030204" pitchFamily="34" charset="0"/>
              </a:rPr>
              <a:t>ACM</a:t>
            </a:r>
            <a:r>
              <a:rPr lang="zh-CN" altLang="en-US" sz="1600" b="1" dirty="0">
                <a:solidFill>
                  <a:srgbClr val="333333"/>
                </a:solidFill>
                <a:ea typeface="黑体" panose="02010609060101010101" pitchFamily="49" charset="-122"/>
                <a:cs typeface="Calibri" panose="020F0502020204030204" pitchFamily="34" charset="0"/>
              </a:rPr>
              <a:t> </a:t>
            </a:r>
            <a:r>
              <a:rPr lang="en-US" altLang="zh-CN" sz="1600" b="1" dirty="0">
                <a:solidFill>
                  <a:srgbClr val="333333"/>
                </a:solidFill>
                <a:ea typeface="黑体" panose="02010609060101010101" pitchFamily="49" charset="-122"/>
                <a:cs typeface="Calibri" panose="020F0502020204030204" pitchFamily="34" charset="0"/>
              </a:rPr>
              <a:t>MM</a:t>
            </a:r>
            <a:r>
              <a:rPr lang="zh-CN" altLang="en-US" sz="1600" b="1" dirty="0">
                <a:solidFill>
                  <a:srgbClr val="333333"/>
                </a:solidFill>
                <a:ea typeface="黑体" panose="02010609060101010101" pitchFamily="49" charset="-122"/>
                <a:cs typeface="Calibri" panose="020F0502020204030204" pitchFamily="34" charset="0"/>
              </a:rPr>
              <a:t>、</a:t>
            </a:r>
            <a:r>
              <a:rPr lang="en" altLang="zh-CN" sz="1600" b="1" dirty="0">
                <a:solidFill>
                  <a:srgbClr val="333333"/>
                </a:solidFill>
                <a:ea typeface="黑体" panose="02010609060101010101" pitchFamily="49" charset="-122"/>
                <a:cs typeface="Calibri" panose="020F0502020204030204" pitchFamily="34" charset="0"/>
              </a:rPr>
              <a:t>ACM TKD</a:t>
            </a:r>
            <a:r>
              <a:rPr lang="en-US" altLang="zh-CN" sz="1600" b="1" dirty="0">
                <a:solidFill>
                  <a:srgbClr val="333333"/>
                </a:solidFill>
                <a:ea typeface="黑体" panose="02010609060101010101" pitchFamily="49" charset="-122"/>
                <a:cs typeface="Calibri" panose="020F0502020204030204" pitchFamily="34" charset="0"/>
              </a:rPr>
              <a:t>D</a:t>
            </a:r>
            <a:r>
              <a:rPr lang="zh-CN" altLang="en-US" sz="1600" b="1" dirty="0">
                <a:solidFill>
                  <a:srgbClr val="333333"/>
                </a:solidFill>
                <a:ea typeface="黑体" panose="02010609060101010101" pitchFamily="49" charset="-122"/>
                <a:cs typeface="Calibri" panose="020F0502020204030204" pitchFamily="34" charset="0"/>
              </a:rPr>
              <a:t>、</a:t>
            </a:r>
            <a:r>
              <a:rPr lang="en" altLang="zh-CN" sz="1600" b="1" dirty="0">
                <a:solidFill>
                  <a:srgbClr val="333333"/>
                </a:solidFill>
                <a:ea typeface="黑体" panose="02010609060101010101" pitchFamily="49" charset="-122"/>
                <a:cs typeface="Calibri" panose="020F0502020204030204" pitchFamily="34" charset="0"/>
              </a:rPr>
              <a:t>SCIS</a:t>
            </a:r>
            <a:r>
              <a:rPr lang="zh-CN" altLang="en-US" sz="1600" b="1" dirty="0">
                <a:solidFill>
                  <a:srgbClr val="333333"/>
                </a:solidFill>
                <a:ea typeface="黑体" panose="02010609060101010101" pitchFamily="49" charset="-122"/>
                <a:cs typeface="Calibri" panose="020F0502020204030204" pitchFamily="34" charset="0"/>
              </a:rPr>
              <a:t>、</a:t>
            </a:r>
            <a:r>
              <a:rPr lang="en" altLang="zh-CN" sz="1600" b="1" dirty="0">
                <a:solidFill>
                  <a:srgbClr val="333333"/>
                </a:solidFill>
                <a:ea typeface="黑体" panose="02010609060101010101" pitchFamily="49" charset="-122"/>
                <a:cs typeface="Calibri" panose="020F0502020204030204" pitchFamily="34" charset="0"/>
              </a:rPr>
              <a:t>ACM CIKM</a:t>
            </a:r>
            <a:r>
              <a:rPr lang="zh-CN" altLang="en-US" sz="1600" b="1" dirty="0">
                <a:solidFill>
                  <a:srgbClr val="333333"/>
                </a:solidFill>
                <a:ea typeface="黑体" panose="02010609060101010101" pitchFamily="49" charset="-122"/>
                <a:cs typeface="Calibri" panose="020F0502020204030204" pitchFamily="34" charset="0"/>
              </a:rPr>
              <a:t>、</a:t>
            </a:r>
            <a:r>
              <a:rPr lang="en" altLang="zh-CN" sz="1600" b="1" dirty="0">
                <a:solidFill>
                  <a:srgbClr val="333333"/>
                </a:solidFill>
                <a:ea typeface="黑体" panose="02010609060101010101" pitchFamily="49" charset="-122"/>
                <a:cs typeface="Calibri" panose="020F0502020204030204" pitchFamily="34" charset="0"/>
              </a:rPr>
              <a:t>ACM </a:t>
            </a:r>
            <a:r>
              <a:rPr lang="en" altLang="zh-CN" sz="1600" b="1" dirty="0" err="1">
                <a:solidFill>
                  <a:srgbClr val="333333"/>
                </a:solidFill>
                <a:ea typeface="黑体" panose="02010609060101010101" pitchFamily="49" charset="-122"/>
                <a:cs typeface="Calibri" panose="020F0502020204030204" pitchFamily="34" charset="0"/>
              </a:rPr>
              <a:t>RecSys</a:t>
            </a:r>
            <a:r>
              <a:rPr lang="zh-CN" altLang="en" sz="1600" dirty="0">
                <a:solidFill>
                  <a:srgbClr val="333333"/>
                </a:solidFill>
                <a:latin typeface="黑体" panose="02010609060101010101" pitchFamily="49" charset="-122"/>
                <a:ea typeface="黑体" panose="02010609060101010101" pitchFamily="49" charset="-122"/>
              </a:rPr>
              <a:t>，</a:t>
            </a:r>
            <a:r>
              <a:rPr lang="zh-CN" altLang="en-US" sz="1600" dirty="0">
                <a:solidFill>
                  <a:srgbClr val="333333"/>
                </a:solidFill>
                <a:latin typeface="黑体" panose="02010609060101010101" pitchFamily="49" charset="-122"/>
                <a:ea typeface="黑体" panose="02010609060101010101" pitchFamily="49" charset="-122"/>
              </a:rPr>
              <a:t>国内计算机核心期刊</a:t>
            </a:r>
            <a:r>
              <a:rPr lang="en-US" altLang="zh-CN" sz="1600" dirty="0">
                <a:solidFill>
                  <a:srgbClr val="333333"/>
                </a:solidFill>
                <a:latin typeface="黑体" panose="02010609060101010101" pitchFamily="49" charset="-122"/>
                <a:ea typeface="黑体" panose="02010609060101010101" pitchFamily="49" charset="-122"/>
              </a:rPr>
              <a:t>《</a:t>
            </a:r>
            <a:r>
              <a:rPr lang="zh-CN" altLang="en-US" sz="1600" b="1" dirty="0">
                <a:solidFill>
                  <a:srgbClr val="333333"/>
                </a:solidFill>
                <a:latin typeface="黑体" panose="02010609060101010101" pitchFamily="49" charset="-122"/>
                <a:ea typeface="黑体" panose="02010609060101010101" pitchFamily="49" charset="-122"/>
              </a:rPr>
              <a:t>软件学报</a:t>
            </a:r>
            <a:r>
              <a:rPr lang="en-US" altLang="zh-CN" sz="1600" dirty="0">
                <a:solidFill>
                  <a:srgbClr val="333333"/>
                </a:solidFill>
                <a:latin typeface="黑体" panose="02010609060101010101" pitchFamily="49" charset="-122"/>
                <a:ea typeface="黑体" panose="02010609060101010101" pitchFamily="49" charset="-122"/>
              </a:rPr>
              <a:t>》</a:t>
            </a:r>
            <a:r>
              <a:rPr lang="zh-CN" altLang="en-US" sz="1600" dirty="0">
                <a:solidFill>
                  <a:srgbClr val="333333"/>
                </a:solidFill>
                <a:latin typeface="黑体" panose="02010609060101010101" pitchFamily="49" charset="-122"/>
                <a:ea typeface="黑体" panose="02010609060101010101" pitchFamily="49" charset="-122"/>
              </a:rPr>
              <a:t>上发表多篇学术论文。</a:t>
            </a:r>
          </a:p>
        </p:txBody>
      </p:sp>
    </p:spTree>
    <p:extLst>
      <p:ext uri="{BB962C8B-B14F-4D97-AF65-F5344CB8AC3E}">
        <p14:creationId xmlns:p14="http://schemas.microsoft.com/office/powerpoint/2010/main" val="426108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a:extLst>
              <a:ext uri="{FF2B5EF4-FFF2-40B4-BE49-F238E27FC236}">
                <a16:creationId xmlns:a16="http://schemas.microsoft.com/office/drawing/2014/main" id="{4F43F778-6930-FB4B-9E23-5EAF9408901B}"/>
              </a:ext>
            </a:extLst>
          </p:cNvPr>
          <p:cNvSpPr>
            <a:spLocks noGrp="1"/>
          </p:cNvSpPr>
          <p:nvPr>
            <p:ph type="ctrTitle"/>
          </p:nvPr>
        </p:nvSpPr>
        <p:spPr>
          <a:xfrm>
            <a:off x="1035023" y="276282"/>
            <a:ext cx="9728983" cy="470898"/>
          </a:xfrm>
        </p:spPr>
        <p:txBody>
          <a:bodyPr/>
          <a:lstStyle/>
          <a:p>
            <a:r>
              <a:rPr lang="zh-CN" altLang="en-US" dirty="0"/>
              <a:t>探索科研之路 </a:t>
            </a:r>
            <a:r>
              <a:rPr lang="en-US" altLang="zh-CN" dirty="0"/>
              <a:t>–</a:t>
            </a:r>
            <a:r>
              <a:rPr lang="zh-CN" altLang="en-US" dirty="0"/>
              <a:t> </a:t>
            </a:r>
            <a:r>
              <a:rPr lang="zh-CN" altLang="en-US" sz="2800" dirty="0"/>
              <a:t>坐得住冷板凳、脚踏实地科研</a:t>
            </a:r>
            <a:endParaRPr lang="en-US" altLang="zh-CN" sz="2800" dirty="0"/>
          </a:p>
        </p:txBody>
      </p:sp>
      <p:pic>
        <p:nvPicPr>
          <p:cNvPr id="13" name="图片 12">
            <a:extLst>
              <a:ext uri="{FF2B5EF4-FFF2-40B4-BE49-F238E27FC236}">
                <a16:creationId xmlns:a16="http://schemas.microsoft.com/office/drawing/2014/main" id="{44E699E3-F6D8-11E9-831E-ECFF8FE532F2}"/>
              </a:ext>
            </a:extLst>
          </p:cNvPr>
          <p:cNvPicPr>
            <a:picLocks noChangeAspect="1"/>
          </p:cNvPicPr>
          <p:nvPr/>
        </p:nvPicPr>
        <p:blipFill>
          <a:blip r:embed="rId4"/>
          <a:stretch>
            <a:fillRect/>
          </a:stretch>
        </p:blipFill>
        <p:spPr>
          <a:xfrm>
            <a:off x="0" y="923400"/>
            <a:ext cx="12192000" cy="5951887"/>
          </a:xfrm>
          <a:prstGeom prst="rect">
            <a:avLst/>
          </a:prstGeom>
        </p:spPr>
      </p:pic>
    </p:spTree>
    <p:custDataLst>
      <p:tags r:id="rId1"/>
    </p:custDataLst>
    <p:extLst>
      <p:ext uri="{BB962C8B-B14F-4D97-AF65-F5344CB8AC3E}">
        <p14:creationId xmlns:p14="http://schemas.microsoft.com/office/powerpoint/2010/main" val="912907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AA2626C-54BD-441D-BA1A-907D87C7C90E}"/>
              </a:ext>
            </a:extLst>
          </p:cNvPr>
          <p:cNvSpPr txBox="1"/>
          <p:nvPr/>
        </p:nvSpPr>
        <p:spPr>
          <a:xfrm>
            <a:off x="1126672" y="1185487"/>
            <a:ext cx="8584177" cy="923330"/>
          </a:xfrm>
          <a:prstGeom prst="rect">
            <a:avLst/>
          </a:prstGeom>
          <a:noFill/>
        </p:spPr>
        <p:txBody>
          <a:bodyPr wrap="square" rtlCol="0">
            <a:spAutoFit/>
          </a:bodyPr>
          <a:lstStyle/>
          <a:p>
            <a:pPr algn="ctr" fontAlgn="base">
              <a:spcBef>
                <a:spcPct val="20000"/>
              </a:spcBef>
              <a:spcAft>
                <a:spcPct val="0"/>
              </a:spcAft>
              <a:buClr>
                <a:srgbClr val="D51203"/>
              </a:buClr>
              <a:buSzPct val="80000"/>
              <a:buFont typeface="Wingdings" panose="05000000000000000000" pitchFamily="2" charset="2"/>
              <a:buNone/>
            </a:pPr>
            <a:r>
              <a:rPr lang="en-US" altLang="zh-CN" sz="5400" b="1" dirty="0">
                <a:latin typeface="Arial"/>
              </a:rPr>
              <a:t>         </a:t>
            </a:r>
            <a:r>
              <a:rPr lang="zh-CN" altLang="en-US" sz="5400" b="1" dirty="0">
                <a:latin typeface="Arial"/>
              </a:rPr>
              <a:t>欢迎加入、携手共进</a:t>
            </a:r>
            <a:endParaRPr lang="en-US" altLang="zh-CN" sz="5400" b="1" dirty="0">
              <a:latin typeface="Arial"/>
            </a:endParaRPr>
          </a:p>
        </p:txBody>
      </p:sp>
      <p:sp>
        <p:nvSpPr>
          <p:cNvPr id="3" name="内容占位符 2">
            <a:extLst>
              <a:ext uri="{FF2B5EF4-FFF2-40B4-BE49-F238E27FC236}">
                <a16:creationId xmlns:a16="http://schemas.microsoft.com/office/drawing/2014/main" id="{FA9411F6-08E6-5B41-9223-8F4B86A5DA58}"/>
              </a:ext>
            </a:extLst>
          </p:cNvPr>
          <p:cNvSpPr txBox="1">
            <a:spLocks/>
          </p:cNvSpPr>
          <p:nvPr/>
        </p:nvSpPr>
        <p:spPr>
          <a:xfrm>
            <a:off x="2742405" y="2420937"/>
            <a:ext cx="8078787" cy="2016125"/>
          </a:xfrm>
          <a:prstGeom prst="rect">
            <a:avLst/>
          </a:prstGeom>
        </p:spPr>
        <p:txBody>
          <a:bodyPr/>
          <a:lstStyle>
            <a:lvl1pPr marL="292093" indent="-292093" algn="l" rtl="0" eaLnBrk="0" fontAlgn="base" hangingPunct="0">
              <a:lnSpc>
                <a:spcPct val="95000"/>
              </a:lnSpc>
              <a:spcBef>
                <a:spcPct val="60000"/>
              </a:spcBef>
              <a:spcAft>
                <a:spcPct val="15000"/>
              </a:spcAft>
              <a:buClr>
                <a:srgbClr val="0070C0"/>
              </a:buClr>
              <a:buSzPct val="80000"/>
              <a:buFont typeface="Arial" pitchFamily="34" charset="0"/>
              <a:buChar char="►"/>
              <a:defRPr sz="2800" b="1">
                <a:solidFill>
                  <a:srgbClr val="080808"/>
                </a:solidFill>
                <a:latin typeface="微软雅黑" panose="020B0503020204020204" pitchFamily="34" charset="-122"/>
                <a:ea typeface="微软雅黑" panose="020B0503020204020204" pitchFamily="34" charset="-122"/>
                <a:cs typeface="+mn-cs"/>
              </a:defRPr>
            </a:lvl1pPr>
            <a:lvl2pPr marL="685783" indent="-279393" algn="l" rtl="0" eaLnBrk="0" fontAlgn="base" hangingPunct="0">
              <a:lnSpc>
                <a:spcPct val="95000"/>
              </a:lnSpc>
              <a:spcBef>
                <a:spcPct val="30000"/>
              </a:spcBef>
              <a:spcAft>
                <a:spcPct val="0"/>
              </a:spcAft>
              <a:buClr>
                <a:srgbClr val="6699FF"/>
              </a:buClr>
              <a:buFont typeface="Arial" pitchFamily="34" charset="0"/>
              <a:buChar char="●"/>
              <a:defRPr sz="2400" b="1">
                <a:solidFill>
                  <a:srgbClr val="080808"/>
                </a:solidFill>
                <a:latin typeface="微软雅黑" panose="020B0503020204020204" pitchFamily="34" charset="-122"/>
                <a:ea typeface="微软雅黑" panose="020B0503020204020204" pitchFamily="34" charset="-122"/>
              </a:defRPr>
            </a:lvl2pPr>
            <a:lvl3pPr marL="1023913" indent="-223833" algn="l" rtl="0" eaLnBrk="0" fontAlgn="base" hangingPunct="0">
              <a:lnSpc>
                <a:spcPct val="95000"/>
              </a:lnSpc>
              <a:spcBef>
                <a:spcPct val="40000"/>
              </a:spcBef>
              <a:spcAft>
                <a:spcPct val="0"/>
              </a:spcAft>
              <a:buClr>
                <a:srgbClr val="66FFFF"/>
              </a:buClr>
              <a:buFont typeface="Arial" pitchFamily="34" charset="0"/>
              <a:buChar char="○"/>
              <a:defRPr sz="2000" b="1">
                <a:solidFill>
                  <a:srgbClr val="080808"/>
                </a:solidFill>
                <a:latin typeface="微软雅黑" panose="020B0503020204020204" pitchFamily="34" charset="-122"/>
                <a:ea typeface="微软雅黑" panose="020B0503020204020204" pitchFamily="34" charset="-122"/>
              </a:defRPr>
            </a:lvl3pPr>
            <a:lvl4pPr marL="1371566" indent="-233357" algn="l" rtl="0" eaLnBrk="0" fontAlgn="base" hangingPunct="0">
              <a:lnSpc>
                <a:spcPct val="95000"/>
              </a:lnSpc>
              <a:spcBef>
                <a:spcPct val="50000"/>
              </a:spcBef>
              <a:spcAft>
                <a:spcPct val="0"/>
              </a:spcAft>
              <a:buClr>
                <a:srgbClr val="999999"/>
              </a:buClr>
              <a:buSzPct val="120000"/>
              <a:buFont typeface="Arial" pitchFamily="34" charset="0"/>
              <a:buChar char="+"/>
              <a:defRPr sz="1800" b="1">
                <a:solidFill>
                  <a:srgbClr val="080808"/>
                </a:solidFill>
                <a:latin typeface="微软雅黑" panose="020B0503020204020204" pitchFamily="34" charset="-122"/>
                <a:ea typeface="微软雅黑" panose="020B0503020204020204" pitchFamily="34" charset="-122"/>
              </a:defRPr>
            </a:lvl4pPr>
            <a:lvl5pPr marL="1709696" indent="-223833" algn="l" rtl="0" eaLnBrk="0" fontAlgn="base" hangingPunct="0">
              <a:lnSpc>
                <a:spcPct val="95000"/>
              </a:lnSpc>
              <a:spcBef>
                <a:spcPct val="50000"/>
              </a:spcBef>
              <a:spcAft>
                <a:spcPct val="0"/>
              </a:spcAft>
              <a:buClr>
                <a:srgbClr val="999999"/>
              </a:buClr>
              <a:buFont typeface="Arial" pitchFamily="34" charset="0"/>
              <a:buChar char="–"/>
              <a:defRPr sz="1800" b="1">
                <a:solidFill>
                  <a:srgbClr val="080808"/>
                </a:solidFill>
                <a:latin typeface="微软雅黑" panose="020B0503020204020204" pitchFamily="34" charset="-122"/>
                <a:ea typeface="微软雅黑" panose="020B0503020204020204" pitchFamily="34" charset="-122"/>
              </a:defRPr>
            </a:lvl5pPr>
            <a:lvl6pPr marL="2166884" indent="-223833" algn="l" rtl="0" fontAlgn="base">
              <a:lnSpc>
                <a:spcPct val="95000"/>
              </a:lnSpc>
              <a:spcBef>
                <a:spcPct val="50000"/>
              </a:spcBef>
              <a:spcAft>
                <a:spcPct val="0"/>
              </a:spcAft>
              <a:buClr>
                <a:srgbClr val="999999"/>
              </a:buClr>
              <a:buFont typeface="Arial" pitchFamily="34" charset="0"/>
              <a:buChar char="–"/>
              <a:defRPr sz="1600">
                <a:solidFill>
                  <a:schemeClr val="accent1"/>
                </a:solidFill>
                <a:latin typeface="+mn-lt"/>
              </a:defRPr>
            </a:lvl6pPr>
            <a:lvl7pPr marL="2624073" indent="-223833" algn="l" rtl="0" fontAlgn="base">
              <a:lnSpc>
                <a:spcPct val="95000"/>
              </a:lnSpc>
              <a:spcBef>
                <a:spcPct val="50000"/>
              </a:spcBef>
              <a:spcAft>
                <a:spcPct val="0"/>
              </a:spcAft>
              <a:buClr>
                <a:srgbClr val="999999"/>
              </a:buClr>
              <a:buFont typeface="Arial" pitchFamily="34" charset="0"/>
              <a:buChar char="–"/>
              <a:defRPr sz="1600">
                <a:solidFill>
                  <a:schemeClr val="accent1"/>
                </a:solidFill>
                <a:latin typeface="+mn-lt"/>
              </a:defRPr>
            </a:lvl7pPr>
            <a:lvl8pPr marL="3081262" indent="-223833" algn="l" rtl="0" fontAlgn="base">
              <a:lnSpc>
                <a:spcPct val="95000"/>
              </a:lnSpc>
              <a:spcBef>
                <a:spcPct val="50000"/>
              </a:spcBef>
              <a:spcAft>
                <a:spcPct val="0"/>
              </a:spcAft>
              <a:buClr>
                <a:srgbClr val="999999"/>
              </a:buClr>
              <a:buFont typeface="Arial" pitchFamily="34" charset="0"/>
              <a:buChar char="–"/>
              <a:defRPr sz="1600">
                <a:solidFill>
                  <a:schemeClr val="accent1"/>
                </a:solidFill>
                <a:latin typeface="+mn-lt"/>
              </a:defRPr>
            </a:lvl8pPr>
            <a:lvl9pPr marL="3538450" indent="-223833" algn="l" rtl="0" fontAlgn="base">
              <a:lnSpc>
                <a:spcPct val="95000"/>
              </a:lnSpc>
              <a:spcBef>
                <a:spcPct val="50000"/>
              </a:spcBef>
              <a:spcAft>
                <a:spcPct val="0"/>
              </a:spcAft>
              <a:buClr>
                <a:srgbClr val="999999"/>
              </a:buClr>
              <a:buFont typeface="Arial" pitchFamily="34" charset="0"/>
              <a:buChar char="–"/>
              <a:defRPr sz="1600">
                <a:solidFill>
                  <a:schemeClr val="accent1"/>
                </a:solidFill>
                <a:latin typeface="+mn-lt"/>
              </a:defRPr>
            </a:lvl9pPr>
          </a:lstStyle>
          <a:p>
            <a:pPr>
              <a:buClr>
                <a:schemeClr val="tx1"/>
              </a:buClr>
              <a:buFont typeface="Wingdings" pitchFamily="2" charset="2"/>
              <a:buChar char="p"/>
              <a:defRPr/>
            </a:pPr>
            <a:r>
              <a:rPr lang="zh-CN" altLang="en-US" kern="0" dirty="0">
                <a:solidFill>
                  <a:schemeClr val="tx1"/>
                </a:solidFill>
                <a:latin typeface="Microsoft YaHei" panose="020B0503020204020204" pitchFamily="34" charset="-122"/>
                <a:ea typeface="Microsoft YaHei" panose="020B0503020204020204" pitchFamily="34" charset="-122"/>
              </a:rPr>
              <a:t>坚守“</a:t>
            </a:r>
            <a:r>
              <a:rPr lang="zh-CN" altLang="en-US" kern="0" dirty="0">
                <a:solidFill>
                  <a:srgbClr val="C00000"/>
                </a:solidFill>
                <a:latin typeface="Microsoft YaHei" panose="020B0503020204020204" pitchFamily="34" charset="-122"/>
                <a:ea typeface="Microsoft YaHei" panose="020B0503020204020204" pitchFamily="34" charset="-122"/>
              </a:rPr>
              <a:t>砥砺德行，立己立人</a:t>
            </a:r>
            <a:r>
              <a:rPr lang="zh-CN" altLang="en-US" kern="0" dirty="0">
                <a:solidFill>
                  <a:schemeClr val="tx1"/>
                </a:solidFill>
                <a:latin typeface="Microsoft YaHei" panose="020B0503020204020204" pitchFamily="34" charset="-122"/>
                <a:ea typeface="Microsoft YaHei" panose="020B0503020204020204" pitchFamily="34" charset="-122"/>
              </a:rPr>
              <a:t>”的</a:t>
            </a:r>
            <a:r>
              <a:rPr lang="zh-CN" altLang="en-US" kern="0" dirty="0">
                <a:solidFill>
                  <a:srgbClr val="C00000"/>
                </a:solidFill>
                <a:latin typeface="Microsoft YaHei" panose="020B0503020204020204" pitchFamily="34" charset="-122"/>
                <a:ea typeface="Microsoft YaHei" panose="020B0503020204020204" pitchFamily="34" charset="-122"/>
              </a:rPr>
              <a:t>道德追求</a:t>
            </a:r>
            <a:endParaRPr lang="en-US" altLang="zh-CN" kern="0" dirty="0">
              <a:solidFill>
                <a:srgbClr val="C00000"/>
              </a:solidFill>
              <a:latin typeface="Microsoft YaHei" panose="020B0503020204020204" pitchFamily="34" charset="-122"/>
              <a:ea typeface="Microsoft YaHei" panose="020B0503020204020204" pitchFamily="34" charset="-122"/>
            </a:endParaRPr>
          </a:p>
          <a:p>
            <a:pPr>
              <a:buClr>
                <a:schemeClr val="tx1"/>
              </a:buClr>
              <a:buFont typeface="Wingdings" pitchFamily="2" charset="2"/>
              <a:buChar char="p"/>
              <a:defRPr/>
            </a:pPr>
            <a:r>
              <a:rPr lang="zh-CN" altLang="en-US" kern="0" dirty="0">
                <a:solidFill>
                  <a:schemeClr val="tx1"/>
                </a:solidFill>
                <a:latin typeface="Microsoft YaHei" panose="020B0503020204020204" pitchFamily="34" charset="-122"/>
                <a:ea typeface="Microsoft YaHei" panose="020B0503020204020204" pitchFamily="34" charset="-122"/>
              </a:rPr>
              <a:t>坚守“</a:t>
            </a:r>
            <a:r>
              <a:rPr lang="zh-CN" altLang="en-US" kern="0" dirty="0">
                <a:solidFill>
                  <a:srgbClr val="0070C0"/>
                </a:solidFill>
                <a:latin typeface="Microsoft YaHei" panose="020B0503020204020204" pitchFamily="34" charset="-122"/>
                <a:ea typeface="Microsoft YaHei" panose="020B0503020204020204" pitchFamily="34" charset="-122"/>
              </a:rPr>
              <a:t>守正笃实，久久为功</a:t>
            </a:r>
            <a:r>
              <a:rPr lang="zh-CN" altLang="en-US" kern="0" dirty="0">
                <a:solidFill>
                  <a:schemeClr val="tx1"/>
                </a:solidFill>
                <a:latin typeface="Microsoft YaHei" panose="020B0503020204020204" pitchFamily="34" charset="-122"/>
                <a:ea typeface="Microsoft YaHei" panose="020B0503020204020204" pitchFamily="34" charset="-122"/>
              </a:rPr>
              <a:t>”的</a:t>
            </a:r>
            <a:r>
              <a:rPr lang="zh-CN" altLang="en-US" kern="0" dirty="0">
                <a:solidFill>
                  <a:srgbClr val="0070C0"/>
                </a:solidFill>
                <a:latin typeface="Microsoft YaHei" panose="020B0503020204020204" pitchFamily="34" charset="-122"/>
                <a:ea typeface="Microsoft YaHei" panose="020B0503020204020204" pitchFamily="34" charset="-122"/>
              </a:rPr>
              <a:t>平和心态</a:t>
            </a:r>
            <a:endParaRPr lang="en-US" altLang="zh-CN" kern="0" dirty="0">
              <a:solidFill>
                <a:srgbClr val="0070C0"/>
              </a:solidFill>
              <a:latin typeface="Microsoft YaHei" panose="020B0503020204020204" pitchFamily="34" charset="-122"/>
              <a:ea typeface="Microsoft YaHei" panose="020B0503020204020204" pitchFamily="34" charset="-122"/>
            </a:endParaRPr>
          </a:p>
          <a:p>
            <a:pPr>
              <a:buClr>
                <a:schemeClr val="tx1"/>
              </a:buClr>
              <a:buFont typeface="Wingdings" pitchFamily="2" charset="2"/>
              <a:buChar char="p"/>
              <a:defRPr/>
            </a:pPr>
            <a:r>
              <a:rPr lang="zh-CN" altLang="en-US" kern="0" dirty="0">
                <a:solidFill>
                  <a:schemeClr val="tx1"/>
                </a:solidFill>
                <a:latin typeface="Microsoft YaHei" panose="020B0503020204020204" pitchFamily="34" charset="-122"/>
                <a:ea typeface="Microsoft YaHei" panose="020B0503020204020204" pitchFamily="34" charset="-122"/>
              </a:rPr>
              <a:t>坚守“</a:t>
            </a:r>
            <a:r>
              <a:rPr lang="zh-CN" altLang="en-US" kern="0" dirty="0">
                <a:solidFill>
                  <a:schemeClr val="accent4">
                    <a:lumMod val="75000"/>
                    <a:lumOff val="25000"/>
                  </a:schemeClr>
                </a:solidFill>
                <a:latin typeface="Microsoft YaHei" panose="020B0503020204020204" pitchFamily="34" charset="-122"/>
                <a:ea typeface="Microsoft YaHei" panose="020B0503020204020204" pitchFamily="34" charset="-122"/>
              </a:rPr>
              <a:t>宠辱不惊，自信自励</a:t>
            </a:r>
            <a:r>
              <a:rPr lang="zh-CN" altLang="en-US" kern="0" dirty="0">
                <a:solidFill>
                  <a:schemeClr val="tx1"/>
                </a:solidFill>
                <a:latin typeface="Microsoft YaHei" panose="020B0503020204020204" pitchFamily="34" charset="-122"/>
                <a:ea typeface="Microsoft YaHei" panose="020B0503020204020204" pitchFamily="34" charset="-122"/>
              </a:rPr>
              <a:t>”的</a:t>
            </a:r>
            <a:r>
              <a:rPr lang="zh-CN" altLang="en-US" kern="0" dirty="0">
                <a:solidFill>
                  <a:schemeClr val="accent4">
                    <a:lumMod val="75000"/>
                    <a:lumOff val="25000"/>
                  </a:schemeClr>
                </a:solidFill>
                <a:latin typeface="Microsoft YaHei" panose="020B0503020204020204" pitchFamily="34" charset="-122"/>
                <a:ea typeface="Microsoft YaHei" panose="020B0503020204020204" pitchFamily="34" charset="-122"/>
              </a:rPr>
              <a:t>人生哲学</a:t>
            </a:r>
            <a:endParaRPr lang="en-US" altLang="zh-CN" kern="0" dirty="0">
              <a:solidFill>
                <a:schemeClr val="accent4">
                  <a:lumMod val="75000"/>
                  <a:lumOff val="2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0875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57695-DC3B-4D77-A5F6-02D7C53C383D}"/>
              </a:ext>
            </a:extLst>
          </p:cNvPr>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北京市重点实验室</a:t>
            </a:r>
          </a:p>
        </p:txBody>
      </p:sp>
      <p:sp>
        <p:nvSpPr>
          <p:cNvPr id="7" name="文本框 6">
            <a:extLst>
              <a:ext uri="{FF2B5EF4-FFF2-40B4-BE49-F238E27FC236}">
                <a16:creationId xmlns:a16="http://schemas.microsoft.com/office/drawing/2014/main" id="{5EE23A41-8B98-4E7B-DD68-1DD6C9C16433}"/>
              </a:ext>
            </a:extLst>
          </p:cNvPr>
          <p:cNvSpPr txBox="1"/>
          <p:nvPr/>
        </p:nvSpPr>
        <p:spPr>
          <a:xfrm>
            <a:off x="4681120" y="965553"/>
            <a:ext cx="7353713" cy="5892447"/>
          </a:xfrm>
          <a:prstGeom prst="rect">
            <a:avLst/>
          </a:prstGeom>
          <a:noFill/>
          <a:ln w="25400">
            <a:solidFill>
              <a:srgbClr val="001F60"/>
            </a:solidFill>
          </a:ln>
        </p:spPr>
        <p:txBody>
          <a:bodyPr wrap="square">
            <a:spAutoFit/>
          </a:bodyPr>
          <a:lstStyle/>
          <a:p>
            <a:pPr marL="285750" indent="-285750" algn="just">
              <a:lnSpc>
                <a:spcPct val="125000"/>
              </a:lnSpc>
              <a:buFont typeface="Arial" panose="020B0604020202020204" pitchFamily="34" charset="0"/>
              <a:buChar char="•"/>
            </a:pPr>
            <a:r>
              <a:rPr lang="zh-CN" altLang="en-US" sz="2200" b="1" kern="100" dirty="0">
                <a:effectLst/>
                <a:latin typeface="黑体" panose="02010609060101010101" pitchFamily="49" charset="-122"/>
                <a:ea typeface="黑体" panose="02010609060101010101" pitchFamily="49" charset="-122"/>
                <a:cs typeface="Times New Roman" panose="02020603050405020304" pitchFamily="18" charset="0"/>
              </a:rPr>
              <a:t>实验室以交通数据分析为特色、其它行业应用为拓展</a:t>
            </a:r>
            <a:r>
              <a:rPr lang="zh-CN" altLang="en-US" sz="2200" kern="100" dirty="0">
                <a:effectLst/>
                <a:latin typeface="黑体" panose="02010609060101010101" pitchFamily="49" charset="-122"/>
                <a:ea typeface="黑体" panose="02010609060101010101" pitchFamily="49" charset="-122"/>
                <a:cs typeface="Times New Roman" panose="02020603050405020304" pitchFamily="18" charset="0"/>
              </a:rPr>
              <a:t>，是国内重要的机器学习及应用研究基地，在</a:t>
            </a:r>
            <a:r>
              <a:rPr lang="zh-CN" altLang="en-US" sz="2200" b="1" kern="100"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rPr>
              <a:t>上一轮（</a:t>
            </a:r>
            <a:r>
              <a:rPr lang="en-US" altLang="zh-CN" sz="2200" b="1" kern="100"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rPr>
              <a:t>2021</a:t>
            </a:r>
            <a:r>
              <a:rPr lang="zh-CN" altLang="en-US" sz="2200" b="1" kern="100"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rPr>
              <a:t>年）北京市重点实验室评估中被评为优</a:t>
            </a:r>
            <a:r>
              <a:rPr lang="zh-CN" altLang="en-US" sz="2200" kern="100" dirty="0">
                <a:effectLst/>
                <a:latin typeface="黑体" panose="02010609060101010101" pitchFamily="49" charset="-122"/>
                <a:ea typeface="黑体" panose="02010609060101010101" pitchFamily="49" charset="-122"/>
                <a:cs typeface="Times New Roman" panose="02020603050405020304" pitchFamily="18" charset="0"/>
              </a:rPr>
              <a:t>（评优比例</a:t>
            </a:r>
            <a:r>
              <a:rPr lang="en-US" altLang="zh-CN" sz="2200" kern="100" dirty="0">
                <a:effectLst/>
                <a:latin typeface="黑体" panose="02010609060101010101" pitchFamily="49" charset="-122"/>
                <a:ea typeface="黑体" panose="02010609060101010101" pitchFamily="49" charset="-122"/>
                <a:cs typeface="Times New Roman" panose="02020603050405020304" pitchFamily="18" charset="0"/>
              </a:rPr>
              <a:t>10/71</a:t>
            </a:r>
            <a:r>
              <a:rPr lang="zh-CN" altLang="en-US" sz="2200" kern="100" dirty="0">
                <a:effectLst/>
                <a:latin typeface="黑体" panose="02010609060101010101" pitchFamily="49" charset="-122"/>
                <a:ea typeface="黑体" panose="02010609060101010101" pitchFamily="49" charset="-122"/>
                <a:cs typeface="Times New Roman" panose="02020603050405020304" pitchFamily="18" charset="0"/>
              </a:rPr>
              <a:t>）。</a:t>
            </a:r>
            <a:endParaRPr lang="en-US" altLang="zh-CN" sz="2200" kern="100" dirty="0">
              <a:effectLst/>
              <a:latin typeface="黑体" panose="02010609060101010101" pitchFamily="49" charset="-122"/>
              <a:ea typeface="黑体" panose="02010609060101010101" pitchFamily="49" charset="-122"/>
              <a:cs typeface="Times New Roman" panose="02020603050405020304" pitchFamily="18" charset="0"/>
            </a:endParaRPr>
          </a:p>
          <a:p>
            <a:pPr marL="285750" indent="-285750" algn="just">
              <a:lnSpc>
                <a:spcPct val="125000"/>
              </a:lnSpc>
              <a:buFont typeface="Arial" panose="020B0604020202020204" pitchFamily="34" charset="0"/>
              <a:buChar char="•"/>
            </a:pPr>
            <a:r>
              <a:rPr lang="zh-CN" altLang="en-US" sz="2200" dirty="0">
                <a:effectLst/>
                <a:latin typeface="黑体" panose="02010609060101010101" pitchFamily="49" charset="-122"/>
                <a:ea typeface="黑体" panose="02010609060101010101" pitchFamily="49" charset="-122"/>
                <a:cs typeface="Times New Roman" panose="02020603050405020304" pitchFamily="18" charset="0"/>
              </a:rPr>
              <a:t>实验室涉及的交通行业包括：</a:t>
            </a:r>
            <a:r>
              <a:rPr lang="zh-CN" altLang="en-US" sz="2200" b="1"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rPr>
              <a:t>轨道交通、民航、道路交通、特殊交通</a:t>
            </a:r>
            <a:r>
              <a:rPr lang="zh-CN" altLang="en-US" sz="2200" dirty="0">
                <a:effectLst/>
                <a:latin typeface="黑体" panose="02010609060101010101" pitchFamily="49" charset="-122"/>
                <a:ea typeface="黑体" panose="02010609060101010101" pitchFamily="49" charset="-122"/>
                <a:cs typeface="Times New Roman" panose="02020603050405020304" pitchFamily="18" charset="0"/>
              </a:rPr>
              <a:t>等。主要面向交通数据利用问题，开展</a:t>
            </a:r>
            <a:r>
              <a:rPr lang="zh-CN" altLang="en-US" sz="2200" b="1" dirty="0">
                <a:effectLst/>
                <a:latin typeface="黑体" panose="02010609060101010101" pitchFamily="49" charset="-122"/>
                <a:ea typeface="黑体" panose="02010609060101010101" pitchFamily="49" charset="-122"/>
                <a:cs typeface="Times New Roman" panose="02020603050405020304" pitchFamily="18" charset="0"/>
              </a:rPr>
              <a:t>数据表示与传输、数据分析与挖掘领域的前沿和共性关键技术</a:t>
            </a:r>
            <a:r>
              <a:rPr lang="zh-CN" altLang="en-US" sz="2200" dirty="0">
                <a:effectLst/>
                <a:latin typeface="黑体" panose="02010609060101010101" pitchFamily="49" charset="-122"/>
                <a:ea typeface="黑体" panose="02010609060101010101" pitchFamily="49" charset="-122"/>
                <a:cs typeface="Times New Roman" panose="02020603050405020304" pitchFamily="18" charset="0"/>
              </a:rPr>
              <a:t>研究，并针对多种交通行业开展应用基础研究和技术开发工作。</a:t>
            </a:r>
            <a:endParaRPr lang="en-US" altLang="zh-CN" sz="2200" dirty="0">
              <a:effectLst/>
              <a:latin typeface="黑体" panose="02010609060101010101" pitchFamily="49" charset="-122"/>
              <a:ea typeface="黑体" panose="02010609060101010101" pitchFamily="49" charset="-122"/>
              <a:cs typeface="Times New Roman" panose="02020603050405020304" pitchFamily="18" charset="0"/>
            </a:endParaRPr>
          </a:p>
          <a:p>
            <a:pPr marL="285750" indent="-285750" algn="just">
              <a:lnSpc>
                <a:spcPct val="125000"/>
              </a:lnSpc>
              <a:buFont typeface="Arial" panose="020B0604020202020204" pitchFamily="34" charset="0"/>
              <a:buChar char="•"/>
            </a:pPr>
            <a:r>
              <a:rPr lang="en-US" altLang="zh-CN" sz="2200" dirty="0">
                <a:effectLst/>
                <a:latin typeface="黑体" panose="02010609060101010101" pitchFamily="49" charset="-122"/>
                <a:ea typeface="黑体" panose="02010609060101010101" pitchFamily="49" charset="-122"/>
                <a:cs typeface="Times New Roman" panose="02020603050405020304" pitchFamily="18" charset="0"/>
              </a:rPr>
              <a:t>2022</a:t>
            </a:r>
            <a:r>
              <a:rPr lang="zh-CN" altLang="en-US" sz="2200" dirty="0">
                <a:effectLst/>
                <a:latin typeface="黑体" panose="02010609060101010101" pitchFamily="49" charset="-122"/>
                <a:ea typeface="黑体" panose="02010609060101010101" pitchFamily="49" charset="-122"/>
                <a:cs typeface="Times New Roman" panose="02020603050405020304" pitchFamily="18" charset="0"/>
              </a:rPr>
              <a:t>年度实验室承担</a:t>
            </a:r>
            <a:r>
              <a:rPr lang="zh-CN" altLang="en-US" sz="2200" b="1" dirty="0">
                <a:effectLst/>
                <a:latin typeface="黑体" panose="02010609060101010101" pitchFamily="49" charset="-122"/>
                <a:ea typeface="黑体" panose="02010609060101010101" pitchFamily="49" charset="-122"/>
                <a:cs typeface="Times New Roman" panose="02020603050405020304" pitchFamily="18" charset="0"/>
              </a:rPr>
              <a:t>国家重点研究计划项目和各类国家自然科学基金项目</a:t>
            </a:r>
            <a:r>
              <a:rPr lang="en-US" altLang="zh-CN" sz="2200" b="1" dirty="0">
                <a:effectLst/>
                <a:latin typeface="黑体" panose="02010609060101010101" pitchFamily="49" charset="-122"/>
                <a:ea typeface="黑体" panose="02010609060101010101" pitchFamily="49" charset="-122"/>
                <a:cs typeface="Times New Roman" panose="02020603050405020304" pitchFamily="18" charset="0"/>
              </a:rPr>
              <a:t>19</a:t>
            </a:r>
            <a:r>
              <a:rPr lang="zh-CN" altLang="en-US" sz="2200" b="1" dirty="0">
                <a:effectLst/>
                <a:latin typeface="黑体" panose="02010609060101010101" pitchFamily="49" charset="-122"/>
                <a:ea typeface="黑体" panose="02010609060101010101" pitchFamily="49" charset="-122"/>
                <a:cs typeface="Times New Roman" panose="02020603050405020304" pitchFamily="18" charset="0"/>
              </a:rPr>
              <a:t>项</a:t>
            </a:r>
            <a:r>
              <a:rPr lang="zh-CN" altLang="en-US" sz="2200" dirty="0">
                <a:effectLst/>
                <a:latin typeface="黑体" panose="02010609060101010101" pitchFamily="49" charset="-122"/>
                <a:ea typeface="黑体" panose="02010609060101010101" pitchFamily="49" charset="-122"/>
                <a:cs typeface="Times New Roman" panose="02020603050405020304" pitchFamily="18" charset="0"/>
              </a:rPr>
              <a:t>，</a:t>
            </a:r>
            <a:r>
              <a:rPr lang="zh-CN" altLang="en-US" sz="2200" b="1" dirty="0">
                <a:effectLst/>
                <a:latin typeface="黑体" panose="02010609060101010101" pitchFamily="49" charset="-122"/>
                <a:ea typeface="黑体" panose="02010609060101010101" pitchFamily="49" charset="-122"/>
                <a:cs typeface="Times New Roman" panose="02020603050405020304" pitchFamily="18" charset="0"/>
              </a:rPr>
              <a:t>省部级项目</a:t>
            </a:r>
            <a:r>
              <a:rPr lang="en-US" altLang="zh-CN" sz="2200" b="1" dirty="0">
                <a:effectLst/>
                <a:latin typeface="黑体" panose="02010609060101010101" pitchFamily="49" charset="-122"/>
                <a:ea typeface="黑体" panose="02010609060101010101" pitchFamily="49" charset="-122"/>
                <a:cs typeface="Times New Roman" panose="02020603050405020304" pitchFamily="18" charset="0"/>
              </a:rPr>
              <a:t>33</a:t>
            </a:r>
            <a:r>
              <a:rPr lang="zh-CN" altLang="en-US" sz="2200" b="1" dirty="0">
                <a:effectLst/>
                <a:latin typeface="黑体" panose="02010609060101010101" pitchFamily="49" charset="-122"/>
                <a:ea typeface="黑体" panose="02010609060101010101" pitchFamily="49" charset="-122"/>
                <a:cs typeface="Times New Roman" panose="02020603050405020304" pitchFamily="18" charset="0"/>
              </a:rPr>
              <a:t>项</a:t>
            </a:r>
            <a:r>
              <a:rPr lang="zh-CN" altLang="en-US" sz="2200" dirty="0">
                <a:effectLst/>
                <a:latin typeface="黑体" panose="02010609060101010101" pitchFamily="49" charset="-122"/>
                <a:ea typeface="黑体" panose="02010609060101010101" pitchFamily="49" charset="-122"/>
                <a:cs typeface="Times New Roman" panose="02020603050405020304" pitchFamily="18" charset="0"/>
              </a:rPr>
              <a:t>，科研总经费</a:t>
            </a:r>
            <a:r>
              <a:rPr lang="en-US" altLang="zh-CN" sz="2200" b="1" kern="1200" dirty="0">
                <a:solidFill>
                  <a:srgbClr val="FF0000"/>
                </a:solidFill>
                <a:latin typeface="黑体" panose="02010609060101010101" pitchFamily="49" charset="-122"/>
                <a:ea typeface="黑体" panose="02010609060101010101" pitchFamily="49" charset="-122"/>
                <a:cs typeface="微软雅黑" panose="020B0503020204020204" pitchFamily="34" charset="-122"/>
              </a:rPr>
              <a:t>5394.3</a:t>
            </a:r>
            <a:r>
              <a:rPr lang="zh-CN" altLang="en-US" sz="2200" b="1" kern="1200" dirty="0">
                <a:solidFill>
                  <a:srgbClr val="FF0000"/>
                </a:solidFill>
                <a:latin typeface="黑体" panose="02010609060101010101" pitchFamily="49" charset="-122"/>
                <a:ea typeface="黑体" panose="02010609060101010101" pitchFamily="49" charset="-122"/>
                <a:cs typeface="微软雅黑" panose="020B0503020204020204" pitchFamily="34" charset="-122"/>
              </a:rPr>
              <a:t>万元，</a:t>
            </a:r>
            <a:r>
              <a:rPr lang="en-US" altLang="zh-CN" sz="2200" b="1" kern="1200" dirty="0">
                <a:latin typeface="黑体" panose="02010609060101010101" pitchFamily="49" charset="-122"/>
                <a:ea typeface="黑体" panose="02010609060101010101" pitchFamily="49" charset="-122"/>
                <a:cs typeface="微软雅黑" panose="020B0503020204020204" pitchFamily="34" charset="-122"/>
              </a:rPr>
              <a:t>CCF A</a:t>
            </a:r>
            <a:r>
              <a:rPr lang="zh-CN" altLang="en-US" sz="2200" b="1" kern="1200" dirty="0">
                <a:latin typeface="黑体" panose="02010609060101010101" pitchFamily="49" charset="-122"/>
                <a:ea typeface="黑体" panose="02010609060101010101" pitchFamily="49" charset="-122"/>
                <a:cs typeface="微软雅黑" panose="020B0503020204020204" pitchFamily="34" charset="-122"/>
              </a:rPr>
              <a:t>会议、期刊论文</a:t>
            </a:r>
            <a:r>
              <a:rPr lang="en-US" altLang="zh-CN" sz="2200" b="0" kern="1200" baseline="0" dirty="0">
                <a:solidFill>
                  <a:srgbClr val="FF0000"/>
                </a:solidFill>
                <a:latin typeface="黑体" panose="02010609060101010101" pitchFamily="49" charset="-122"/>
                <a:ea typeface="黑体" panose="02010609060101010101" pitchFamily="49" charset="-122"/>
                <a:cs typeface="微软雅黑" panose="020B0503020204020204" pitchFamily="34" charset="-122"/>
              </a:rPr>
              <a:t>35</a:t>
            </a:r>
            <a:r>
              <a:rPr lang="zh-CN" altLang="en-US" sz="2200" b="0" kern="1200" dirty="0">
                <a:solidFill>
                  <a:srgbClr val="FF0000"/>
                </a:solidFill>
                <a:latin typeface="黑体" panose="02010609060101010101" pitchFamily="49" charset="-122"/>
                <a:ea typeface="黑体" panose="02010609060101010101" pitchFamily="49" charset="-122"/>
                <a:cs typeface="微软雅黑" panose="020B0503020204020204" pitchFamily="34" charset="-122"/>
              </a:rPr>
              <a:t>篇，包括</a:t>
            </a:r>
            <a:r>
              <a:rPr lang="zh-CN" altLang="en-US" sz="2200" b="0" kern="1200" baseline="0" dirty="0">
                <a:solidFill>
                  <a:srgbClr val="FF0000"/>
                </a:solidFill>
                <a:latin typeface="黑体" panose="02010609060101010101" pitchFamily="49" charset="-122"/>
                <a:ea typeface="黑体" panose="02010609060101010101" pitchFamily="49" charset="-122"/>
                <a:cs typeface="微软雅黑" panose="020B0503020204020204" pitchFamily="34" charset="-122"/>
              </a:rPr>
              <a:t>国际</a:t>
            </a:r>
            <a:r>
              <a:rPr lang="zh-CN" altLang="en-US" sz="2200" b="1" kern="1200" dirty="0">
                <a:latin typeface="黑体" panose="02010609060101010101" pitchFamily="49" charset="-122"/>
                <a:ea typeface="黑体" panose="02010609060101010101" pitchFamily="49" charset="-122"/>
                <a:cs typeface="微软雅黑" panose="020B0503020204020204" pitchFamily="34" charset="-122"/>
              </a:rPr>
              <a:t>会议期刊论文</a:t>
            </a:r>
            <a:r>
              <a:rPr lang="en-US" altLang="zh-CN" sz="2200" b="0" kern="1200" baseline="0" dirty="0">
                <a:solidFill>
                  <a:srgbClr val="FF0000"/>
                </a:solidFill>
                <a:latin typeface="黑体" panose="02010609060101010101" pitchFamily="49" charset="-122"/>
                <a:ea typeface="黑体" panose="02010609060101010101" pitchFamily="49" charset="-122"/>
                <a:cs typeface="微软雅黑" panose="020B0503020204020204" pitchFamily="34" charset="-122"/>
              </a:rPr>
              <a:t>28</a:t>
            </a:r>
            <a:r>
              <a:rPr lang="zh-CN" altLang="en-US" sz="2200" b="0" kern="1200" baseline="0" dirty="0">
                <a:solidFill>
                  <a:srgbClr val="FF0000"/>
                </a:solidFill>
                <a:latin typeface="黑体" panose="02010609060101010101" pitchFamily="49" charset="-122"/>
                <a:ea typeface="黑体" panose="02010609060101010101" pitchFamily="49" charset="-122"/>
                <a:cs typeface="微软雅黑" panose="020B0503020204020204" pitchFamily="34" charset="-122"/>
              </a:rPr>
              <a:t>篇，国内</a:t>
            </a:r>
            <a:r>
              <a:rPr lang="zh-CN" altLang="en-US" sz="2200" b="1" kern="1200" dirty="0">
                <a:latin typeface="黑体" panose="02010609060101010101" pitchFamily="49" charset="-122"/>
                <a:ea typeface="黑体" panose="02010609060101010101" pitchFamily="49" charset="-122"/>
                <a:cs typeface="微软雅黑" panose="020B0503020204020204" pitchFamily="34" charset="-122"/>
              </a:rPr>
              <a:t>期刊论文</a:t>
            </a:r>
            <a:r>
              <a:rPr lang="en-US" altLang="zh-CN" sz="2200" b="0" kern="1200" baseline="0" dirty="0">
                <a:solidFill>
                  <a:srgbClr val="FF0000"/>
                </a:solidFill>
                <a:latin typeface="黑体" panose="02010609060101010101" pitchFamily="49" charset="-122"/>
                <a:ea typeface="黑体" panose="02010609060101010101" pitchFamily="49" charset="-122"/>
                <a:cs typeface="微软雅黑" panose="020B0503020204020204" pitchFamily="34" charset="-122"/>
              </a:rPr>
              <a:t>7</a:t>
            </a:r>
            <a:r>
              <a:rPr lang="zh-CN" altLang="en-US" sz="2200" b="0" kern="1200" baseline="0" dirty="0">
                <a:solidFill>
                  <a:srgbClr val="FF0000"/>
                </a:solidFill>
                <a:latin typeface="黑体" panose="02010609060101010101" pitchFamily="49" charset="-122"/>
                <a:ea typeface="黑体" panose="02010609060101010101" pitchFamily="49" charset="-122"/>
                <a:cs typeface="微软雅黑" panose="020B0503020204020204" pitchFamily="34" charset="-122"/>
              </a:rPr>
              <a:t>篇。</a:t>
            </a:r>
            <a:endParaRPr lang="en-US" altLang="zh-CN" sz="2200" b="0" kern="1200" baseline="0" dirty="0">
              <a:solidFill>
                <a:srgbClr val="FF0000"/>
              </a:solidFill>
              <a:latin typeface="黑体" panose="02010609060101010101" pitchFamily="49" charset="-122"/>
              <a:ea typeface="黑体" panose="02010609060101010101" pitchFamily="49" charset="-122"/>
              <a:cs typeface="微软雅黑" panose="020B0503020204020204" pitchFamily="34" charset="-122"/>
            </a:endParaRPr>
          </a:p>
          <a:p>
            <a:pPr marL="285750" indent="-285750" algn="just">
              <a:lnSpc>
                <a:spcPct val="125000"/>
              </a:lnSpc>
              <a:buFont typeface="Arial" panose="020B0604020202020204" pitchFamily="34" charset="0"/>
              <a:buChar char="•"/>
            </a:pPr>
            <a:endParaRPr lang="zh-CN" altLang="en-US" sz="1800" dirty="0">
              <a:effectLst/>
              <a:latin typeface="黑体" panose="02010609060101010101" pitchFamily="49" charset="-122"/>
              <a:ea typeface="黑体" panose="02010609060101010101" pitchFamily="49" charset="-122"/>
            </a:endParaRPr>
          </a:p>
        </p:txBody>
      </p:sp>
      <p:sp>
        <p:nvSpPr>
          <p:cNvPr id="11" name="文本框 10">
            <a:extLst>
              <a:ext uri="{FF2B5EF4-FFF2-40B4-BE49-F238E27FC236}">
                <a16:creationId xmlns:a16="http://schemas.microsoft.com/office/drawing/2014/main" id="{5535F621-F149-9170-8F86-AB722E8EBDF1}"/>
              </a:ext>
            </a:extLst>
          </p:cNvPr>
          <p:cNvSpPr txBox="1"/>
          <p:nvPr/>
        </p:nvSpPr>
        <p:spPr>
          <a:xfrm>
            <a:off x="80604" y="1179801"/>
            <a:ext cx="3612821" cy="400110"/>
          </a:xfrm>
          <a:prstGeom prst="rect">
            <a:avLst/>
          </a:prstGeom>
          <a:noFill/>
        </p:spPr>
        <p:txBody>
          <a:bodyPr wrap="square">
            <a:spAutoFit/>
          </a:bodyPr>
          <a:lstStyle/>
          <a:p>
            <a:pPr algn="ctr"/>
            <a:r>
              <a:rPr lang="zh-CN" altLang="en-US" sz="2000" b="1" dirty="0">
                <a:effectLst/>
                <a:latin typeface="Microsoft YaHei" panose="020B0503020204020204" pitchFamily="34" charset="-122"/>
                <a:ea typeface="Microsoft YaHei" panose="020B0503020204020204" pitchFamily="34" charset="-122"/>
                <a:cs typeface="Times New Roman" panose="02020603050405020304" pitchFamily="18" charset="0"/>
              </a:rPr>
              <a:t>交通数据分析与挖掘</a:t>
            </a:r>
            <a:endParaRPr lang="zh-CN" altLang="en-US" sz="2000" dirty="0"/>
          </a:p>
        </p:txBody>
      </p:sp>
      <p:grpSp>
        <p:nvGrpSpPr>
          <p:cNvPr id="44" name="组合 43">
            <a:extLst>
              <a:ext uri="{FF2B5EF4-FFF2-40B4-BE49-F238E27FC236}">
                <a16:creationId xmlns:a16="http://schemas.microsoft.com/office/drawing/2014/main" id="{E63E7F63-0CB9-6086-D75D-90F40BF8D513}"/>
              </a:ext>
            </a:extLst>
          </p:cNvPr>
          <p:cNvGrpSpPr/>
          <p:nvPr/>
        </p:nvGrpSpPr>
        <p:grpSpPr>
          <a:xfrm>
            <a:off x="702258" y="1883209"/>
            <a:ext cx="3793542" cy="2822141"/>
            <a:chOff x="-111438" y="2936494"/>
            <a:chExt cx="3624461" cy="2390417"/>
          </a:xfrm>
        </p:grpSpPr>
        <p:grpSp>
          <p:nvGrpSpPr>
            <p:cNvPr id="30" name="组合 60">
              <a:extLst>
                <a:ext uri="{FF2B5EF4-FFF2-40B4-BE49-F238E27FC236}">
                  <a16:creationId xmlns:a16="http://schemas.microsoft.com/office/drawing/2014/main" id="{648F7D1C-9EA8-8DF8-4F03-088433BC0625}"/>
                </a:ext>
              </a:extLst>
            </p:cNvPr>
            <p:cNvGrpSpPr>
              <a:grpSpLocks/>
            </p:cNvGrpSpPr>
            <p:nvPr/>
          </p:nvGrpSpPr>
          <p:grpSpPr bwMode="auto">
            <a:xfrm>
              <a:off x="939114" y="4165544"/>
              <a:ext cx="2573909" cy="1161367"/>
              <a:chOff x="10327" y="2633"/>
              <a:chExt cx="5407" cy="2439"/>
            </a:xfrm>
          </p:grpSpPr>
          <p:sp>
            <p:nvSpPr>
              <p:cNvPr id="31" name="object 56">
                <a:extLst>
                  <a:ext uri="{FF2B5EF4-FFF2-40B4-BE49-F238E27FC236}">
                    <a16:creationId xmlns:a16="http://schemas.microsoft.com/office/drawing/2014/main" id="{5D2E7A20-85D2-EB86-5753-6BCCEC2EF146}"/>
                  </a:ext>
                </a:extLst>
              </p:cNvPr>
              <p:cNvSpPr/>
              <p:nvPr/>
            </p:nvSpPr>
            <p:spPr>
              <a:xfrm>
                <a:off x="10327" y="2633"/>
                <a:ext cx="5407" cy="2439"/>
              </a:xfrm>
              <a:custGeom>
                <a:avLst/>
                <a:gdLst/>
                <a:ahLst/>
                <a:cxnLst/>
                <a:rect l="l" t="t" r="r" b="b"/>
                <a:pathLst>
                  <a:path w="2358390" h="1060450">
                    <a:moveTo>
                      <a:pt x="72000" y="1060200"/>
                    </a:moveTo>
                    <a:lnTo>
                      <a:pt x="2285999" y="1060200"/>
                    </a:lnTo>
                    <a:lnTo>
                      <a:pt x="2300109" y="1058803"/>
                    </a:lnTo>
                    <a:lnTo>
                      <a:pt x="2313552" y="1054717"/>
                    </a:lnTo>
                    <a:lnTo>
                      <a:pt x="2325946" y="1048101"/>
                    </a:lnTo>
                    <a:lnTo>
                      <a:pt x="2336911" y="1039111"/>
                    </a:lnTo>
                    <a:lnTo>
                      <a:pt x="2345900" y="1028147"/>
                    </a:lnTo>
                    <a:lnTo>
                      <a:pt x="2352517" y="1015752"/>
                    </a:lnTo>
                    <a:lnTo>
                      <a:pt x="2356602" y="1002309"/>
                    </a:lnTo>
                    <a:lnTo>
                      <a:pt x="2357999" y="988200"/>
                    </a:lnTo>
                    <a:lnTo>
                      <a:pt x="2357999" y="71999"/>
                    </a:lnTo>
                    <a:lnTo>
                      <a:pt x="2356602" y="57890"/>
                    </a:lnTo>
                    <a:lnTo>
                      <a:pt x="2352517" y="44447"/>
                    </a:lnTo>
                    <a:lnTo>
                      <a:pt x="2345900" y="32053"/>
                    </a:lnTo>
                    <a:lnTo>
                      <a:pt x="2336911" y="21088"/>
                    </a:lnTo>
                    <a:lnTo>
                      <a:pt x="2325946" y="12099"/>
                    </a:lnTo>
                    <a:lnTo>
                      <a:pt x="2313552" y="5482"/>
                    </a:lnTo>
                    <a:lnTo>
                      <a:pt x="2300109" y="1397"/>
                    </a:lnTo>
                    <a:lnTo>
                      <a:pt x="2285999" y="0"/>
                    </a:lnTo>
                    <a:lnTo>
                      <a:pt x="72000" y="0"/>
                    </a:lnTo>
                    <a:lnTo>
                      <a:pt x="57890" y="1397"/>
                    </a:lnTo>
                    <a:lnTo>
                      <a:pt x="44447" y="5482"/>
                    </a:lnTo>
                    <a:lnTo>
                      <a:pt x="32053" y="12099"/>
                    </a:lnTo>
                    <a:lnTo>
                      <a:pt x="21088" y="21088"/>
                    </a:lnTo>
                    <a:lnTo>
                      <a:pt x="12099" y="32053"/>
                    </a:lnTo>
                    <a:lnTo>
                      <a:pt x="5482" y="44447"/>
                    </a:lnTo>
                    <a:lnTo>
                      <a:pt x="1396" y="57890"/>
                    </a:lnTo>
                    <a:lnTo>
                      <a:pt x="0" y="72000"/>
                    </a:lnTo>
                    <a:lnTo>
                      <a:pt x="0" y="988200"/>
                    </a:lnTo>
                    <a:lnTo>
                      <a:pt x="1396" y="1002309"/>
                    </a:lnTo>
                    <a:lnTo>
                      <a:pt x="5482" y="1015752"/>
                    </a:lnTo>
                    <a:lnTo>
                      <a:pt x="12099" y="1028147"/>
                    </a:lnTo>
                    <a:lnTo>
                      <a:pt x="21088" y="1039111"/>
                    </a:lnTo>
                    <a:lnTo>
                      <a:pt x="32053" y="1048101"/>
                    </a:lnTo>
                    <a:lnTo>
                      <a:pt x="44447" y="1054717"/>
                    </a:lnTo>
                    <a:lnTo>
                      <a:pt x="57890" y="1058803"/>
                    </a:lnTo>
                    <a:lnTo>
                      <a:pt x="72000" y="1060200"/>
                    </a:lnTo>
                    <a:close/>
                  </a:path>
                </a:pathLst>
              </a:custGeom>
              <a:ln w="3175">
                <a:solidFill>
                  <a:srgbClr val="000000"/>
                </a:solidFill>
              </a:ln>
            </p:spPr>
            <p:txBody>
              <a:bodyPr lIns="0" tIns="0" rIns="0" bIns="0"/>
              <a:lstStyle/>
              <a:p>
                <a:pPr eaLnBrk="1" fontAlgn="auto" hangingPunct="1">
                  <a:spcBef>
                    <a:spcPts val="0"/>
                  </a:spcBef>
                  <a:spcAft>
                    <a:spcPts val="0"/>
                  </a:spcAft>
                  <a:defRPr/>
                </a:pPr>
                <a:endParaRPr sz="1350">
                  <a:latin typeface="+mn-lt"/>
                </a:endParaRPr>
              </a:p>
            </p:txBody>
          </p:sp>
          <p:sp>
            <p:nvSpPr>
              <p:cNvPr id="32" name="object 58">
                <a:extLst>
                  <a:ext uri="{FF2B5EF4-FFF2-40B4-BE49-F238E27FC236}">
                    <a16:creationId xmlns:a16="http://schemas.microsoft.com/office/drawing/2014/main" id="{8336BD6C-CD68-245D-78AB-861662A8D2DD}"/>
                  </a:ext>
                </a:extLst>
              </p:cNvPr>
              <p:cNvSpPr txBox="1">
                <a:spLocks noChangeArrowheads="1"/>
              </p:cNvSpPr>
              <p:nvPr/>
            </p:nvSpPr>
            <p:spPr bwMode="auto">
              <a:xfrm>
                <a:off x="10609" y="2633"/>
                <a:ext cx="4090" cy="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525" rIns="0" bIns="0">
                <a:spAutoFit/>
              </a:bodyPr>
              <a:lstStyle>
                <a:lvl1pPr marL="95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75"/>
                  </a:spcBef>
                  <a:buFontTx/>
                  <a:buNone/>
                </a:pPr>
                <a:r>
                  <a:rPr lang="zh-CN" altLang="en-US" sz="1400" b="1" dirty="0">
                    <a:latin typeface="微软雅黑" panose="020B0503020204020204" pitchFamily="34" charset="-122"/>
                    <a:ea typeface="微软雅黑" panose="020B0503020204020204" pitchFamily="34" charset="-122"/>
                  </a:rPr>
                  <a:t>实验室副主任 贾彩燕</a:t>
                </a:r>
                <a:endParaRPr lang="en-US" altLang="zh-CN" sz="1400" b="1" dirty="0">
                  <a:latin typeface="微软雅黑" panose="020B0503020204020204" pitchFamily="34" charset="-122"/>
                  <a:ea typeface="微软雅黑" panose="020B0503020204020204" pitchFamily="34" charset="-122"/>
                </a:endParaRPr>
              </a:p>
              <a:p>
                <a:pPr eaLnBrk="1" hangingPunct="1">
                  <a:lnSpc>
                    <a:spcPct val="100000"/>
                  </a:lnSpc>
                  <a:spcBef>
                    <a:spcPts val="75"/>
                  </a:spcBef>
                  <a:buFontTx/>
                  <a:buNone/>
                </a:pPr>
                <a:r>
                  <a:rPr lang="zh-CN" altLang="en-US" sz="1000" dirty="0">
                    <a:latin typeface="宋体" panose="02010600030101010101" pitchFamily="2" charset="-122"/>
                    <a:ea typeface="宋体" panose="02010600030101010101" pitchFamily="2" charset="-122"/>
                  </a:rPr>
                  <a:t>北京交通大学红苹果园双百人才计划及湖南省科技进步二等奖获得者</a:t>
                </a:r>
                <a:endParaRPr lang="en-US" altLang="zh-CN" sz="1000" dirty="0">
                  <a:latin typeface="宋体" panose="02010600030101010101" pitchFamily="2" charset="-122"/>
                  <a:ea typeface="宋体" panose="02010600030101010101" pitchFamily="2" charset="-122"/>
                </a:endParaRPr>
              </a:p>
              <a:p>
                <a:pPr eaLnBrk="1" hangingPunct="1">
                  <a:lnSpc>
                    <a:spcPct val="100000"/>
                  </a:lnSpc>
                  <a:spcBef>
                    <a:spcPts val="75"/>
                  </a:spcBef>
                  <a:buFontTx/>
                  <a:buNone/>
                </a:pPr>
                <a:r>
                  <a:rPr lang="zh-CN" altLang="zh-CN" sz="1000" dirty="0">
                    <a:latin typeface="宋体" panose="02010600030101010101" pitchFamily="2" charset="-122"/>
                    <a:ea typeface="宋体" panose="02010600030101010101" pitchFamily="2" charset="-122"/>
                  </a:rPr>
                  <a:t>研究方向：</a:t>
                </a:r>
              </a:p>
              <a:p>
                <a:pPr eaLnBrk="1" hangingPunct="1">
                  <a:lnSpc>
                    <a:spcPct val="100000"/>
                  </a:lnSpc>
                  <a:spcBef>
                    <a:spcPct val="0"/>
                  </a:spcBef>
                  <a:buFontTx/>
                  <a:buNone/>
                </a:pPr>
                <a:r>
                  <a:rPr lang="zh-CN" altLang="zh-CN" sz="1000" dirty="0">
                    <a:latin typeface="宋体" panose="02010600030101010101" pitchFamily="2" charset="-122"/>
                    <a:ea typeface="宋体" panose="02010600030101010101" pitchFamily="2" charset="-122"/>
                  </a:rPr>
                  <a:t>· </a:t>
                </a:r>
                <a:r>
                  <a:rPr lang="zh-CN" altLang="en-US" sz="1000" dirty="0">
                    <a:latin typeface="宋体" panose="02010600030101010101" pitchFamily="2" charset="-122"/>
                    <a:ea typeface="宋体" panose="02010600030101010101" pitchFamily="2" charset="-122"/>
                  </a:rPr>
                  <a:t>机器学习</a:t>
                </a:r>
                <a:endParaRPr lang="zh-CN" altLang="zh-CN" sz="1000" dirty="0">
                  <a:latin typeface="宋体" panose="02010600030101010101" pitchFamily="2" charset="-122"/>
                  <a:ea typeface="宋体" panose="02010600030101010101" pitchFamily="2" charset="-122"/>
                </a:endParaRPr>
              </a:p>
              <a:p>
                <a:pPr eaLnBrk="1" hangingPunct="1">
                  <a:lnSpc>
                    <a:spcPct val="100000"/>
                  </a:lnSpc>
                  <a:spcBef>
                    <a:spcPct val="0"/>
                  </a:spcBef>
                  <a:buFontTx/>
                  <a:buNone/>
                </a:pPr>
                <a:r>
                  <a:rPr lang="zh-CN" altLang="zh-CN" sz="1000" dirty="0">
                    <a:latin typeface="宋体" panose="02010600030101010101" pitchFamily="2" charset="-122"/>
                    <a:ea typeface="宋体" panose="02010600030101010101" pitchFamily="2" charset="-122"/>
                  </a:rPr>
                  <a:t>· </a:t>
                </a:r>
                <a:r>
                  <a:rPr lang="zh-CN" altLang="en-US" sz="1000" dirty="0">
                    <a:latin typeface="宋体" panose="02010600030101010101" pitchFamily="2" charset="-122"/>
                    <a:ea typeface="宋体" panose="02010600030101010101" pitchFamily="2" charset="-122"/>
                  </a:rPr>
                  <a:t>社会计算</a:t>
                </a:r>
                <a:endParaRPr lang="zh-CN" altLang="zh-CN" sz="1000" dirty="0">
                  <a:latin typeface="宋体" panose="02010600030101010101" pitchFamily="2" charset="-122"/>
                  <a:ea typeface="宋体" panose="02010600030101010101" pitchFamily="2" charset="-122"/>
                </a:endParaRPr>
              </a:p>
            </p:txBody>
          </p:sp>
        </p:grpSp>
        <p:grpSp>
          <p:nvGrpSpPr>
            <p:cNvPr id="33" name="组合 64">
              <a:extLst>
                <a:ext uri="{FF2B5EF4-FFF2-40B4-BE49-F238E27FC236}">
                  <a16:creationId xmlns:a16="http://schemas.microsoft.com/office/drawing/2014/main" id="{7CA5AB01-6578-BB6C-B187-46FCB8348865}"/>
                </a:ext>
              </a:extLst>
            </p:cNvPr>
            <p:cNvGrpSpPr>
              <a:grpSpLocks/>
            </p:cNvGrpSpPr>
            <p:nvPr/>
          </p:nvGrpSpPr>
          <p:grpSpPr bwMode="auto">
            <a:xfrm>
              <a:off x="936253" y="2936494"/>
              <a:ext cx="2573789" cy="1153673"/>
              <a:chOff x="3154" y="1990"/>
              <a:chExt cx="5408" cy="2425"/>
            </a:xfrm>
          </p:grpSpPr>
          <p:sp>
            <p:nvSpPr>
              <p:cNvPr id="34" name="object 2">
                <a:extLst>
                  <a:ext uri="{FF2B5EF4-FFF2-40B4-BE49-F238E27FC236}">
                    <a16:creationId xmlns:a16="http://schemas.microsoft.com/office/drawing/2014/main" id="{6A3BC57C-FB4D-DA57-19C8-0102E1A61123}"/>
                  </a:ext>
                </a:extLst>
              </p:cNvPr>
              <p:cNvSpPr txBox="1">
                <a:spLocks noChangeArrowheads="1"/>
              </p:cNvSpPr>
              <p:nvPr/>
            </p:nvSpPr>
            <p:spPr bwMode="auto">
              <a:xfrm>
                <a:off x="3442" y="2001"/>
                <a:ext cx="4826" cy="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525" rIns="0" bIns="0">
                <a:spAutoFit/>
              </a:bodyPr>
              <a:lstStyle>
                <a:lvl1pPr marL="95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75"/>
                  </a:spcBef>
                  <a:buFontTx/>
                  <a:buNone/>
                </a:pPr>
                <a:r>
                  <a:rPr lang="zh-CN" altLang="en-US" sz="1400" b="1" dirty="0">
                    <a:latin typeface="微软雅黑" panose="020B0503020204020204" pitchFamily="34" charset="-122"/>
                    <a:ea typeface="微软雅黑" panose="020B0503020204020204" pitchFamily="34" charset="-122"/>
                  </a:rPr>
                  <a:t>实验室主任 于剑</a:t>
                </a:r>
                <a:endParaRPr lang="zh-CN" altLang="zh-CN" sz="1400" dirty="0">
                  <a:latin typeface="微软雅黑" panose="020B0503020204020204" pitchFamily="34" charset="-122"/>
                  <a:ea typeface="微软雅黑" panose="020B0503020204020204" pitchFamily="34" charset="-122"/>
                </a:endParaRPr>
              </a:p>
              <a:p>
                <a:pPr eaLnBrk="1" hangingPunct="1">
                  <a:lnSpc>
                    <a:spcPct val="100000"/>
                  </a:lnSpc>
                  <a:spcBef>
                    <a:spcPct val="0"/>
                  </a:spcBef>
                  <a:buFontTx/>
                  <a:buNone/>
                </a:pPr>
                <a:r>
                  <a:rPr lang="zh-CN" altLang="zh-CN" sz="1000" b="1" dirty="0">
                    <a:solidFill>
                      <a:srgbClr val="C00000"/>
                    </a:solidFill>
                    <a:latin typeface="宋体" panose="02010600030101010101" pitchFamily="2" charset="-122"/>
                    <a:ea typeface="宋体" panose="02010600030101010101" pitchFamily="2" charset="-122"/>
                  </a:rPr>
                  <a:t>CCF-人工智能与模式识别专委会</a:t>
                </a:r>
                <a:r>
                  <a:rPr lang="zh-CN" altLang="en-US" sz="1000" b="1" dirty="0">
                    <a:solidFill>
                      <a:srgbClr val="C00000"/>
                    </a:solidFill>
                    <a:latin typeface="宋体" panose="02010600030101010101" pitchFamily="2" charset="-122"/>
                    <a:ea typeface="宋体" panose="02010600030101010101" pitchFamily="2" charset="-122"/>
                  </a:rPr>
                  <a:t>荣誉</a:t>
                </a:r>
                <a:r>
                  <a:rPr lang="zh-CN" altLang="zh-CN" sz="1000" b="1" dirty="0">
                    <a:solidFill>
                      <a:srgbClr val="C00000"/>
                    </a:solidFill>
                    <a:latin typeface="宋体" panose="02010600030101010101" pitchFamily="2" charset="-122"/>
                    <a:ea typeface="宋体" panose="02010600030101010101" pitchFamily="2" charset="-122"/>
                  </a:rPr>
                  <a:t>主任</a:t>
                </a:r>
              </a:p>
              <a:p>
                <a:pPr eaLnBrk="1" hangingPunct="1">
                  <a:lnSpc>
                    <a:spcPct val="100000"/>
                  </a:lnSpc>
                  <a:spcBef>
                    <a:spcPct val="0"/>
                  </a:spcBef>
                  <a:buFontTx/>
                  <a:buNone/>
                </a:pPr>
                <a:r>
                  <a:rPr lang="zh-CN" altLang="zh-CN" sz="1000" dirty="0">
                    <a:latin typeface="宋体" panose="02010600030101010101" pitchFamily="2" charset="-122"/>
                    <a:ea typeface="宋体" panose="02010600030101010101" pitchFamily="2" charset="-122"/>
                  </a:rPr>
                  <a:t>交通数据分析与挖掘北京市重点实验室主任 北京交通大学 计算机学科责任教授</a:t>
                </a:r>
              </a:p>
              <a:p>
                <a:pPr eaLnBrk="1" hangingPunct="1">
                  <a:lnSpc>
                    <a:spcPct val="100000"/>
                  </a:lnSpc>
                  <a:spcBef>
                    <a:spcPct val="0"/>
                  </a:spcBef>
                  <a:buFontTx/>
                  <a:buNone/>
                </a:pPr>
                <a:r>
                  <a:rPr lang="zh-CN" altLang="zh-CN" sz="1000" b="1" dirty="0">
                    <a:solidFill>
                      <a:srgbClr val="C00000"/>
                    </a:solidFill>
                    <a:latin typeface="宋体" panose="02010600030101010101" pitchFamily="2" charset="-122"/>
                    <a:ea typeface="宋体" panose="02010600030101010101" pitchFamily="2" charset="-122"/>
                  </a:rPr>
                  <a:t>人工智能研究院院长 </a:t>
                </a:r>
                <a:r>
                  <a:rPr lang="zh-CN" altLang="zh-CN" sz="1000" dirty="0">
                    <a:latin typeface="宋体" panose="02010600030101010101" pitchFamily="2" charset="-122"/>
                    <a:ea typeface="宋体" panose="02010600030101010101" pitchFamily="2" charset="-122"/>
                  </a:rPr>
                  <a:t>教授 研究方向：</a:t>
                </a:r>
              </a:p>
              <a:p>
                <a:pPr eaLnBrk="1" hangingPunct="1">
                  <a:lnSpc>
                    <a:spcPct val="100000"/>
                  </a:lnSpc>
                  <a:spcBef>
                    <a:spcPct val="0"/>
                  </a:spcBef>
                  <a:buFontTx/>
                  <a:buNone/>
                </a:pPr>
                <a:r>
                  <a:rPr lang="zh-CN" altLang="zh-CN" sz="1000" dirty="0">
                    <a:latin typeface="宋体" panose="02010600030101010101" pitchFamily="2" charset="-122"/>
                    <a:ea typeface="宋体" panose="02010600030101010101" pitchFamily="2" charset="-122"/>
                  </a:rPr>
                  <a:t>· 机器学习</a:t>
                </a:r>
              </a:p>
              <a:p>
                <a:pPr eaLnBrk="1" hangingPunct="1">
                  <a:lnSpc>
                    <a:spcPct val="100000"/>
                  </a:lnSpc>
                  <a:spcBef>
                    <a:spcPct val="0"/>
                  </a:spcBef>
                  <a:buFontTx/>
                  <a:buNone/>
                </a:pPr>
                <a:r>
                  <a:rPr lang="zh-CN" altLang="zh-CN" sz="1000" dirty="0">
                    <a:latin typeface="宋体" panose="02010600030101010101" pitchFamily="2" charset="-122"/>
                    <a:ea typeface="宋体" panose="02010600030101010101" pitchFamily="2" charset="-122"/>
                  </a:rPr>
                  <a:t>· 自然语言处理</a:t>
                </a:r>
              </a:p>
            </p:txBody>
          </p:sp>
          <p:sp>
            <p:nvSpPr>
              <p:cNvPr id="35" name="bg object 17">
                <a:extLst>
                  <a:ext uri="{FF2B5EF4-FFF2-40B4-BE49-F238E27FC236}">
                    <a16:creationId xmlns:a16="http://schemas.microsoft.com/office/drawing/2014/main" id="{DA8041F5-E131-BC88-E841-9AFA00482565}"/>
                  </a:ext>
                </a:extLst>
              </p:cNvPr>
              <p:cNvSpPr/>
              <p:nvPr/>
            </p:nvSpPr>
            <p:spPr>
              <a:xfrm>
                <a:off x="3154" y="1990"/>
                <a:ext cx="5408" cy="2425"/>
              </a:xfrm>
              <a:custGeom>
                <a:avLst/>
                <a:gdLst/>
                <a:ahLst/>
                <a:cxnLst/>
                <a:rect l="l" t="t" r="r" b="b"/>
                <a:pathLst>
                  <a:path w="2358390" h="1060450">
                    <a:moveTo>
                      <a:pt x="72000" y="1060200"/>
                    </a:moveTo>
                    <a:lnTo>
                      <a:pt x="2285999" y="1060200"/>
                    </a:lnTo>
                    <a:lnTo>
                      <a:pt x="2300109" y="1058803"/>
                    </a:lnTo>
                    <a:lnTo>
                      <a:pt x="2313552" y="1054717"/>
                    </a:lnTo>
                    <a:lnTo>
                      <a:pt x="2325946" y="1048101"/>
                    </a:lnTo>
                    <a:lnTo>
                      <a:pt x="2336911" y="1039111"/>
                    </a:lnTo>
                    <a:lnTo>
                      <a:pt x="2345900" y="1028147"/>
                    </a:lnTo>
                    <a:lnTo>
                      <a:pt x="2352517" y="1015752"/>
                    </a:lnTo>
                    <a:lnTo>
                      <a:pt x="2356602" y="1002309"/>
                    </a:lnTo>
                    <a:lnTo>
                      <a:pt x="2357999" y="988200"/>
                    </a:lnTo>
                    <a:lnTo>
                      <a:pt x="2357999" y="71999"/>
                    </a:lnTo>
                    <a:lnTo>
                      <a:pt x="2356602" y="57890"/>
                    </a:lnTo>
                    <a:lnTo>
                      <a:pt x="2352517" y="44447"/>
                    </a:lnTo>
                    <a:lnTo>
                      <a:pt x="2345900" y="32053"/>
                    </a:lnTo>
                    <a:lnTo>
                      <a:pt x="2336911" y="21088"/>
                    </a:lnTo>
                    <a:lnTo>
                      <a:pt x="2325946" y="12099"/>
                    </a:lnTo>
                    <a:lnTo>
                      <a:pt x="2313552" y="5482"/>
                    </a:lnTo>
                    <a:lnTo>
                      <a:pt x="2300109" y="1397"/>
                    </a:lnTo>
                    <a:lnTo>
                      <a:pt x="2285999" y="0"/>
                    </a:lnTo>
                    <a:lnTo>
                      <a:pt x="72000" y="0"/>
                    </a:lnTo>
                    <a:lnTo>
                      <a:pt x="57890" y="1397"/>
                    </a:lnTo>
                    <a:lnTo>
                      <a:pt x="44447" y="5482"/>
                    </a:lnTo>
                    <a:lnTo>
                      <a:pt x="32053" y="12099"/>
                    </a:lnTo>
                    <a:lnTo>
                      <a:pt x="21088" y="21088"/>
                    </a:lnTo>
                    <a:lnTo>
                      <a:pt x="12099" y="32053"/>
                    </a:lnTo>
                    <a:lnTo>
                      <a:pt x="5482" y="44447"/>
                    </a:lnTo>
                    <a:lnTo>
                      <a:pt x="1396" y="57890"/>
                    </a:lnTo>
                    <a:lnTo>
                      <a:pt x="0" y="72000"/>
                    </a:lnTo>
                    <a:lnTo>
                      <a:pt x="0" y="988200"/>
                    </a:lnTo>
                    <a:lnTo>
                      <a:pt x="1396" y="1002309"/>
                    </a:lnTo>
                    <a:lnTo>
                      <a:pt x="5482" y="1015752"/>
                    </a:lnTo>
                    <a:lnTo>
                      <a:pt x="12099" y="1028147"/>
                    </a:lnTo>
                    <a:lnTo>
                      <a:pt x="21088" y="1039111"/>
                    </a:lnTo>
                    <a:lnTo>
                      <a:pt x="32053" y="1048101"/>
                    </a:lnTo>
                    <a:lnTo>
                      <a:pt x="44447" y="1054717"/>
                    </a:lnTo>
                    <a:lnTo>
                      <a:pt x="57890" y="1058803"/>
                    </a:lnTo>
                    <a:lnTo>
                      <a:pt x="72000" y="1060200"/>
                    </a:lnTo>
                    <a:close/>
                  </a:path>
                </a:pathLst>
              </a:custGeom>
              <a:ln w="3175">
                <a:solidFill>
                  <a:srgbClr val="000000"/>
                </a:solidFill>
              </a:ln>
            </p:spPr>
            <p:txBody>
              <a:bodyPr lIns="0" tIns="0" rIns="0" bIns="0"/>
              <a:lstStyle/>
              <a:p>
                <a:pPr eaLnBrk="1" fontAlgn="auto" hangingPunct="1">
                  <a:spcBef>
                    <a:spcPts val="0"/>
                  </a:spcBef>
                  <a:spcAft>
                    <a:spcPts val="0"/>
                  </a:spcAft>
                  <a:defRPr/>
                </a:pPr>
                <a:endParaRPr sz="1400">
                  <a:latin typeface="+mn-lt"/>
                </a:endParaRPr>
              </a:p>
            </p:txBody>
          </p:sp>
        </p:grpSp>
        <p:pic>
          <p:nvPicPr>
            <p:cNvPr id="40" name="bg object 18">
              <a:extLst>
                <a:ext uri="{FF2B5EF4-FFF2-40B4-BE49-F238E27FC236}">
                  <a16:creationId xmlns:a16="http://schemas.microsoft.com/office/drawing/2014/main" id="{01502B7C-78AD-7F38-A177-9C961EFFE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38" y="3030166"/>
              <a:ext cx="1036903" cy="103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文本框 2">
            <a:extLst>
              <a:ext uri="{FF2B5EF4-FFF2-40B4-BE49-F238E27FC236}">
                <a16:creationId xmlns:a16="http://schemas.microsoft.com/office/drawing/2014/main" id="{188957B1-7893-F917-DE57-71FFFE2331F3}"/>
              </a:ext>
            </a:extLst>
          </p:cNvPr>
          <p:cNvSpPr txBox="1"/>
          <p:nvPr/>
        </p:nvSpPr>
        <p:spPr>
          <a:xfrm>
            <a:off x="157167" y="5237049"/>
            <a:ext cx="4870827" cy="400110"/>
          </a:xfrm>
          <a:prstGeom prst="rect">
            <a:avLst/>
          </a:prstGeom>
          <a:noFill/>
        </p:spPr>
        <p:txBody>
          <a:bodyPr wrap="square">
            <a:spAutoFit/>
          </a:bodyPr>
          <a:lstStyle/>
          <a:p>
            <a:pPr algn="ctr"/>
            <a:r>
              <a:rPr lang="zh-CN" altLang="en-US" sz="2000" b="1" dirty="0">
                <a:effectLst/>
                <a:latin typeface="Microsoft YaHei" panose="020B0503020204020204" pitchFamily="34" charset="-122"/>
                <a:ea typeface="Microsoft YaHei" panose="020B0503020204020204" pitchFamily="34" charset="-122"/>
                <a:cs typeface="Times New Roman" panose="02020603050405020304" pitchFamily="18" charset="0"/>
              </a:rPr>
              <a:t>团队所有成员均为实验室核心骨干</a:t>
            </a:r>
            <a:endParaRPr lang="zh-CN" altLang="en-US" sz="2000" dirty="0"/>
          </a:p>
        </p:txBody>
      </p:sp>
      <p:pic>
        <p:nvPicPr>
          <p:cNvPr id="4" name="Picture 1073742849" descr="caiyan Jia-1">
            <a:extLst>
              <a:ext uri="{FF2B5EF4-FFF2-40B4-BE49-F238E27FC236}">
                <a16:creationId xmlns:a16="http://schemas.microsoft.com/office/drawing/2014/main" id="{00F4B851-8985-6325-31BF-CE9F0F115C08}"/>
              </a:ext>
            </a:extLst>
          </p:cNvPr>
          <p:cNvPicPr>
            <a:picLocks noChangeAspect="1"/>
          </p:cNvPicPr>
          <p:nvPr/>
        </p:nvPicPr>
        <p:blipFill>
          <a:blip r:embed="rId4"/>
          <a:stretch>
            <a:fillRect/>
          </a:stretch>
        </p:blipFill>
        <p:spPr>
          <a:xfrm>
            <a:off x="702258" y="3240039"/>
            <a:ext cx="971305" cy="1026891"/>
          </a:xfrm>
          <a:prstGeom prst="rect">
            <a:avLst/>
          </a:prstGeom>
          <a:noFill/>
          <a:ln w="9525">
            <a:noFill/>
          </a:ln>
        </p:spPr>
      </p:pic>
    </p:spTree>
    <p:extLst>
      <p:ext uri="{BB962C8B-B14F-4D97-AF65-F5344CB8AC3E}">
        <p14:creationId xmlns:p14="http://schemas.microsoft.com/office/powerpoint/2010/main" val="619190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57695-DC3B-4D77-A5F6-02D7C53C383D}"/>
              </a:ext>
            </a:extLst>
          </p:cNvPr>
          <p:cNvSpPr>
            <a:spLocks noGrp="1"/>
          </p:cNvSpPr>
          <p:nvPr>
            <p:ph type="title"/>
          </p:nvPr>
        </p:nvSpPr>
        <p:spPr>
          <a:xfrm>
            <a:off x="1018881" y="274353"/>
            <a:ext cx="10464800" cy="470898"/>
          </a:xfrm>
        </p:spPr>
        <p:txBody>
          <a:bodyPr/>
          <a:lstStyle/>
          <a:p>
            <a:r>
              <a:rPr lang="zh-CN" altLang="en-US" dirty="0">
                <a:latin typeface="Microsoft YaHei" panose="020B0503020204020204" pitchFamily="34" charset="-122"/>
                <a:ea typeface="Microsoft YaHei" panose="020B0503020204020204" pitchFamily="34" charset="-122"/>
              </a:rPr>
              <a:t>教育部创新团队</a:t>
            </a:r>
          </a:p>
        </p:txBody>
      </p:sp>
      <p:sp>
        <p:nvSpPr>
          <p:cNvPr id="7" name="文本框 6">
            <a:extLst>
              <a:ext uri="{FF2B5EF4-FFF2-40B4-BE49-F238E27FC236}">
                <a16:creationId xmlns:a16="http://schemas.microsoft.com/office/drawing/2014/main" id="{5EE23A41-8B98-4E7B-DD68-1DD6C9C16433}"/>
              </a:ext>
            </a:extLst>
          </p:cNvPr>
          <p:cNvSpPr txBox="1"/>
          <p:nvPr/>
        </p:nvSpPr>
        <p:spPr>
          <a:xfrm>
            <a:off x="4798308" y="918005"/>
            <a:ext cx="6835422" cy="5860387"/>
          </a:xfrm>
          <a:prstGeom prst="rect">
            <a:avLst/>
          </a:prstGeom>
          <a:noFill/>
          <a:ln w="25400">
            <a:solidFill>
              <a:srgbClr val="001F60"/>
            </a:solidFill>
          </a:ln>
        </p:spPr>
        <p:txBody>
          <a:bodyPr wrap="square">
            <a:spAutoFit/>
          </a:bodyPr>
          <a:lstStyle/>
          <a:p>
            <a:pPr marL="285750" indent="-285750" algn="just">
              <a:lnSpc>
                <a:spcPct val="150000"/>
              </a:lnSpc>
              <a:buFont typeface="Arial" panose="020B0604020202020204" pitchFamily="34" charset="0"/>
              <a:buChar char="•"/>
            </a:pPr>
            <a:r>
              <a:rPr lang="zh-CN" altLang="en-US" b="1" dirty="0">
                <a:effectLst/>
                <a:latin typeface="Microsoft YaHei" panose="020B0503020204020204" pitchFamily="34" charset="-122"/>
                <a:ea typeface="Microsoft YaHei" panose="020B0503020204020204" pitchFamily="34" charset="-122"/>
                <a:cs typeface="Times New Roman" panose="02020603050405020304" pitchFamily="18" charset="0"/>
              </a:rPr>
              <a:t>创新</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团队聚焦国家重大战略需求，瞄准人工智能基础理论和领域关键技术开展研究，成员研究方向互补、协同创新工作的模式使团队在</a:t>
            </a:r>
            <a:r>
              <a:rPr lang="zh-CN" altLang="zh-CN" b="1" dirty="0">
                <a:solidFill>
                  <a:srgbClr val="C00000"/>
                </a:solidFill>
                <a:effectLst/>
                <a:latin typeface="Microsoft YaHei" panose="020B0503020204020204" pitchFamily="34" charset="-122"/>
                <a:ea typeface="Microsoft YaHei" panose="020B0503020204020204" pitchFamily="34" charset="-122"/>
                <a:cs typeface="Times New Roman" panose="02020603050405020304" pitchFamily="18" charset="0"/>
              </a:rPr>
              <a:t>多源数据融合表示、鲁棒稳定机器学习、不确定性态势感知、大规模智能分析系统测试、模型加速及硬件嵌入技术</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等方面取得了突破性的成果。</a:t>
            </a:r>
            <a:endParaRPr lang="en-US" altLang="zh-CN" b="1" dirty="0">
              <a:latin typeface="Microsoft YaHei" panose="020B0503020204020204" pitchFamily="34" charset="-122"/>
              <a:ea typeface="Microsoft YaHei" panose="020B0503020204020204" pitchFamily="34"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团队成员在国际顶级学术期刊（如</a:t>
            </a:r>
            <a:r>
              <a:rPr lang="en-US"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JMLR</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IEEE TPAMI</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IEEE TKDE</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IEEE TIP</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TOSEM</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等）和学术会议（如</a:t>
            </a:r>
            <a:r>
              <a:rPr lang="en-US" altLang="zh-CN" b="1" dirty="0" err="1">
                <a:effectLst/>
                <a:latin typeface="Microsoft YaHei" panose="020B0503020204020204" pitchFamily="34" charset="-122"/>
                <a:ea typeface="Microsoft YaHei" panose="020B0503020204020204" pitchFamily="34" charset="-122"/>
                <a:cs typeface="Times New Roman" panose="02020603050405020304" pitchFamily="18" charset="0"/>
              </a:rPr>
              <a:t>NeurIPS</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CVPR</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ACL</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SIGKDD </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ASE</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等）上发表多篇高水平科研论文（</a:t>
            </a:r>
            <a:r>
              <a:rPr lang="en-US"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CCF-A</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类），相关成果获得国家科技进步奖，北京市、教育部高等学校科学技术奖等多项奖励。</a:t>
            </a:r>
            <a:endParaRPr lang="en-US" altLang="zh-CN" b="1" dirty="0">
              <a:latin typeface="Microsoft YaHei" panose="020B0503020204020204" pitchFamily="34" charset="-122"/>
              <a:ea typeface="Microsoft YaHei" panose="020B0503020204020204" pitchFamily="34"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团队积极参与国家及行业标准制定、专利申请，积极参加高水平科技竞赛并取得优异成绩。近年来，团队承担项目（包括国防创新、科技部重大专项、国家</a:t>
            </a:r>
            <a:r>
              <a:rPr lang="en-US"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省部级自然基金委等）累计经费超过</a:t>
            </a:r>
            <a:r>
              <a:rPr lang="en-US"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8000</a:t>
            </a:r>
            <a:r>
              <a:rPr lang="zh-CN" altLang="zh-CN" b="1" dirty="0">
                <a:effectLst/>
                <a:latin typeface="Microsoft YaHei" panose="020B0503020204020204" pitchFamily="34" charset="-122"/>
                <a:ea typeface="Microsoft YaHei" panose="020B0503020204020204" pitchFamily="34" charset="-122"/>
                <a:cs typeface="Times New Roman" panose="02020603050405020304" pitchFamily="18" charset="0"/>
              </a:rPr>
              <a:t>余万元。</a:t>
            </a:r>
            <a:r>
              <a:rPr lang="zh-CN" altLang="zh-CN" b="1" dirty="0">
                <a:effectLst/>
                <a:latin typeface="Microsoft YaHei" panose="020B0503020204020204" pitchFamily="34" charset="-122"/>
                <a:ea typeface="Microsoft YaHei" panose="020B0503020204020204" pitchFamily="34" charset="-122"/>
              </a:rPr>
              <a:t> </a:t>
            </a:r>
            <a:endParaRPr lang="zh-CN" altLang="en-US" b="1"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5535F621-F149-9170-8F86-AB722E8EBDF1}"/>
              </a:ext>
            </a:extLst>
          </p:cNvPr>
          <p:cNvSpPr txBox="1"/>
          <p:nvPr/>
        </p:nvSpPr>
        <p:spPr>
          <a:xfrm>
            <a:off x="101929" y="1478297"/>
            <a:ext cx="4870827" cy="400110"/>
          </a:xfrm>
          <a:prstGeom prst="rect">
            <a:avLst/>
          </a:prstGeom>
          <a:noFill/>
        </p:spPr>
        <p:txBody>
          <a:bodyPr wrap="square">
            <a:spAutoFit/>
          </a:bodyPr>
          <a:lstStyle/>
          <a:p>
            <a:pPr algn="ctr"/>
            <a:r>
              <a:rPr lang="zh-CN" altLang="en-US" sz="2000" b="1" dirty="0">
                <a:effectLst/>
                <a:latin typeface="Microsoft YaHei" panose="020B0503020204020204" pitchFamily="34" charset="-122"/>
                <a:ea typeface="Microsoft YaHei" panose="020B0503020204020204" pitchFamily="34" charset="-122"/>
                <a:cs typeface="Times New Roman" panose="02020603050405020304" pitchFamily="18" charset="0"/>
              </a:rPr>
              <a:t>认知计算驱动的不确定性态势感知</a:t>
            </a:r>
            <a:endParaRPr lang="zh-CN" altLang="en-US" sz="2000" dirty="0"/>
          </a:p>
        </p:txBody>
      </p:sp>
      <p:grpSp>
        <p:nvGrpSpPr>
          <p:cNvPr id="24" name="组合 35">
            <a:extLst>
              <a:ext uri="{FF2B5EF4-FFF2-40B4-BE49-F238E27FC236}">
                <a16:creationId xmlns:a16="http://schemas.microsoft.com/office/drawing/2014/main" id="{2746CEC8-C859-6FDF-EC78-5A55CC4084F3}"/>
              </a:ext>
            </a:extLst>
          </p:cNvPr>
          <p:cNvGrpSpPr>
            <a:grpSpLocks/>
          </p:cNvGrpSpPr>
          <p:nvPr/>
        </p:nvGrpSpPr>
        <p:grpSpPr bwMode="auto">
          <a:xfrm>
            <a:off x="1809382" y="1983827"/>
            <a:ext cx="2623360" cy="1692954"/>
            <a:chOff x="7020" y="721"/>
            <a:chExt cx="5510" cy="3556"/>
          </a:xfrm>
        </p:grpSpPr>
        <p:sp>
          <p:nvSpPr>
            <p:cNvPr id="25" name="object 22">
              <a:extLst>
                <a:ext uri="{FF2B5EF4-FFF2-40B4-BE49-F238E27FC236}">
                  <a16:creationId xmlns:a16="http://schemas.microsoft.com/office/drawing/2014/main" id="{0A9358A8-25EB-17DE-7F82-344EE9EBAAA7}"/>
                </a:ext>
              </a:extLst>
            </p:cNvPr>
            <p:cNvSpPr/>
            <p:nvPr/>
          </p:nvSpPr>
          <p:spPr>
            <a:xfrm>
              <a:off x="7020" y="721"/>
              <a:ext cx="5344" cy="3556"/>
            </a:xfrm>
            <a:custGeom>
              <a:avLst/>
              <a:gdLst/>
              <a:ahLst/>
              <a:cxnLst/>
              <a:rect l="l" t="t" r="r" b="b"/>
              <a:pathLst>
                <a:path w="2358390" h="1013460">
                  <a:moveTo>
                    <a:pt x="72000" y="1013399"/>
                  </a:moveTo>
                  <a:lnTo>
                    <a:pt x="2285999" y="1013399"/>
                  </a:lnTo>
                  <a:lnTo>
                    <a:pt x="2300109" y="1012002"/>
                  </a:lnTo>
                  <a:lnTo>
                    <a:pt x="2313552" y="1007917"/>
                  </a:lnTo>
                  <a:lnTo>
                    <a:pt x="2325946" y="1001300"/>
                  </a:lnTo>
                  <a:lnTo>
                    <a:pt x="2336911" y="992311"/>
                  </a:lnTo>
                  <a:lnTo>
                    <a:pt x="2345900" y="981346"/>
                  </a:lnTo>
                  <a:lnTo>
                    <a:pt x="2352517" y="968952"/>
                  </a:lnTo>
                  <a:lnTo>
                    <a:pt x="2356602" y="955509"/>
                  </a:lnTo>
                  <a:lnTo>
                    <a:pt x="2357999" y="941399"/>
                  </a:lnTo>
                  <a:lnTo>
                    <a:pt x="2357999" y="71999"/>
                  </a:lnTo>
                  <a:lnTo>
                    <a:pt x="2356602" y="57890"/>
                  </a:lnTo>
                  <a:lnTo>
                    <a:pt x="2352517" y="44447"/>
                  </a:lnTo>
                  <a:lnTo>
                    <a:pt x="2345900" y="32053"/>
                  </a:lnTo>
                  <a:lnTo>
                    <a:pt x="2336911" y="21088"/>
                  </a:lnTo>
                  <a:lnTo>
                    <a:pt x="2325946" y="12099"/>
                  </a:lnTo>
                  <a:lnTo>
                    <a:pt x="2313552" y="5482"/>
                  </a:lnTo>
                  <a:lnTo>
                    <a:pt x="2300109" y="1396"/>
                  </a:lnTo>
                  <a:lnTo>
                    <a:pt x="2285999" y="0"/>
                  </a:lnTo>
                  <a:lnTo>
                    <a:pt x="72000" y="0"/>
                  </a:lnTo>
                  <a:lnTo>
                    <a:pt x="57890" y="1396"/>
                  </a:lnTo>
                  <a:lnTo>
                    <a:pt x="44447" y="5482"/>
                  </a:lnTo>
                  <a:lnTo>
                    <a:pt x="32053" y="12099"/>
                  </a:lnTo>
                  <a:lnTo>
                    <a:pt x="21088" y="21088"/>
                  </a:lnTo>
                  <a:lnTo>
                    <a:pt x="12099" y="32053"/>
                  </a:lnTo>
                  <a:lnTo>
                    <a:pt x="5482" y="44447"/>
                  </a:lnTo>
                  <a:lnTo>
                    <a:pt x="1396" y="57890"/>
                  </a:lnTo>
                  <a:lnTo>
                    <a:pt x="0" y="71999"/>
                  </a:lnTo>
                  <a:lnTo>
                    <a:pt x="0" y="941399"/>
                  </a:lnTo>
                  <a:lnTo>
                    <a:pt x="1396" y="955509"/>
                  </a:lnTo>
                  <a:lnTo>
                    <a:pt x="5482" y="968952"/>
                  </a:lnTo>
                  <a:lnTo>
                    <a:pt x="12099" y="981346"/>
                  </a:lnTo>
                  <a:lnTo>
                    <a:pt x="21088" y="992311"/>
                  </a:lnTo>
                  <a:lnTo>
                    <a:pt x="32053" y="1001300"/>
                  </a:lnTo>
                  <a:lnTo>
                    <a:pt x="44447" y="1007917"/>
                  </a:lnTo>
                  <a:lnTo>
                    <a:pt x="57890" y="1012002"/>
                  </a:lnTo>
                  <a:lnTo>
                    <a:pt x="72000" y="1013399"/>
                  </a:lnTo>
                  <a:close/>
                </a:path>
              </a:pathLst>
            </a:custGeom>
            <a:ln w="3175">
              <a:solidFill>
                <a:srgbClr val="000000"/>
              </a:solidFill>
            </a:ln>
          </p:spPr>
          <p:txBody>
            <a:bodyPr lIns="0" tIns="0" rIns="0" bIns="0"/>
            <a:lstStyle/>
            <a:p>
              <a:pPr eaLnBrk="1" fontAlgn="auto" hangingPunct="1">
                <a:spcBef>
                  <a:spcPts val="0"/>
                </a:spcBef>
                <a:spcAft>
                  <a:spcPts val="0"/>
                </a:spcAft>
                <a:defRPr/>
              </a:pPr>
              <a:endParaRPr sz="1400">
                <a:latin typeface="+mn-lt"/>
              </a:endParaRPr>
            </a:p>
          </p:txBody>
        </p:sp>
        <p:sp>
          <p:nvSpPr>
            <p:cNvPr id="26" name="object 24">
              <a:extLst>
                <a:ext uri="{FF2B5EF4-FFF2-40B4-BE49-F238E27FC236}">
                  <a16:creationId xmlns:a16="http://schemas.microsoft.com/office/drawing/2014/main" id="{033AD526-76B8-B164-69AF-2197B866D6A6}"/>
                </a:ext>
              </a:extLst>
            </p:cNvPr>
            <p:cNvSpPr txBox="1">
              <a:spLocks noChangeArrowheads="1"/>
            </p:cNvSpPr>
            <p:nvPr/>
          </p:nvSpPr>
          <p:spPr bwMode="auto">
            <a:xfrm>
              <a:off x="7186" y="879"/>
              <a:ext cx="5344" cy="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525" rIns="0" bIns="0">
              <a:spAutoFit/>
            </a:bodyPr>
            <a:lstStyle>
              <a:lvl1pPr marL="95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75"/>
                </a:spcBef>
                <a:buFontTx/>
                <a:buNone/>
              </a:pPr>
              <a:r>
                <a:rPr lang="zh-CN" altLang="en-US" sz="1400" b="1" dirty="0">
                  <a:latin typeface="微软雅黑" panose="020B0503020204020204" pitchFamily="34" charset="-122"/>
                  <a:ea typeface="微软雅黑" panose="020B0503020204020204" pitchFamily="34" charset="-122"/>
                </a:rPr>
                <a:t>负责人 景丽萍</a:t>
              </a:r>
              <a:endParaRPr lang="en-US" altLang="zh-CN" sz="1400" b="1" dirty="0">
                <a:latin typeface="微软雅黑" panose="020B0503020204020204" pitchFamily="34" charset="-122"/>
                <a:ea typeface="微软雅黑" panose="020B0503020204020204" pitchFamily="34" charset="-122"/>
              </a:endParaRPr>
            </a:p>
            <a:p>
              <a:pPr eaLnBrk="1" hangingPunct="1">
                <a:lnSpc>
                  <a:spcPct val="100000"/>
                </a:lnSpc>
                <a:spcBef>
                  <a:spcPts val="75"/>
                </a:spcBef>
                <a:buFontTx/>
                <a:buNone/>
              </a:pPr>
              <a:r>
                <a:rPr lang="zh-CN" altLang="zh-CN" sz="1100" dirty="0">
                  <a:latin typeface="宋体" panose="02010600030101010101" pitchFamily="2" charset="-122"/>
                  <a:ea typeface="宋体" panose="02010600030101010101" pitchFamily="2" charset="-122"/>
                </a:rPr>
                <a:t>北京交通大学计算机学院副院长  </a:t>
              </a:r>
              <a:endParaRPr lang="en-US" altLang="zh-CN" sz="1100" dirty="0">
                <a:latin typeface="宋体" panose="02010600030101010101" pitchFamily="2" charset="-122"/>
                <a:ea typeface="宋体" panose="02010600030101010101" pitchFamily="2" charset="-122"/>
              </a:endParaRPr>
            </a:p>
            <a:p>
              <a:pPr eaLnBrk="1" hangingPunct="1">
                <a:lnSpc>
                  <a:spcPct val="100000"/>
                </a:lnSpc>
                <a:spcBef>
                  <a:spcPts val="75"/>
                </a:spcBef>
                <a:buFontTx/>
                <a:buNone/>
              </a:pPr>
              <a:r>
                <a:rPr lang="en-US" altLang="zh-CN" sz="1100" dirty="0">
                  <a:latin typeface="宋体" panose="02010600030101010101" pitchFamily="2" charset="-122"/>
                  <a:ea typeface="宋体" panose="02010600030101010101" pitchFamily="2" charset="-122"/>
                </a:rPr>
                <a:t>CCF-</a:t>
              </a:r>
              <a:r>
                <a:rPr lang="zh-CN" altLang="en-US" sz="1100" dirty="0">
                  <a:latin typeface="宋体" panose="02010600030101010101" pitchFamily="2" charset="-122"/>
                  <a:ea typeface="宋体" panose="02010600030101010101" pitchFamily="2" charset="-122"/>
                </a:rPr>
                <a:t>人工智能与模式识别专委 副主任</a:t>
              </a:r>
              <a:endParaRPr lang="en-US" altLang="zh-CN" sz="1100" dirty="0">
                <a:latin typeface="宋体" panose="02010600030101010101" pitchFamily="2" charset="-122"/>
                <a:ea typeface="宋体" panose="02010600030101010101" pitchFamily="2" charset="-122"/>
              </a:endParaRPr>
            </a:p>
            <a:p>
              <a:pPr eaLnBrk="1" hangingPunct="1">
                <a:lnSpc>
                  <a:spcPct val="100000"/>
                </a:lnSpc>
                <a:spcBef>
                  <a:spcPts val="75"/>
                </a:spcBef>
                <a:buFontTx/>
                <a:buNone/>
              </a:pPr>
              <a:r>
                <a:rPr lang="zh-CN" altLang="zh-CN" sz="1100" dirty="0">
                  <a:latin typeface="宋体" panose="02010600030101010101" pitchFamily="2" charset="-122"/>
                  <a:ea typeface="宋体" panose="02010600030101010101" pitchFamily="2" charset="-122"/>
                </a:rPr>
                <a:t>CAAI-机器学习专委会 常委</a:t>
              </a:r>
            </a:p>
            <a:p>
              <a:pPr eaLnBrk="1" hangingPunct="1">
                <a:lnSpc>
                  <a:spcPct val="100000"/>
                </a:lnSpc>
                <a:spcBef>
                  <a:spcPct val="0"/>
                </a:spcBef>
                <a:buFontTx/>
                <a:buNone/>
              </a:pPr>
              <a:r>
                <a:rPr lang="zh-CN" altLang="zh-CN" sz="1100" b="1" dirty="0">
                  <a:solidFill>
                    <a:srgbClr val="C00000"/>
                  </a:solidFill>
                  <a:latin typeface="宋体" panose="02010600030101010101" pitchFamily="2" charset="-122"/>
                  <a:ea typeface="宋体" panose="02010600030101010101" pitchFamily="2" charset="-122"/>
                </a:rPr>
                <a:t>国家优青</a:t>
              </a:r>
              <a:r>
                <a:rPr lang="zh-CN" altLang="zh-CN" sz="1100" dirty="0">
                  <a:latin typeface="宋体" panose="02010600030101010101" pitchFamily="2" charset="-122"/>
                  <a:ea typeface="宋体" panose="02010600030101010101" pitchFamily="2" charset="-122"/>
                </a:rPr>
                <a:t> 教授</a:t>
              </a:r>
              <a:endParaRPr lang="en-US" altLang="zh-CN" sz="1100" dirty="0">
                <a:latin typeface="宋体" panose="02010600030101010101" pitchFamily="2" charset="-122"/>
                <a:ea typeface="宋体" panose="02010600030101010101" pitchFamily="2" charset="-122"/>
              </a:endParaRPr>
            </a:p>
            <a:p>
              <a:pPr eaLnBrk="1" hangingPunct="1">
                <a:lnSpc>
                  <a:spcPct val="100000"/>
                </a:lnSpc>
                <a:spcBef>
                  <a:spcPct val="0"/>
                </a:spcBef>
                <a:buFontTx/>
                <a:buNone/>
              </a:pPr>
              <a:endParaRPr lang="zh-CN" altLang="zh-CN" sz="1100" dirty="0">
                <a:latin typeface="宋体" panose="02010600030101010101" pitchFamily="2" charset="-122"/>
                <a:ea typeface="宋体" panose="02010600030101010101" pitchFamily="2" charset="-122"/>
              </a:endParaRPr>
            </a:p>
            <a:p>
              <a:pPr eaLnBrk="1" hangingPunct="1">
                <a:lnSpc>
                  <a:spcPct val="100000"/>
                </a:lnSpc>
                <a:spcBef>
                  <a:spcPct val="0"/>
                </a:spcBef>
                <a:buFontTx/>
                <a:buNone/>
              </a:pPr>
              <a:r>
                <a:rPr lang="zh-CN" altLang="zh-CN" sz="1100" dirty="0">
                  <a:latin typeface="宋体" panose="02010600030101010101" pitchFamily="2" charset="-122"/>
                  <a:ea typeface="宋体" panose="02010600030101010101" pitchFamily="2" charset="-122"/>
                </a:rPr>
                <a:t>研究方向：</a:t>
              </a:r>
            </a:p>
            <a:p>
              <a:pPr eaLnBrk="1" hangingPunct="1">
                <a:lnSpc>
                  <a:spcPct val="100000"/>
                </a:lnSpc>
                <a:spcBef>
                  <a:spcPct val="0"/>
                </a:spcBef>
                <a:buFontTx/>
                <a:buNone/>
              </a:pPr>
              <a:r>
                <a:rPr lang="zh-CN" altLang="zh-CN" sz="1100" dirty="0">
                  <a:latin typeface="宋体" panose="02010600030101010101" pitchFamily="2" charset="-122"/>
                  <a:ea typeface="宋体" panose="02010600030101010101" pitchFamily="2" charset="-122"/>
                </a:rPr>
                <a:t>· 机器学习</a:t>
              </a:r>
              <a:r>
                <a:rPr lang="zh-CN" altLang="en-US" sz="1100" dirty="0">
                  <a:latin typeface="宋体" panose="02010600030101010101" pitchFamily="2" charset="-122"/>
                  <a:ea typeface="宋体" panose="02010600030101010101" pitchFamily="2" charset="-122"/>
                </a:rPr>
                <a:t>及认知学习</a:t>
              </a:r>
              <a:r>
                <a:rPr lang="zh-CN" altLang="zh-CN" sz="1100" dirty="0">
                  <a:latin typeface="宋体" panose="02010600030101010101" pitchFamily="2" charset="-122"/>
                  <a:ea typeface="宋体" panose="02010600030101010101" pitchFamily="2" charset="-122"/>
                </a:rPr>
                <a:t>理论</a:t>
              </a:r>
              <a:r>
                <a:rPr lang="zh-CN" altLang="en-US" sz="1100" dirty="0">
                  <a:latin typeface="宋体" panose="02010600030101010101" pitchFamily="2" charset="-122"/>
                  <a:ea typeface="宋体" panose="02010600030101010101" pitchFamily="2" charset="-122"/>
                </a:rPr>
                <a:t>和方法</a:t>
              </a:r>
              <a:endParaRPr lang="zh-CN" altLang="zh-CN" sz="1100" dirty="0">
                <a:latin typeface="宋体" panose="02010600030101010101" pitchFamily="2" charset="-122"/>
                <a:ea typeface="宋体" panose="02010600030101010101" pitchFamily="2" charset="-122"/>
              </a:endParaRPr>
            </a:p>
            <a:p>
              <a:pPr eaLnBrk="1" hangingPunct="1">
                <a:lnSpc>
                  <a:spcPct val="100000"/>
                </a:lnSpc>
                <a:spcBef>
                  <a:spcPct val="0"/>
                </a:spcBef>
                <a:buFontTx/>
                <a:buNone/>
              </a:pPr>
              <a:r>
                <a:rPr lang="zh-CN" altLang="zh-CN" sz="1100" dirty="0">
                  <a:latin typeface="宋体" panose="02010600030101010101" pitchFamily="2" charset="-122"/>
                  <a:ea typeface="宋体" panose="02010600030101010101" pitchFamily="2" charset="-122"/>
                </a:rPr>
                <a:t>· 人工智能应用</a:t>
              </a:r>
              <a:r>
                <a:rPr lang="zh-CN" altLang="en-US" sz="1100" dirty="0">
                  <a:latin typeface="宋体" panose="02010600030101010101" pitchFamily="2" charset="-122"/>
                  <a:ea typeface="宋体" panose="02010600030101010101" pitchFamily="2" charset="-122"/>
                </a:rPr>
                <a:t>、智能交通、智能系统</a:t>
              </a:r>
              <a:endParaRPr lang="zh-CN" altLang="zh-CN" sz="1100" dirty="0">
                <a:latin typeface="宋体" panose="02010600030101010101" pitchFamily="2" charset="-122"/>
                <a:ea typeface="宋体" panose="02010600030101010101" pitchFamily="2" charset="-122"/>
              </a:endParaRPr>
            </a:p>
          </p:txBody>
        </p:sp>
      </p:grpSp>
      <p:sp>
        <p:nvSpPr>
          <p:cNvPr id="45" name="文本框 44">
            <a:extLst>
              <a:ext uri="{FF2B5EF4-FFF2-40B4-BE49-F238E27FC236}">
                <a16:creationId xmlns:a16="http://schemas.microsoft.com/office/drawing/2014/main" id="{14A8BD1B-1E96-5830-6197-F18CDACD6B5B}"/>
              </a:ext>
            </a:extLst>
          </p:cNvPr>
          <p:cNvSpPr txBox="1"/>
          <p:nvPr/>
        </p:nvSpPr>
        <p:spPr>
          <a:xfrm>
            <a:off x="0" y="4128344"/>
            <a:ext cx="4870827" cy="400110"/>
          </a:xfrm>
          <a:prstGeom prst="rect">
            <a:avLst/>
          </a:prstGeom>
          <a:noFill/>
        </p:spPr>
        <p:txBody>
          <a:bodyPr wrap="square">
            <a:spAutoFit/>
          </a:bodyPr>
          <a:lstStyle/>
          <a:p>
            <a:pPr algn="ctr"/>
            <a:r>
              <a:rPr lang="zh-CN" altLang="en-US" sz="2000" b="1" dirty="0">
                <a:effectLst/>
                <a:latin typeface="Microsoft YaHei" panose="020B0503020204020204" pitchFamily="34" charset="-122"/>
                <a:ea typeface="Microsoft YaHei" panose="020B0503020204020204" pitchFamily="34" charset="-122"/>
                <a:cs typeface="Times New Roman" panose="02020603050405020304" pitchFamily="18" charset="0"/>
              </a:rPr>
              <a:t>团队所有成员均为实验室核心骨干</a:t>
            </a:r>
            <a:endParaRPr lang="zh-CN" altLang="en-US" sz="2000" dirty="0"/>
          </a:p>
        </p:txBody>
      </p:sp>
      <p:pic>
        <p:nvPicPr>
          <p:cNvPr id="3" name="内容占位符 3">
            <a:extLst>
              <a:ext uri="{FF2B5EF4-FFF2-40B4-BE49-F238E27FC236}">
                <a16:creationId xmlns:a16="http://schemas.microsoft.com/office/drawing/2014/main" id="{51A3AE4B-6B45-CC91-0E12-42D261A3295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26744" y="2141041"/>
            <a:ext cx="1103604" cy="1458239"/>
          </a:xfrm>
        </p:spPr>
      </p:pic>
    </p:spTree>
    <p:extLst>
      <p:ext uri="{BB962C8B-B14F-4D97-AF65-F5344CB8AC3E}">
        <p14:creationId xmlns:p14="http://schemas.microsoft.com/office/powerpoint/2010/main" val="4225997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0446" y="303302"/>
            <a:ext cx="10464800" cy="470898"/>
          </a:xfrm>
        </p:spPr>
        <p:txBody>
          <a:bodyPr/>
          <a:lstStyle/>
          <a:p>
            <a:r>
              <a:rPr lang="zh-CN" altLang="en-US" dirty="0"/>
              <a:t>研究所资源</a:t>
            </a:r>
          </a:p>
        </p:txBody>
      </p:sp>
      <p:sp>
        <p:nvSpPr>
          <p:cNvPr id="4" name="文本框 3">
            <a:extLst>
              <a:ext uri="{FF2B5EF4-FFF2-40B4-BE49-F238E27FC236}">
                <a16:creationId xmlns:a16="http://schemas.microsoft.com/office/drawing/2014/main" id="{B8DE3BE2-F371-5541-99B8-561633D2E08D}"/>
              </a:ext>
            </a:extLst>
          </p:cNvPr>
          <p:cNvSpPr txBox="1"/>
          <p:nvPr/>
        </p:nvSpPr>
        <p:spPr>
          <a:xfrm>
            <a:off x="349871" y="2895411"/>
            <a:ext cx="6115050" cy="369332"/>
          </a:xfrm>
          <a:prstGeom prst="rect">
            <a:avLst/>
          </a:prstGeom>
          <a:noFill/>
        </p:spPr>
        <p:txBody>
          <a:bodyPr wrap="square">
            <a:spAutoFit/>
          </a:bodyPr>
          <a:lstStyle>
            <a:defPPr>
              <a:defRPr lang="zh-CN"/>
            </a:defPPr>
            <a:lvl1pPr>
              <a:defRPr b="1">
                <a:latin typeface="Microsoft YaHei" panose="020B0503020204020204" pitchFamily="34" charset="-122"/>
                <a:ea typeface="Microsoft YaHei" panose="020B0503020204020204" pitchFamily="34" charset="-122"/>
              </a:defRPr>
            </a:lvl1pPr>
          </a:lstStyle>
          <a:p>
            <a:pPr marL="285750" indent="-285750">
              <a:buFont typeface="Wingdings" pitchFamily="2" charset="2"/>
              <a:buChar char="p"/>
            </a:pPr>
            <a:r>
              <a:rPr lang="zh-CN" altLang="en-US" dirty="0">
                <a:solidFill>
                  <a:srgbClr val="C00000"/>
                </a:solidFill>
              </a:rPr>
              <a:t>计算</a:t>
            </a:r>
            <a:r>
              <a:rPr lang="zh-CN" altLang="en-US" dirty="0"/>
              <a:t>资源 </a:t>
            </a:r>
            <a:r>
              <a:rPr lang="en-US" altLang="zh-CN" dirty="0"/>
              <a:t>——</a:t>
            </a:r>
            <a:r>
              <a:rPr lang="zh-CN" altLang="en-US" dirty="0"/>
              <a:t> 充足的</a:t>
            </a:r>
            <a:r>
              <a:rPr lang="en-US" altLang="zh-CN" dirty="0"/>
              <a:t>GPU</a:t>
            </a:r>
          </a:p>
        </p:txBody>
      </p:sp>
      <p:sp>
        <p:nvSpPr>
          <p:cNvPr id="5" name="文本框 4">
            <a:extLst>
              <a:ext uri="{FF2B5EF4-FFF2-40B4-BE49-F238E27FC236}">
                <a16:creationId xmlns:a16="http://schemas.microsoft.com/office/drawing/2014/main" id="{F1B6FDFE-1BED-8843-8C7F-A70021190D26}"/>
              </a:ext>
            </a:extLst>
          </p:cNvPr>
          <p:cNvSpPr txBox="1"/>
          <p:nvPr/>
        </p:nvSpPr>
        <p:spPr>
          <a:xfrm>
            <a:off x="357498" y="4400172"/>
            <a:ext cx="3309297" cy="369332"/>
          </a:xfrm>
          <a:prstGeom prst="rect">
            <a:avLst/>
          </a:prstGeom>
          <a:noFill/>
        </p:spPr>
        <p:txBody>
          <a:bodyPr wrap="square">
            <a:spAutoFit/>
          </a:bodyPr>
          <a:lstStyle/>
          <a:p>
            <a:pPr marL="285750" indent="-285750">
              <a:buFont typeface="Wingdings" pitchFamily="2" charset="2"/>
              <a:buChar char="p"/>
            </a:pPr>
            <a:r>
              <a:rPr lang="zh-CN" altLang="en-US" b="1" dirty="0">
                <a:solidFill>
                  <a:srgbClr val="C00000"/>
                </a:solidFill>
                <a:latin typeface="Microsoft YaHei" panose="020B0503020204020204" pitchFamily="34" charset="-122"/>
                <a:ea typeface="Microsoft YaHei" panose="020B0503020204020204" pitchFamily="34" charset="-122"/>
              </a:rPr>
              <a:t>人脉</a:t>
            </a:r>
            <a:r>
              <a:rPr lang="zh-CN" altLang="en-US" b="1" dirty="0">
                <a:latin typeface="Microsoft YaHei" panose="020B0503020204020204" pitchFamily="34" charset="-122"/>
                <a:ea typeface="Microsoft YaHei" panose="020B0503020204020204" pitchFamily="34" charset="-122"/>
              </a:rPr>
              <a:t>资源 </a:t>
            </a:r>
            <a:r>
              <a:rPr lang="en-US" altLang="zh-CN" b="1" dirty="0">
                <a:latin typeface="Microsoft YaHei" panose="020B0503020204020204" pitchFamily="34" charset="-122"/>
                <a:ea typeface="Microsoft YaHei" panose="020B0503020204020204" pitchFamily="34" charset="-122"/>
              </a:rPr>
              <a:t>——</a:t>
            </a:r>
            <a:r>
              <a:rPr lang="zh-CN" altLang="en-US" b="1" dirty="0">
                <a:latin typeface="Microsoft YaHei" panose="020B0503020204020204" pitchFamily="34" charset="-122"/>
                <a:ea typeface="Microsoft YaHei" panose="020B0503020204020204" pitchFamily="34" charset="-122"/>
              </a:rPr>
              <a:t> 师兄师姐</a:t>
            </a:r>
            <a:endParaRPr lang="en-US" altLang="zh-CN" b="1" dirty="0">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9466AD49-521F-0B46-AC1B-5B7E308E5803}"/>
              </a:ext>
            </a:extLst>
          </p:cNvPr>
          <p:cNvPicPr>
            <a:picLocks noChangeAspect="1"/>
          </p:cNvPicPr>
          <p:nvPr/>
        </p:nvPicPr>
        <p:blipFill>
          <a:blip r:embed="rId3"/>
          <a:stretch>
            <a:fillRect/>
          </a:stretch>
        </p:blipFill>
        <p:spPr>
          <a:xfrm>
            <a:off x="1206500" y="4832164"/>
            <a:ext cx="3067050" cy="860208"/>
          </a:xfrm>
          <a:prstGeom prst="rect">
            <a:avLst/>
          </a:prstGeom>
        </p:spPr>
      </p:pic>
      <p:pic>
        <p:nvPicPr>
          <p:cNvPr id="7" name="图片 6">
            <a:extLst>
              <a:ext uri="{FF2B5EF4-FFF2-40B4-BE49-F238E27FC236}">
                <a16:creationId xmlns:a16="http://schemas.microsoft.com/office/drawing/2014/main" id="{2B8FD619-3E5E-314D-AD5D-F8787F32F1D5}"/>
              </a:ext>
            </a:extLst>
          </p:cNvPr>
          <p:cNvPicPr>
            <a:picLocks noChangeAspect="1"/>
          </p:cNvPicPr>
          <p:nvPr/>
        </p:nvPicPr>
        <p:blipFill>
          <a:blip r:embed="rId4"/>
          <a:stretch>
            <a:fillRect/>
          </a:stretch>
        </p:blipFill>
        <p:spPr>
          <a:xfrm>
            <a:off x="4416878" y="4767359"/>
            <a:ext cx="2314122" cy="989817"/>
          </a:xfrm>
          <a:prstGeom prst="rect">
            <a:avLst/>
          </a:prstGeom>
        </p:spPr>
      </p:pic>
      <p:pic>
        <p:nvPicPr>
          <p:cNvPr id="8" name="图片 7">
            <a:extLst>
              <a:ext uri="{FF2B5EF4-FFF2-40B4-BE49-F238E27FC236}">
                <a16:creationId xmlns:a16="http://schemas.microsoft.com/office/drawing/2014/main" id="{9BE48A5A-EAD9-A04D-9396-56FBFEA767AB}"/>
              </a:ext>
            </a:extLst>
          </p:cNvPr>
          <p:cNvPicPr>
            <a:picLocks noChangeAspect="1"/>
          </p:cNvPicPr>
          <p:nvPr/>
        </p:nvPicPr>
        <p:blipFill>
          <a:blip r:embed="rId5"/>
          <a:stretch>
            <a:fillRect/>
          </a:stretch>
        </p:blipFill>
        <p:spPr>
          <a:xfrm>
            <a:off x="8111133" y="4808025"/>
            <a:ext cx="3181748" cy="987976"/>
          </a:xfrm>
          <a:prstGeom prst="rect">
            <a:avLst/>
          </a:prstGeom>
        </p:spPr>
      </p:pic>
      <p:pic>
        <p:nvPicPr>
          <p:cNvPr id="9" name="图片 8">
            <a:extLst>
              <a:ext uri="{FF2B5EF4-FFF2-40B4-BE49-F238E27FC236}">
                <a16:creationId xmlns:a16="http://schemas.microsoft.com/office/drawing/2014/main" id="{A396B032-664F-9C49-8D17-524AA53D2B33}"/>
              </a:ext>
            </a:extLst>
          </p:cNvPr>
          <p:cNvPicPr>
            <a:picLocks noChangeAspect="1"/>
          </p:cNvPicPr>
          <p:nvPr/>
        </p:nvPicPr>
        <p:blipFill>
          <a:blip r:embed="rId6"/>
          <a:stretch>
            <a:fillRect/>
          </a:stretch>
        </p:blipFill>
        <p:spPr>
          <a:xfrm>
            <a:off x="1206500" y="5817692"/>
            <a:ext cx="7972348" cy="527652"/>
          </a:xfrm>
          <a:prstGeom prst="rect">
            <a:avLst/>
          </a:prstGeom>
        </p:spPr>
      </p:pic>
      <p:pic>
        <p:nvPicPr>
          <p:cNvPr id="11" name="图片 10">
            <a:extLst>
              <a:ext uri="{FF2B5EF4-FFF2-40B4-BE49-F238E27FC236}">
                <a16:creationId xmlns:a16="http://schemas.microsoft.com/office/drawing/2014/main" id="{801F1900-B2BA-A748-9507-0C2FE811455C}"/>
              </a:ext>
            </a:extLst>
          </p:cNvPr>
          <p:cNvPicPr>
            <a:picLocks noChangeAspect="1"/>
          </p:cNvPicPr>
          <p:nvPr/>
        </p:nvPicPr>
        <p:blipFill>
          <a:blip r:embed="rId7"/>
          <a:stretch>
            <a:fillRect/>
          </a:stretch>
        </p:blipFill>
        <p:spPr>
          <a:xfrm>
            <a:off x="6803261" y="5343203"/>
            <a:ext cx="613310" cy="518955"/>
          </a:xfrm>
          <a:prstGeom prst="rect">
            <a:avLst/>
          </a:prstGeom>
        </p:spPr>
      </p:pic>
      <p:pic>
        <p:nvPicPr>
          <p:cNvPr id="12" name="图片 11">
            <a:extLst>
              <a:ext uri="{FF2B5EF4-FFF2-40B4-BE49-F238E27FC236}">
                <a16:creationId xmlns:a16="http://schemas.microsoft.com/office/drawing/2014/main" id="{4739F1B0-29EF-6445-A65B-6DDC3269B73D}"/>
              </a:ext>
            </a:extLst>
          </p:cNvPr>
          <p:cNvPicPr>
            <a:picLocks noChangeAspect="1"/>
          </p:cNvPicPr>
          <p:nvPr/>
        </p:nvPicPr>
        <p:blipFill>
          <a:blip r:embed="rId8"/>
          <a:stretch>
            <a:fillRect/>
          </a:stretch>
        </p:blipFill>
        <p:spPr>
          <a:xfrm>
            <a:off x="7425562" y="4767359"/>
            <a:ext cx="595328" cy="466609"/>
          </a:xfrm>
          <a:prstGeom prst="rect">
            <a:avLst/>
          </a:prstGeom>
        </p:spPr>
      </p:pic>
      <p:pic>
        <p:nvPicPr>
          <p:cNvPr id="13" name="图片 12">
            <a:extLst>
              <a:ext uri="{FF2B5EF4-FFF2-40B4-BE49-F238E27FC236}">
                <a16:creationId xmlns:a16="http://schemas.microsoft.com/office/drawing/2014/main" id="{7B6CB001-4AA1-DC4F-A6EB-FCE0FCF043C0}"/>
              </a:ext>
            </a:extLst>
          </p:cNvPr>
          <p:cNvPicPr>
            <a:picLocks noChangeAspect="1"/>
          </p:cNvPicPr>
          <p:nvPr/>
        </p:nvPicPr>
        <p:blipFill>
          <a:blip r:embed="rId9"/>
          <a:stretch>
            <a:fillRect/>
          </a:stretch>
        </p:blipFill>
        <p:spPr>
          <a:xfrm>
            <a:off x="6730771" y="4767359"/>
            <a:ext cx="630279" cy="470898"/>
          </a:xfrm>
          <a:prstGeom prst="rect">
            <a:avLst/>
          </a:prstGeom>
        </p:spPr>
      </p:pic>
      <p:sp>
        <p:nvSpPr>
          <p:cNvPr id="15" name="文本框 14">
            <a:extLst>
              <a:ext uri="{FF2B5EF4-FFF2-40B4-BE49-F238E27FC236}">
                <a16:creationId xmlns:a16="http://schemas.microsoft.com/office/drawing/2014/main" id="{ED939457-E007-784D-B74B-A276ED3FF1B0}"/>
              </a:ext>
            </a:extLst>
          </p:cNvPr>
          <p:cNvSpPr txBox="1"/>
          <p:nvPr/>
        </p:nvSpPr>
        <p:spPr>
          <a:xfrm>
            <a:off x="382744" y="1050274"/>
            <a:ext cx="6108700" cy="369332"/>
          </a:xfrm>
          <a:prstGeom prst="rect">
            <a:avLst/>
          </a:prstGeom>
          <a:noFill/>
        </p:spPr>
        <p:txBody>
          <a:bodyPr wrap="square">
            <a:spAutoFit/>
          </a:bodyPr>
          <a:lstStyle/>
          <a:p>
            <a:pPr marL="285750" indent="-285750">
              <a:buFont typeface="Wingdings" pitchFamily="2" charset="2"/>
              <a:buChar char="p"/>
            </a:pPr>
            <a:r>
              <a:rPr lang="zh-CN" altLang="en-US" b="1" dirty="0">
                <a:solidFill>
                  <a:srgbClr val="C00000"/>
                </a:solidFill>
              </a:rPr>
              <a:t>空间</a:t>
            </a:r>
            <a:r>
              <a:rPr lang="zh-CN" altLang="en-US" b="1" dirty="0"/>
              <a:t>资源 </a:t>
            </a:r>
            <a:r>
              <a:rPr lang="en-US" altLang="zh-CN" b="1" dirty="0"/>
              <a:t>——</a:t>
            </a:r>
            <a:r>
              <a:rPr lang="zh-CN" altLang="en-US" b="1" dirty="0"/>
              <a:t> 学生工位、会议室 </a:t>
            </a:r>
            <a:endParaRPr lang="en-US" altLang="zh-CN" b="1" dirty="0"/>
          </a:p>
        </p:txBody>
      </p:sp>
      <p:sp>
        <p:nvSpPr>
          <p:cNvPr id="16" name="文本框 15">
            <a:extLst>
              <a:ext uri="{FF2B5EF4-FFF2-40B4-BE49-F238E27FC236}">
                <a16:creationId xmlns:a16="http://schemas.microsoft.com/office/drawing/2014/main" id="{728B4BBF-622A-5F40-9896-D990D32D8234}"/>
              </a:ext>
            </a:extLst>
          </p:cNvPr>
          <p:cNvSpPr txBox="1"/>
          <p:nvPr/>
        </p:nvSpPr>
        <p:spPr>
          <a:xfrm>
            <a:off x="674233" y="3357224"/>
            <a:ext cx="8138289" cy="369332"/>
          </a:xfrm>
          <a:prstGeom prst="rect">
            <a:avLst/>
          </a:prstGeom>
          <a:noFill/>
        </p:spPr>
        <p:txBody>
          <a:bodyPr wrap="square">
            <a:spAutoFit/>
          </a:bodyPr>
          <a:lstStyle>
            <a:defPPr>
              <a:defRPr lang="zh-CN"/>
            </a:defPPr>
            <a:lvl1pPr>
              <a:defRPr b="1">
                <a:latin typeface="Microsoft YaHei" panose="020B0503020204020204" pitchFamily="34" charset="-122"/>
                <a:ea typeface="Microsoft YaHei" panose="020B0503020204020204" pitchFamily="34" charset="-122"/>
              </a:defRPr>
            </a:lvl1pPr>
          </a:lstStyle>
          <a:p>
            <a:r>
              <a:rPr lang="zh-CN" altLang="en-US" dirty="0"/>
              <a:t>博士研究生：人均</a:t>
            </a:r>
            <a:r>
              <a:rPr lang="en-US" altLang="zh-CN" dirty="0"/>
              <a:t>1</a:t>
            </a:r>
            <a:r>
              <a:rPr lang="zh-CN" altLang="en-US" dirty="0"/>
              <a:t>～</a:t>
            </a:r>
            <a:r>
              <a:rPr lang="en-US" altLang="zh-CN" dirty="0"/>
              <a:t>4</a:t>
            </a:r>
            <a:r>
              <a:rPr lang="zh-CN" altLang="en-US" dirty="0"/>
              <a:t>块实体</a:t>
            </a:r>
            <a:r>
              <a:rPr lang="en-US" altLang="zh-CN" dirty="0"/>
              <a:t>GPU</a:t>
            </a:r>
            <a:r>
              <a:rPr lang="zh-CN" altLang="en-US" dirty="0"/>
              <a:t>，同时可申请企业云端计算资源</a:t>
            </a:r>
            <a:endParaRPr lang="en-US" altLang="zh-CN" dirty="0"/>
          </a:p>
        </p:txBody>
      </p:sp>
      <p:sp>
        <p:nvSpPr>
          <p:cNvPr id="17" name="文本框 16">
            <a:extLst>
              <a:ext uri="{FF2B5EF4-FFF2-40B4-BE49-F238E27FC236}">
                <a16:creationId xmlns:a16="http://schemas.microsoft.com/office/drawing/2014/main" id="{75B045A3-A102-564C-98CB-585A6082291B}"/>
              </a:ext>
            </a:extLst>
          </p:cNvPr>
          <p:cNvSpPr txBox="1"/>
          <p:nvPr/>
        </p:nvSpPr>
        <p:spPr>
          <a:xfrm>
            <a:off x="674233" y="3814917"/>
            <a:ext cx="8138289" cy="369332"/>
          </a:xfrm>
          <a:prstGeom prst="rect">
            <a:avLst/>
          </a:prstGeom>
          <a:noFill/>
        </p:spPr>
        <p:txBody>
          <a:bodyPr wrap="square">
            <a:spAutoFit/>
          </a:bodyPr>
          <a:lstStyle>
            <a:defPPr>
              <a:defRPr lang="zh-CN"/>
            </a:defPPr>
            <a:lvl1pPr>
              <a:defRPr b="1">
                <a:latin typeface="Microsoft YaHei" panose="020B0503020204020204" pitchFamily="34" charset="-122"/>
                <a:ea typeface="Microsoft YaHei" panose="020B0503020204020204" pitchFamily="34" charset="-122"/>
              </a:defRPr>
            </a:lvl1pPr>
          </a:lstStyle>
          <a:p>
            <a:r>
              <a:rPr lang="zh-CN" altLang="en-US" dirty="0"/>
              <a:t>硕士研究生：人均</a:t>
            </a:r>
            <a:r>
              <a:rPr lang="en-US" altLang="zh-CN" dirty="0"/>
              <a:t>1</a:t>
            </a:r>
            <a:r>
              <a:rPr lang="zh-CN" altLang="en-US" dirty="0"/>
              <a:t>～</a:t>
            </a:r>
            <a:r>
              <a:rPr lang="en-US" altLang="zh-CN" dirty="0"/>
              <a:t>2</a:t>
            </a:r>
            <a:r>
              <a:rPr lang="zh-CN" altLang="en-US" dirty="0"/>
              <a:t>块实体</a:t>
            </a:r>
            <a:r>
              <a:rPr lang="en-US" altLang="zh-CN" dirty="0"/>
              <a:t>GPU</a:t>
            </a:r>
            <a:r>
              <a:rPr lang="zh-CN" altLang="en-US" dirty="0"/>
              <a:t>，同时可申请企业云端计算资源</a:t>
            </a:r>
            <a:endParaRPr lang="en-US" altLang="zh-CN" dirty="0"/>
          </a:p>
        </p:txBody>
      </p:sp>
      <p:grpSp>
        <p:nvGrpSpPr>
          <p:cNvPr id="21" name="组合 20">
            <a:extLst>
              <a:ext uri="{FF2B5EF4-FFF2-40B4-BE49-F238E27FC236}">
                <a16:creationId xmlns:a16="http://schemas.microsoft.com/office/drawing/2014/main" id="{A2210454-D213-4A43-8A43-0B3AD352B9B9}"/>
              </a:ext>
            </a:extLst>
          </p:cNvPr>
          <p:cNvGrpSpPr/>
          <p:nvPr/>
        </p:nvGrpSpPr>
        <p:grpSpPr>
          <a:xfrm>
            <a:off x="7723226" y="2993271"/>
            <a:ext cx="3295697" cy="1274020"/>
            <a:chOff x="7667433" y="3037791"/>
            <a:chExt cx="3295697" cy="1274020"/>
          </a:xfrm>
        </p:grpSpPr>
        <p:pic>
          <p:nvPicPr>
            <p:cNvPr id="3074" name="Picture 2">
              <a:extLst>
                <a:ext uri="{FF2B5EF4-FFF2-40B4-BE49-F238E27FC236}">
                  <a16:creationId xmlns:a16="http://schemas.microsoft.com/office/drawing/2014/main" id="{2C593725-04B4-FB4D-B2EE-7C8CC89AA58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34726" y="3736012"/>
              <a:ext cx="1023770" cy="575799"/>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47FEEDB1-CFA5-984A-A9ED-3E07F21AF6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30092" y="3037791"/>
              <a:ext cx="1033038" cy="687440"/>
            </a:xfrm>
            <a:prstGeom prst="rect">
              <a:avLst/>
            </a:prstGeom>
          </p:spPr>
        </p:pic>
        <p:pic>
          <p:nvPicPr>
            <p:cNvPr id="3078" name="Picture 6">
              <a:extLst>
                <a:ext uri="{FF2B5EF4-FFF2-40B4-BE49-F238E27FC236}">
                  <a16:creationId xmlns:a16="http://schemas.microsoft.com/office/drawing/2014/main" id="{722D80AC-511F-014E-BAEC-BD74F4C670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67433" y="3037791"/>
              <a:ext cx="2262659" cy="127402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文本框 22">
            <a:extLst>
              <a:ext uri="{FF2B5EF4-FFF2-40B4-BE49-F238E27FC236}">
                <a16:creationId xmlns:a16="http://schemas.microsoft.com/office/drawing/2014/main" id="{9D1D8B94-2D23-8342-94F2-29D505CABF71}"/>
              </a:ext>
            </a:extLst>
          </p:cNvPr>
          <p:cNvSpPr txBox="1"/>
          <p:nvPr/>
        </p:nvSpPr>
        <p:spPr>
          <a:xfrm>
            <a:off x="686933" y="1366800"/>
            <a:ext cx="2740790" cy="406971"/>
          </a:xfrm>
          <a:prstGeom prst="rect">
            <a:avLst/>
          </a:prstGeom>
          <a:noFill/>
        </p:spPr>
        <p:txBody>
          <a:bodyPr wrap="square">
            <a:spAutoFit/>
          </a:bodyPr>
          <a:lstStyle>
            <a:defPPr>
              <a:defRPr lang="zh-CN"/>
            </a:defPPr>
            <a:lvl1pPr>
              <a:defRPr b="1">
                <a:latin typeface="Microsoft YaHei" panose="020B0503020204020204" pitchFamily="34" charset="-122"/>
                <a:ea typeface="Microsoft YaHei" panose="020B0503020204020204" pitchFamily="34" charset="-122"/>
              </a:defRPr>
            </a:lvl1pPr>
          </a:lstStyle>
          <a:p>
            <a:pPr>
              <a:lnSpc>
                <a:spcPct val="125000"/>
              </a:lnSpc>
            </a:pPr>
            <a:r>
              <a:rPr lang="zh-CN" altLang="en-US" dirty="0"/>
              <a:t>主校区、丰台创新基地</a:t>
            </a:r>
            <a:endParaRPr lang="en-US" altLang="zh-CN" dirty="0"/>
          </a:p>
        </p:txBody>
      </p:sp>
      <p:pic>
        <p:nvPicPr>
          <p:cNvPr id="26" name="图片 25">
            <a:extLst>
              <a:ext uri="{FF2B5EF4-FFF2-40B4-BE49-F238E27FC236}">
                <a16:creationId xmlns:a16="http://schemas.microsoft.com/office/drawing/2014/main" id="{431E289A-0C73-904A-ABDB-3FAF2DB7CD7D}"/>
              </a:ext>
            </a:extLst>
          </p:cNvPr>
          <p:cNvPicPr>
            <a:picLocks noChangeAspect="1"/>
          </p:cNvPicPr>
          <p:nvPr/>
        </p:nvPicPr>
        <p:blipFill>
          <a:blip r:embed="rId13"/>
          <a:stretch>
            <a:fillRect/>
          </a:stretch>
        </p:blipFill>
        <p:spPr>
          <a:xfrm>
            <a:off x="4168789" y="1078609"/>
            <a:ext cx="2111525" cy="1187101"/>
          </a:xfrm>
          <a:prstGeom prst="rect">
            <a:avLst/>
          </a:prstGeom>
        </p:spPr>
      </p:pic>
      <p:pic>
        <p:nvPicPr>
          <p:cNvPr id="28" name="图片 27">
            <a:extLst>
              <a:ext uri="{FF2B5EF4-FFF2-40B4-BE49-F238E27FC236}">
                <a16:creationId xmlns:a16="http://schemas.microsoft.com/office/drawing/2014/main" id="{492E0DC0-23B3-B042-803F-2631CC083B21}"/>
              </a:ext>
            </a:extLst>
          </p:cNvPr>
          <p:cNvPicPr>
            <a:picLocks noChangeAspect="1"/>
          </p:cNvPicPr>
          <p:nvPr/>
        </p:nvPicPr>
        <p:blipFill>
          <a:blip r:embed="rId14"/>
          <a:stretch>
            <a:fillRect/>
          </a:stretch>
        </p:blipFill>
        <p:spPr>
          <a:xfrm>
            <a:off x="9880405" y="1078199"/>
            <a:ext cx="1623384" cy="1193878"/>
          </a:xfrm>
          <a:prstGeom prst="rect">
            <a:avLst/>
          </a:prstGeom>
        </p:spPr>
      </p:pic>
      <p:pic>
        <p:nvPicPr>
          <p:cNvPr id="29" name="图片 28">
            <a:extLst>
              <a:ext uri="{FF2B5EF4-FFF2-40B4-BE49-F238E27FC236}">
                <a16:creationId xmlns:a16="http://schemas.microsoft.com/office/drawing/2014/main" id="{49F5ED28-793F-664F-B573-4812512B6BDB}"/>
              </a:ext>
            </a:extLst>
          </p:cNvPr>
          <p:cNvPicPr>
            <a:picLocks noChangeAspect="1"/>
          </p:cNvPicPr>
          <p:nvPr/>
        </p:nvPicPr>
        <p:blipFill>
          <a:blip r:embed="rId15"/>
          <a:stretch>
            <a:fillRect/>
          </a:stretch>
        </p:blipFill>
        <p:spPr>
          <a:xfrm>
            <a:off x="6325801" y="1078199"/>
            <a:ext cx="1785332" cy="1174996"/>
          </a:xfrm>
          <a:prstGeom prst="rect">
            <a:avLst/>
          </a:prstGeom>
        </p:spPr>
      </p:pic>
      <p:pic>
        <p:nvPicPr>
          <p:cNvPr id="30" name="图片 29">
            <a:extLst>
              <a:ext uri="{FF2B5EF4-FFF2-40B4-BE49-F238E27FC236}">
                <a16:creationId xmlns:a16="http://schemas.microsoft.com/office/drawing/2014/main" id="{E4AE8D9B-B0F3-F642-8823-1ECBB1E3439B}"/>
              </a:ext>
            </a:extLst>
          </p:cNvPr>
          <p:cNvPicPr>
            <a:picLocks noChangeAspect="1"/>
          </p:cNvPicPr>
          <p:nvPr/>
        </p:nvPicPr>
        <p:blipFill>
          <a:blip r:embed="rId16"/>
          <a:stretch>
            <a:fillRect/>
          </a:stretch>
        </p:blipFill>
        <p:spPr>
          <a:xfrm>
            <a:off x="8156620" y="1084187"/>
            <a:ext cx="1676927" cy="1173922"/>
          </a:xfrm>
          <a:prstGeom prst="rect">
            <a:avLst/>
          </a:prstGeom>
        </p:spPr>
      </p:pic>
      <p:sp>
        <p:nvSpPr>
          <p:cNvPr id="24" name="文本框 23">
            <a:extLst>
              <a:ext uri="{FF2B5EF4-FFF2-40B4-BE49-F238E27FC236}">
                <a16:creationId xmlns:a16="http://schemas.microsoft.com/office/drawing/2014/main" id="{51B49207-1788-4540-8E98-93A00238123B}"/>
              </a:ext>
            </a:extLst>
          </p:cNvPr>
          <p:cNvSpPr txBox="1"/>
          <p:nvPr/>
        </p:nvSpPr>
        <p:spPr>
          <a:xfrm>
            <a:off x="360673" y="1972842"/>
            <a:ext cx="6108700" cy="369332"/>
          </a:xfrm>
          <a:prstGeom prst="rect">
            <a:avLst/>
          </a:prstGeom>
          <a:noFill/>
        </p:spPr>
        <p:txBody>
          <a:bodyPr wrap="square">
            <a:spAutoFit/>
          </a:bodyPr>
          <a:lstStyle/>
          <a:p>
            <a:pPr marL="285750" indent="-285750">
              <a:buFont typeface="Wingdings" pitchFamily="2" charset="2"/>
              <a:buChar char="p"/>
            </a:pPr>
            <a:r>
              <a:rPr lang="zh-CN" altLang="en-US" b="1" dirty="0">
                <a:solidFill>
                  <a:srgbClr val="C00000"/>
                </a:solidFill>
              </a:rPr>
              <a:t>薪酬</a:t>
            </a:r>
            <a:r>
              <a:rPr lang="zh-CN" altLang="en-US" b="1" dirty="0"/>
              <a:t>资源  </a:t>
            </a:r>
            <a:endParaRPr lang="en-US" altLang="zh-CN" b="1" dirty="0"/>
          </a:p>
        </p:txBody>
      </p:sp>
      <p:sp>
        <p:nvSpPr>
          <p:cNvPr id="25" name="文本框 24">
            <a:extLst>
              <a:ext uri="{FF2B5EF4-FFF2-40B4-BE49-F238E27FC236}">
                <a16:creationId xmlns:a16="http://schemas.microsoft.com/office/drawing/2014/main" id="{48097FAF-922A-AB40-A6DC-977F32DE9558}"/>
              </a:ext>
            </a:extLst>
          </p:cNvPr>
          <p:cNvSpPr txBox="1"/>
          <p:nvPr/>
        </p:nvSpPr>
        <p:spPr>
          <a:xfrm>
            <a:off x="674233" y="2319837"/>
            <a:ext cx="6259968" cy="406971"/>
          </a:xfrm>
          <a:prstGeom prst="rect">
            <a:avLst/>
          </a:prstGeom>
          <a:noFill/>
        </p:spPr>
        <p:txBody>
          <a:bodyPr wrap="square">
            <a:spAutoFit/>
          </a:bodyPr>
          <a:lstStyle>
            <a:defPPr>
              <a:defRPr lang="zh-CN"/>
            </a:defPPr>
            <a:lvl1pPr>
              <a:defRPr b="1">
                <a:latin typeface="Microsoft YaHei" panose="020B0503020204020204" pitchFamily="34" charset="-122"/>
                <a:ea typeface="Microsoft YaHei" panose="020B0503020204020204" pitchFamily="34" charset="-122"/>
              </a:defRPr>
            </a:lvl1pPr>
          </a:lstStyle>
          <a:p>
            <a:pPr>
              <a:lnSpc>
                <a:spcPct val="125000"/>
              </a:lnSpc>
            </a:pPr>
            <a:r>
              <a:rPr lang="zh-CN" altLang="en-US" dirty="0"/>
              <a:t>国家奖学金、团队科研奖助金、竞赛奖励</a:t>
            </a:r>
            <a:endParaRPr lang="en-US" altLang="zh-CN" dirty="0"/>
          </a:p>
        </p:txBody>
      </p:sp>
    </p:spTree>
    <p:extLst>
      <p:ext uri="{BB962C8B-B14F-4D97-AF65-F5344CB8AC3E}">
        <p14:creationId xmlns:p14="http://schemas.microsoft.com/office/powerpoint/2010/main" val="2214880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E98900-4117-8196-7C89-885820FDBAAE}"/>
              </a:ext>
            </a:extLst>
          </p:cNvPr>
          <p:cNvSpPr>
            <a:spLocks noGrp="1"/>
          </p:cNvSpPr>
          <p:nvPr>
            <p:ph type="title"/>
          </p:nvPr>
        </p:nvSpPr>
        <p:spPr/>
        <p:txBody>
          <a:bodyPr/>
          <a:lstStyle/>
          <a:p>
            <a:r>
              <a:rPr lang="zh-CN" altLang="en-US" dirty="0"/>
              <a:t>研究所活动</a:t>
            </a:r>
          </a:p>
        </p:txBody>
      </p:sp>
      <p:sp>
        <p:nvSpPr>
          <p:cNvPr id="3" name="内容占位符 2">
            <a:extLst>
              <a:ext uri="{FF2B5EF4-FFF2-40B4-BE49-F238E27FC236}">
                <a16:creationId xmlns:a16="http://schemas.microsoft.com/office/drawing/2014/main" id="{D4D92B01-BD12-2C03-F9C9-161474C91DF1}"/>
              </a:ext>
            </a:extLst>
          </p:cNvPr>
          <p:cNvSpPr>
            <a:spLocks noGrp="1"/>
          </p:cNvSpPr>
          <p:nvPr>
            <p:ph idx="1"/>
          </p:nvPr>
        </p:nvSpPr>
        <p:spPr/>
        <p:txBody>
          <a:bodyPr/>
          <a:lstStyle/>
          <a:p>
            <a:endParaRPr lang="zh-CN" altLang="en-US"/>
          </a:p>
        </p:txBody>
      </p:sp>
      <p:pic>
        <p:nvPicPr>
          <p:cNvPr id="5" name="图片 4">
            <a:extLst>
              <a:ext uri="{FF2B5EF4-FFF2-40B4-BE49-F238E27FC236}">
                <a16:creationId xmlns:a16="http://schemas.microsoft.com/office/drawing/2014/main" id="{D54D9BF6-8C8A-5F36-A964-C5CCDBB0B45F}"/>
              </a:ext>
            </a:extLst>
          </p:cNvPr>
          <p:cNvPicPr>
            <a:picLocks noChangeAspect="1"/>
          </p:cNvPicPr>
          <p:nvPr/>
        </p:nvPicPr>
        <p:blipFill>
          <a:blip r:embed="rId2"/>
          <a:stretch>
            <a:fillRect/>
          </a:stretch>
        </p:blipFill>
        <p:spPr>
          <a:xfrm>
            <a:off x="30860" y="927340"/>
            <a:ext cx="12192000" cy="5930660"/>
          </a:xfrm>
          <a:prstGeom prst="rect">
            <a:avLst/>
          </a:prstGeom>
        </p:spPr>
      </p:pic>
    </p:spTree>
    <p:extLst>
      <p:ext uri="{BB962C8B-B14F-4D97-AF65-F5344CB8AC3E}">
        <p14:creationId xmlns:p14="http://schemas.microsoft.com/office/powerpoint/2010/main" val="408781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C57695-DC3B-4D77-A5F6-02D7C53C383D}"/>
              </a:ext>
            </a:extLst>
          </p:cNvPr>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研究所炼丹能力</a:t>
            </a:r>
          </a:p>
        </p:txBody>
      </p:sp>
      <p:graphicFrame>
        <p:nvGraphicFramePr>
          <p:cNvPr id="4" name="图示 3">
            <a:extLst>
              <a:ext uri="{FF2B5EF4-FFF2-40B4-BE49-F238E27FC236}">
                <a16:creationId xmlns:a16="http://schemas.microsoft.com/office/drawing/2014/main" id="{A267BFEF-2F04-D24C-8917-37C867AFF7E0}"/>
              </a:ext>
            </a:extLst>
          </p:cNvPr>
          <p:cNvGraphicFramePr/>
          <p:nvPr>
            <p:extLst>
              <p:ext uri="{D42A27DB-BD31-4B8C-83A1-F6EECF244321}">
                <p14:modId xmlns:p14="http://schemas.microsoft.com/office/powerpoint/2010/main" val="1685806587"/>
              </p:ext>
            </p:extLst>
          </p:nvPr>
        </p:nvGraphicFramePr>
        <p:xfrm>
          <a:off x="216876" y="1291166"/>
          <a:ext cx="11758247"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4">
            <a:extLst>
              <a:ext uri="{FF2B5EF4-FFF2-40B4-BE49-F238E27FC236}">
                <a16:creationId xmlns:a16="http://schemas.microsoft.com/office/drawing/2014/main" id="{FFCC6A25-DF9B-8E40-8CBD-D97500D55ABB}"/>
              </a:ext>
            </a:extLst>
          </p:cNvPr>
          <p:cNvSpPr txBox="1"/>
          <p:nvPr/>
        </p:nvSpPr>
        <p:spPr>
          <a:xfrm>
            <a:off x="395444" y="1296683"/>
            <a:ext cx="4138456" cy="492443"/>
          </a:xfrm>
          <a:prstGeom prst="rect">
            <a:avLst/>
          </a:prstGeom>
          <a:noFill/>
        </p:spPr>
        <p:txBody>
          <a:bodyPr wrap="square">
            <a:spAutoFit/>
          </a:bodyPr>
          <a:lstStyle/>
          <a:p>
            <a:pPr marL="285750" indent="-285750">
              <a:buFont typeface="Wingdings" pitchFamily="2" charset="2"/>
              <a:buChar char="p"/>
            </a:pPr>
            <a:r>
              <a:rPr lang="zh-CN" altLang="en-US" sz="2600" b="1" dirty="0"/>
              <a:t> 夯实机器学习基础理论</a:t>
            </a:r>
            <a:endParaRPr lang="en-US" altLang="zh-CN" sz="2600" b="1" dirty="0"/>
          </a:p>
        </p:txBody>
      </p:sp>
      <p:sp>
        <p:nvSpPr>
          <p:cNvPr id="6" name="文本框 5">
            <a:extLst>
              <a:ext uri="{FF2B5EF4-FFF2-40B4-BE49-F238E27FC236}">
                <a16:creationId xmlns:a16="http://schemas.microsoft.com/office/drawing/2014/main" id="{8274CAAC-8EC7-DC46-ACA6-D840512D46BE}"/>
              </a:ext>
            </a:extLst>
          </p:cNvPr>
          <p:cNvSpPr txBox="1"/>
          <p:nvPr/>
        </p:nvSpPr>
        <p:spPr>
          <a:xfrm>
            <a:off x="395444" y="2027766"/>
            <a:ext cx="4138456" cy="492443"/>
          </a:xfrm>
          <a:prstGeom prst="rect">
            <a:avLst/>
          </a:prstGeom>
          <a:noFill/>
        </p:spPr>
        <p:txBody>
          <a:bodyPr wrap="square">
            <a:spAutoFit/>
          </a:bodyPr>
          <a:lstStyle/>
          <a:p>
            <a:pPr marL="285750" indent="-285750">
              <a:buFont typeface="Wingdings" pitchFamily="2" charset="2"/>
              <a:buChar char="p"/>
            </a:pPr>
            <a:r>
              <a:rPr lang="zh-CN" altLang="en-US" sz="2600" b="1" dirty="0"/>
              <a:t> 攻克机器学习关键技术</a:t>
            </a:r>
            <a:endParaRPr lang="en-US" altLang="zh-CN" sz="2600" b="1" dirty="0"/>
          </a:p>
        </p:txBody>
      </p:sp>
      <p:sp>
        <p:nvSpPr>
          <p:cNvPr id="7" name="文本框 6">
            <a:extLst>
              <a:ext uri="{FF2B5EF4-FFF2-40B4-BE49-F238E27FC236}">
                <a16:creationId xmlns:a16="http://schemas.microsoft.com/office/drawing/2014/main" id="{4EA28B01-736F-6C4E-B071-6A6602E52B07}"/>
              </a:ext>
            </a:extLst>
          </p:cNvPr>
          <p:cNvSpPr txBox="1"/>
          <p:nvPr/>
        </p:nvSpPr>
        <p:spPr>
          <a:xfrm>
            <a:off x="4673796" y="1288631"/>
            <a:ext cx="3233968" cy="492443"/>
          </a:xfrm>
          <a:prstGeom prst="rect">
            <a:avLst/>
          </a:prstGeom>
          <a:noFill/>
        </p:spPr>
        <p:txBody>
          <a:bodyPr wrap="square">
            <a:spAutoFit/>
          </a:bodyPr>
          <a:lstStyle/>
          <a:p>
            <a:pPr marL="285750" indent="-285750">
              <a:buFont typeface="Wingdings" pitchFamily="2" charset="2"/>
              <a:buChar char="p"/>
            </a:pPr>
            <a:r>
              <a:rPr lang="zh-CN" altLang="en-US" sz="2600" b="1" dirty="0"/>
              <a:t> 丰富项目实施经验</a:t>
            </a:r>
            <a:endParaRPr lang="en-US" altLang="zh-CN" sz="2600" b="1" dirty="0"/>
          </a:p>
        </p:txBody>
      </p:sp>
      <p:sp>
        <p:nvSpPr>
          <p:cNvPr id="8" name="文本框 7">
            <a:extLst>
              <a:ext uri="{FF2B5EF4-FFF2-40B4-BE49-F238E27FC236}">
                <a16:creationId xmlns:a16="http://schemas.microsoft.com/office/drawing/2014/main" id="{BAE8CDA5-26E5-D24F-9988-00DA38AEC7C9}"/>
              </a:ext>
            </a:extLst>
          </p:cNvPr>
          <p:cNvSpPr txBox="1"/>
          <p:nvPr/>
        </p:nvSpPr>
        <p:spPr>
          <a:xfrm>
            <a:off x="4673796" y="2019714"/>
            <a:ext cx="3233968" cy="492443"/>
          </a:xfrm>
          <a:prstGeom prst="rect">
            <a:avLst/>
          </a:prstGeom>
          <a:noFill/>
        </p:spPr>
        <p:txBody>
          <a:bodyPr wrap="square">
            <a:spAutoFit/>
          </a:bodyPr>
          <a:lstStyle/>
          <a:p>
            <a:pPr marL="285750" indent="-285750">
              <a:buFont typeface="Wingdings" pitchFamily="2" charset="2"/>
              <a:buChar char="p"/>
            </a:pPr>
            <a:r>
              <a:rPr lang="zh-CN" altLang="en-US" sz="2600" b="1" dirty="0"/>
              <a:t> 提升解决问题能力</a:t>
            </a:r>
            <a:endParaRPr lang="en-US" altLang="zh-CN" sz="2600" b="1" dirty="0"/>
          </a:p>
        </p:txBody>
      </p:sp>
      <p:sp>
        <p:nvSpPr>
          <p:cNvPr id="9" name="文本框 8">
            <a:extLst>
              <a:ext uri="{FF2B5EF4-FFF2-40B4-BE49-F238E27FC236}">
                <a16:creationId xmlns:a16="http://schemas.microsoft.com/office/drawing/2014/main" id="{7313ABF1-7330-4249-8631-82EFC085C534}"/>
              </a:ext>
            </a:extLst>
          </p:cNvPr>
          <p:cNvSpPr txBox="1"/>
          <p:nvPr/>
        </p:nvSpPr>
        <p:spPr>
          <a:xfrm>
            <a:off x="8483797" y="1272129"/>
            <a:ext cx="3233968" cy="492443"/>
          </a:xfrm>
          <a:prstGeom prst="rect">
            <a:avLst/>
          </a:prstGeom>
          <a:noFill/>
        </p:spPr>
        <p:txBody>
          <a:bodyPr wrap="square">
            <a:spAutoFit/>
          </a:bodyPr>
          <a:lstStyle/>
          <a:p>
            <a:pPr marL="285750" indent="-285750">
              <a:buFont typeface="Wingdings" pitchFamily="2" charset="2"/>
              <a:buChar char="p"/>
            </a:pPr>
            <a:r>
              <a:rPr lang="zh-CN" altLang="en-US" sz="2600" b="1" dirty="0"/>
              <a:t> 融入圈子积累人脉</a:t>
            </a:r>
            <a:endParaRPr lang="en-US" altLang="zh-CN" sz="2600" b="1" dirty="0"/>
          </a:p>
        </p:txBody>
      </p:sp>
      <p:sp>
        <p:nvSpPr>
          <p:cNvPr id="10" name="文本框 9">
            <a:extLst>
              <a:ext uri="{FF2B5EF4-FFF2-40B4-BE49-F238E27FC236}">
                <a16:creationId xmlns:a16="http://schemas.microsoft.com/office/drawing/2014/main" id="{139A1133-A7A5-534C-9690-BF9A995EAE34}"/>
              </a:ext>
            </a:extLst>
          </p:cNvPr>
          <p:cNvSpPr txBox="1"/>
          <p:nvPr/>
        </p:nvSpPr>
        <p:spPr>
          <a:xfrm>
            <a:off x="8483797" y="2027766"/>
            <a:ext cx="3233968" cy="492443"/>
          </a:xfrm>
          <a:prstGeom prst="rect">
            <a:avLst/>
          </a:prstGeom>
          <a:noFill/>
        </p:spPr>
        <p:txBody>
          <a:bodyPr wrap="square">
            <a:spAutoFit/>
          </a:bodyPr>
          <a:lstStyle/>
          <a:p>
            <a:pPr marL="285750" indent="-285750">
              <a:buFont typeface="Wingdings" pitchFamily="2" charset="2"/>
              <a:buChar char="p"/>
            </a:pPr>
            <a:r>
              <a:rPr lang="zh-CN" altLang="en-US" sz="2600" b="1" dirty="0"/>
              <a:t> 收获友谊觅得爱情</a:t>
            </a:r>
            <a:endParaRPr lang="en-US" altLang="zh-CN" sz="2600" b="1" dirty="0"/>
          </a:p>
        </p:txBody>
      </p:sp>
      <p:sp>
        <p:nvSpPr>
          <p:cNvPr id="11" name="文本框 10">
            <a:extLst>
              <a:ext uri="{FF2B5EF4-FFF2-40B4-BE49-F238E27FC236}">
                <a16:creationId xmlns:a16="http://schemas.microsoft.com/office/drawing/2014/main" id="{96AD327B-4F44-D341-A90E-BB19F41F7D0E}"/>
              </a:ext>
            </a:extLst>
          </p:cNvPr>
          <p:cNvSpPr txBox="1"/>
          <p:nvPr/>
        </p:nvSpPr>
        <p:spPr>
          <a:xfrm>
            <a:off x="1035920" y="6165760"/>
            <a:ext cx="10120157" cy="492443"/>
          </a:xfrm>
          <a:prstGeom prst="rect">
            <a:avLst/>
          </a:prstGeom>
          <a:noFill/>
        </p:spPr>
        <p:txBody>
          <a:bodyPr wrap="square">
            <a:spAutoFit/>
          </a:bodyPr>
          <a:lstStyle/>
          <a:p>
            <a:pPr algn="ctr"/>
            <a:r>
              <a:rPr lang="zh-CN" altLang="en-US" sz="2600" b="1" dirty="0"/>
              <a:t>研究所 年度总体 招生名额：</a:t>
            </a:r>
            <a:r>
              <a:rPr lang="en-US" altLang="zh-CN" sz="2600" b="1">
                <a:solidFill>
                  <a:srgbClr val="C00000"/>
                </a:solidFill>
              </a:rPr>
              <a:t>40</a:t>
            </a:r>
            <a:r>
              <a:rPr lang="zh-CN" altLang="en-US" sz="2600" b="1">
                <a:solidFill>
                  <a:srgbClr val="C00000"/>
                </a:solidFill>
              </a:rPr>
              <a:t>名</a:t>
            </a:r>
            <a:r>
              <a:rPr lang="zh-CN" altLang="en-US" sz="2600" b="1"/>
              <a:t> </a:t>
            </a:r>
            <a:r>
              <a:rPr lang="zh-CN" altLang="en-US" sz="2600" b="1" dirty="0"/>
              <a:t>硕士研究生 </a:t>
            </a:r>
            <a:r>
              <a:rPr lang="en-US" altLang="zh-CN" sz="2600" b="1" dirty="0"/>
              <a:t>+</a:t>
            </a:r>
            <a:r>
              <a:rPr lang="zh-CN" altLang="en-US" sz="2600" b="1" dirty="0"/>
              <a:t> </a:t>
            </a:r>
            <a:r>
              <a:rPr lang="en-US" altLang="zh-CN" sz="2600" b="1" dirty="0">
                <a:solidFill>
                  <a:srgbClr val="C00000"/>
                </a:solidFill>
              </a:rPr>
              <a:t>12</a:t>
            </a:r>
            <a:r>
              <a:rPr lang="zh-CN" altLang="en-US" sz="2600" b="1" dirty="0">
                <a:solidFill>
                  <a:srgbClr val="C00000"/>
                </a:solidFill>
              </a:rPr>
              <a:t> 名 </a:t>
            </a:r>
            <a:r>
              <a:rPr lang="zh-CN" altLang="en-US" sz="2600" b="1" dirty="0"/>
              <a:t>博士研究生</a:t>
            </a:r>
            <a:endParaRPr lang="en-US" altLang="zh-CN" sz="2600" b="1" dirty="0"/>
          </a:p>
        </p:txBody>
      </p:sp>
    </p:spTree>
    <p:extLst>
      <p:ext uri="{BB962C8B-B14F-4D97-AF65-F5344CB8AC3E}">
        <p14:creationId xmlns:p14="http://schemas.microsoft.com/office/powerpoint/2010/main" val="1795488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87D23EB-B31C-45FF-9691-0CA4D8069631}"/>
              </a:ext>
            </a:extLst>
          </p:cNvPr>
          <p:cNvSpPr>
            <a:spLocks noGrp="1"/>
          </p:cNvSpPr>
          <p:nvPr>
            <p:ph type="title"/>
          </p:nvPr>
        </p:nvSpPr>
        <p:spPr/>
        <p:txBody>
          <a:bodyPr/>
          <a:lstStyle/>
          <a:p>
            <a:r>
              <a:rPr lang="zh-CN" altLang="en-US" dirty="0"/>
              <a:t>目录</a:t>
            </a:r>
          </a:p>
        </p:txBody>
      </p:sp>
      <p:graphicFrame>
        <p:nvGraphicFramePr>
          <p:cNvPr id="5" name="内容占位符 3">
            <a:extLst>
              <a:ext uri="{FF2B5EF4-FFF2-40B4-BE49-F238E27FC236}">
                <a16:creationId xmlns:a16="http://schemas.microsoft.com/office/drawing/2014/main" id="{C48427F7-E1B6-44F6-A97E-BFB26BA8EF74}"/>
              </a:ext>
            </a:extLst>
          </p:cNvPr>
          <p:cNvGraphicFramePr>
            <a:graphicFrameLocks noGrp="1"/>
          </p:cNvGraphicFramePr>
          <p:nvPr>
            <p:ph idx="1"/>
            <p:extLst>
              <p:ext uri="{D42A27DB-BD31-4B8C-83A1-F6EECF244321}">
                <p14:modId xmlns:p14="http://schemas.microsoft.com/office/powerpoint/2010/main" val="2723666037"/>
              </p:ext>
            </p:extLst>
          </p:nvPr>
        </p:nvGraphicFramePr>
        <p:xfrm>
          <a:off x="1588888" y="1312144"/>
          <a:ext cx="6627156" cy="4733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图片 5">
            <a:extLst>
              <a:ext uri="{FF2B5EF4-FFF2-40B4-BE49-F238E27FC236}">
                <a16:creationId xmlns:a16="http://schemas.microsoft.com/office/drawing/2014/main" id="{0CD24BCB-D5DA-44D9-B0E6-DEC24FDD0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964225" y="1637109"/>
            <a:ext cx="2958878" cy="4408094"/>
          </a:xfrm>
          <a:prstGeom prst="ellipse">
            <a:avLst/>
          </a:prstGeom>
          <a:ln>
            <a:noFill/>
          </a:ln>
          <a:effectLst>
            <a:softEdge rad="635000"/>
          </a:effectLst>
        </p:spPr>
      </p:pic>
      <p:sp>
        <p:nvSpPr>
          <p:cNvPr id="11" name="五边形 17">
            <a:extLst>
              <a:ext uri="{FF2B5EF4-FFF2-40B4-BE49-F238E27FC236}">
                <a16:creationId xmlns:a16="http://schemas.microsoft.com/office/drawing/2014/main" id="{E5321C70-DF66-F342-9C4D-1D82024705A9}"/>
              </a:ext>
            </a:extLst>
          </p:cNvPr>
          <p:cNvSpPr/>
          <p:nvPr/>
        </p:nvSpPr>
        <p:spPr bwMode="auto">
          <a:xfrm>
            <a:off x="1031312" y="1723632"/>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12" name="五边形 11">
            <a:extLst>
              <a:ext uri="{FF2B5EF4-FFF2-40B4-BE49-F238E27FC236}">
                <a16:creationId xmlns:a16="http://schemas.microsoft.com/office/drawing/2014/main" id="{FAB29B44-5FC1-6D4B-AAB7-2D8CC79D2145}"/>
              </a:ext>
            </a:extLst>
          </p:cNvPr>
          <p:cNvSpPr/>
          <p:nvPr/>
        </p:nvSpPr>
        <p:spPr bwMode="auto">
          <a:xfrm>
            <a:off x="1018267" y="2490500"/>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13" name="五边形 17">
            <a:extLst>
              <a:ext uri="{FF2B5EF4-FFF2-40B4-BE49-F238E27FC236}">
                <a16:creationId xmlns:a16="http://schemas.microsoft.com/office/drawing/2014/main" id="{C13B1EE0-5F16-144B-8D77-DBA6DA724D2B}"/>
              </a:ext>
            </a:extLst>
          </p:cNvPr>
          <p:cNvSpPr/>
          <p:nvPr/>
        </p:nvSpPr>
        <p:spPr bwMode="auto">
          <a:xfrm>
            <a:off x="1018266" y="3324884"/>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14" name="五边形 17">
            <a:extLst>
              <a:ext uri="{FF2B5EF4-FFF2-40B4-BE49-F238E27FC236}">
                <a16:creationId xmlns:a16="http://schemas.microsoft.com/office/drawing/2014/main" id="{0BCB6B14-C638-A54C-8CD3-AF6B6EFD3222}"/>
              </a:ext>
            </a:extLst>
          </p:cNvPr>
          <p:cNvSpPr/>
          <p:nvPr/>
        </p:nvSpPr>
        <p:spPr bwMode="auto">
          <a:xfrm>
            <a:off x="1018266" y="4086570"/>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15" name="五边形 17">
            <a:extLst>
              <a:ext uri="{FF2B5EF4-FFF2-40B4-BE49-F238E27FC236}">
                <a16:creationId xmlns:a16="http://schemas.microsoft.com/office/drawing/2014/main" id="{9DD0C545-415B-CD47-8286-5014106939D0}"/>
              </a:ext>
            </a:extLst>
          </p:cNvPr>
          <p:cNvSpPr/>
          <p:nvPr/>
        </p:nvSpPr>
        <p:spPr bwMode="auto">
          <a:xfrm>
            <a:off x="1018265" y="4976844"/>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
        <p:nvSpPr>
          <p:cNvPr id="16" name="五边形 17">
            <a:extLst>
              <a:ext uri="{FF2B5EF4-FFF2-40B4-BE49-F238E27FC236}">
                <a16:creationId xmlns:a16="http://schemas.microsoft.com/office/drawing/2014/main" id="{E98A3203-685A-8445-A01D-AC1156EF17BC}"/>
              </a:ext>
            </a:extLst>
          </p:cNvPr>
          <p:cNvSpPr/>
          <p:nvPr/>
        </p:nvSpPr>
        <p:spPr bwMode="auto">
          <a:xfrm>
            <a:off x="1018264" y="5714719"/>
            <a:ext cx="494039" cy="286111"/>
          </a:xfrm>
          <a:prstGeom prst="homePlate">
            <a:avLst/>
          </a:prstGeom>
          <a:solidFill>
            <a:srgbClr val="002060"/>
          </a:solidFill>
          <a:ln w="9525" cmpd="sng">
            <a:solidFill>
              <a:srgbClr val="0000CC"/>
            </a:solidFill>
            <a:round/>
            <a:headEnd/>
            <a:tailEnd/>
          </a:ln>
          <a:effectLst/>
        </p:spPr>
        <p:txBody>
          <a:bodyPr wrap="square" rtlCol="0" anchor="ctr"/>
          <a:lstStyle/>
          <a:p>
            <a: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pPr>
            <a:endParaRPr lang="zh-CN" altLang="en-US" sz="1400" b="1" kern="0" noProof="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948449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9|18.1"/>
</p:tagLst>
</file>

<file path=ppt/tags/tag2.xml><?xml version="1.0" encoding="utf-8"?>
<p:tagLst xmlns:a="http://schemas.openxmlformats.org/drawingml/2006/main" xmlns:r="http://schemas.openxmlformats.org/officeDocument/2006/relationships" xmlns:p="http://schemas.openxmlformats.org/presentationml/2006/main">
  <p:tag name="TIMING" val="|8.9|18.1"/>
</p:tagLst>
</file>

<file path=ppt/tags/tag3.xml><?xml version="1.0" encoding="utf-8"?>
<p:tagLst xmlns:a="http://schemas.openxmlformats.org/drawingml/2006/main" xmlns:r="http://schemas.openxmlformats.org/officeDocument/2006/relationships" xmlns:p="http://schemas.openxmlformats.org/presentationml/2006/main">
  <p:tag name="TIMING" val="|12.7|0.6|4.1|0.5|2.8"/>
</p:tagLst>
</file>

<file path=ppt/theme/theme1.xml><?xml version="1.0" encoding="utf-8"?>
<a:theme xmlns:a="http://schemas.openxmlformats.org/drawingml/2006/main" name="McAfee PPT">
  <a:themeElements>
    <a:clrScheme name="McAfee PPT 4">
      <a:dk1>
        <a:srgbClr val="333333"/>
      </a:dk1>
      <a:lt1>
        <a:srgbClr val="FFFFFF"/>
      </a:lt1>
      <a:dk2>
        <a:srgbClr val="B00C33"/>
      </a:dk2>
      <a:lt2>
        <a:srgbClr val="CCCCCC"/>
      </a:lt2>
      <a:accent1>
        <a:srgbClr val="666666"/>
      </a:accent1>
      <a:accent2>
        <a:srgbClr val="8496AB"/>
      </a:accent2>
      <a:accent3>
        <a:srgbClr val="FFFFFF"/>
      </a:accent3>
      <a:accent4>
        <a:srgbClr val="2A2A2A"/>
      </a:accent4>
      <a:accent5>
        <a:srgbClr val="B8B8B8"/>
      </a:accent5>
      <a:accent6>
        <a:srgbClr val="77879B"/>
      </a:accent6>
      <a:hlink>
        <a:srgbClr val="C6C3AB"/>
      </a:hlink>
      <a:folHlink>
        <a:srgbClr val="9AA49A"/>
      </a:folHlink>
    </a:clrScheme>
    <a:fontScheme name="McAfee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A7C6E5"/>
        </a:solidFill>
        <a:ln w="952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wrap="square" rtlCol="0" anchor="ctr"/>
      <a:lstStyle>
        <a:defPPr marL="0" marR="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sz="1400" b="1" kern="0" noProof="0" dirty="0" smtClean="0">
            <a:solidFill>
              <a:srgbClr val="000000"/>
            </a:solidFill>
            <a:latin typeface="微软雅黑" panose="020B0503020204020204" pitchFamily="34" charset="-122"/>
            <a:ea typeface="微软雅黑" panose="020B0503020204020204" pitchFamily="34"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McAfee PPT 1">
        <a:dk1>
          <a:srgbClr val="333333"/>
        </a:dk1>
        <a:lt1>
          <a:srgbClr val="FFFFFF"/>
        </a:lt1>
        <a:dk2>
          <a:srgbClr val="000000"/>
        </a:dk2>
        <a:lt2>
          <a:srgbClr val="666666"/>
        </a:lt2>
        <a:accent1>
          <a:srgbClr val="B00C33"/>
        </a:accent1>
        <a:accent2>
          <a:srgbClr val="9AA49A"/>
        </a:accent2>
        <a:accent3>
          <a:srgbClr val="FFFFFF"/>
        </a:accent3>
        <a:accent4>
          <a:srgbClr val="2A2A2A"/>
        </a:accent4>
        <a:accent5>
          <a:srgbClr val="D4AAAD"/>
        </a:accent5>
        <a:accent6>
          <a:srgbClr val="8B948B"/>
        </a:accent6>
        <a:hlink>
          <a:srgbClr val="8496AB"/>
        </a:hlink>
        <a:folHlink>
          <a:srgbClr val="C6C3AB"/>
        </a:folHlink>
      </a:clrScheme>
      <a:clrMap bg1="lt1" tx1="dk1" bg2="lt2" tx2="dk2" accent1="accent1" accent2="accent2" accent3="accent3" accent4="accent4" accent5="accent5" accent6="accent6" hlink="hlink" folHlink="folHlink"/>
    </a:extraClrScheme>
    <a:extraClrScheme>
      <a:clrScheme name="McAfee PPT 2">
        <a:dk1>
          <a:srgbClr val="333333"/>
        </a:dk1>
        <a:lt1>
          <a:srgbClr val="FFFFFF"/>
        </a:lt1>
        <a:dk2>
          <a:srgbClr val="CCCCCC"/>
        </a:dk2>
        <a:lt2>
          <a:srgbClr val="666666"/>
        </a:lt2>
        <a:accent1>
          <a:srgbClr val="B00C33"/>
        </a:accent1>
        <a:accent2>
          <a:srgbClr val="9AA49A"/>
        </a:accent2>
        <a:accent3>
          <a:srgbClr val="FFFFFF"/>
        </a:accent3>
        <a:accent4>
          <a:srgbClr val="2A2A2A"/>
        </a:accent4>
        <a:accent5>
          <a:srgbClr val="D4AAAD"/>
        </a:accent5>
        <a:accent6>
          <a:srgbClr val="8B948B"/>
        </a:accent6>
        <a:hlink>
          <a:srgbClr val="8496AB"/>
        </a:hlink>
        <a:folHlink>
          <a:srgbClr val="C6C3AB"/>
        </a:folHlink>
      </a:clrScheme>
      <a:clrMap bg1="lt1" tx1="dk1" bg2="lt2" tx2="dk2" accent1="accent1" accent2="accent2" accent3="accent3" accent4="accent4" accent5="accent5" accent6="accent6" hlink="hlink" folHlink="folHlink"/>
    </a:extraClrScheme>
    <a:extraClrScheme>
      <a:clrScheme name="McAfee PPT 3">
        <a:dk1>
          <a:srgbClr val="333333"/>
        </a:dk1>
        <a:lt1>
          <a:srgbClr val="FFFFFF"/>
        </a:lt1>
        <a:dk2>
          <a:srgbClr val="CCCCCC"/>
        </a:dk2>
        <a:lt2>
          <a:srgbClr val="AC0C33"/>
        </a:lt2>
        <a:accent1>
          <a:srgbClr val="666666"/>
        </a:accent1>
        <a:accent2>
          <a:srgbClr val="8496AB"/>
        </a:accent2>
        <a:accent3>
          <a:srgbClr val="FFFFFF"/>
        </a:accent3>
        <a:accent4>
          <a:srgbClr val="2A2A2A"/>
        </a:accent4>
        <a:accent5>
          <a:srgbClr val="B8B8B8"/>
        </a:accent5>
        <a:accent6>
          <a:srgbClr val="77879B"/>
        </a:accent6>
        <a:hlink>
          <a:srgbClr val="C6C3AB"/>
        </a:hlink>
        <a:folHlink>
          <a:srgbClr val="9AA49A"/>
        </a:folHlink>
      </a:clrScheme>
      <a:clrMap bg1="lt1" tx1="dk1" bg2="lt2" tx2="dk2" accent1="accent1" accent2="accent2" accent3="accent3" accent4="accent4" accent5="accent5" accent6="accent6" hlink="hlink" folHlink="folHlink"/>
    </a:extraClrScheme>
    <a:extraClrScheme>
      <a:clrScheme name="McAfee PPT 4">
        <a:dk1>
          <a:srgbClr val="333333"/>
        </a:dk1>
        <a:lt1>
          <a:srgbClr val="FFFFFF"/>
        </a:lt1>
        <a:dk2>
          <a:srgbClr val="B00C33"/>
        </a:dk2>
        <a:lt2>
          <a:srgbClr val="CCCCCC"/>
        </a:lt2>
        <a:accent1>
          <a:srgbClr val="666666"/>
        </a:accent1>
        <a:accent2>
          <a:srgbClr val="8496AB"/>
        </a:accent2>
        <a:accent3>
          <a:srgbClr val="FFFFFF"/>
        </a:accent3>
        <a:accent4>
          <a:srgbClr val="2A2A2A"/>
        </a:accent4>
        <a:accent5>
          <a:srgbClr val="B8B8B8"/>
        </a:accent5>
        <a:accent6>
          <a:srgbClr val="77879B"/>
        </a:accent6>
        <a:hlink>
          <a:srgbClr val="C6C3AB"/>
        </a:hlink>
        <a:folHlink>
          <a:srgbClr val="9AA49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cAfee PPT">
  <a:themeElements>
    <a:clrScheme name="McAfee PPT 4">
      <a:dk1>
        <a:srgbClr val="333333"/>
      </a:dk1>
      <a:lt1>
        <a:srgbClr val="FFFFFF"/>
      </a:lt1>
      <a:dk2>
        <a:srgbClr val="B00C33"/>
      </a:dk2>
      <a:lt2>
        <a:srgbClr val="CCCCCC"/>
      </a:lt2>
      <a:accent1>
        <a:srgbClr val="666666"/>
      </a:accent1>
      <a:accent2>
        <a:srgbClr val="8496AB"/>
      </a:accent2>
      <a:accent3>
        <a:srgbClr val="FFFFFF"/>
      </a:accent3>
      <a:accent4>
        <a:srgbClr val="2A2A2A"/>
      </a:accent4>
      <a:accent5>
        <a:srgbClr val="B8B8B8"/>
      </a:accent5>
      <a:accent6>
        <a:srgbClr val="77879B"/>
      </a:accent6>
      <a:hlink>
        <a:srgbClr val="C6C3AB"/>
      </a:hlink>
      <a:folHlink>
        <a:srgbClr val="9AA49A"/>
      </a:folHlink>
    </a:clrScheme>
    <a:fontScheme name="McAfee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290513" marR="0" indent="-290513" algn="l" defTabSz="914400" rtl="0" eaLnBrk="1" fontAlgn="base" latinLnBrk="0" hangingPunct="1">
          <a:lnSpc>
            <a:spcPct val="100000"/>
          </a:lnSpc>
          <a:spcBef>
            <a:spcPct val="20000"/>
          </a:spcBef>
          <a:spcAft>
            <a:spcPct val="0"/>
          </a:spcAft>
          <a:buClr>
            <a:srgbClr val="D51203"/>
          </a:buClr>
          <a:buSzPct val="80000"/>
          <a:buFont typeface="Wingdings" pitchFamily="2" charset="2"/>
          <a:buChar char="n"/>
          <a:tabLst/>
          <a:defRPr kumimoji="0" lang="en-US" sz="2800" b="0" i="0" u="none" strike="noStrike" cap="none" normalizeH="0" baseline="0" smtClean="0">
            <a:ln>
              <a:noFill/>
            </a:ln>
            <a:solidFill>
              <a:schemeClr val="tx1"/>
            </a:solidFill>
            <a:effectLst/>
            <a:latin typeface="Arial" pitchFamily="34" charset="0"/>
          </a:defRPr>
        </a:defPPr>
      </a:lstStyle>
    </a:spDef>
    <a:lnDef>
      <a:spPr/>
      <a:bodyPr/>
      <a:lstStyle/>
      <a:style>
        <a:lnRef idx="1">
          <a:schemeClr val="accent2"/>
        </a:lnRef>
        <a:fillRef idx="0">
          <a:schemeClr val="accent2"/>
        </a:fillRef>
        <a:effectRef idx="0">
          <a:schemeClr val="accent2"/>
        </a:effectRef>
        <a:fontRef idx="minor">
          <a:schemeClr val="tx1"/>
        </a:fontRef>
      </a:style>
    </a:lnDef>
  </a:objectDefaults>
  <a:extraClrSchemeLst>
    <a:extraClrScheme>
      <a:clrScheme name="McAfee PPT 1">
        <a:dk1>
          <a:srgbClr val="333333"/>
        </a:dk1>
        <a:lt1>
          <a:srgbClr val="FFFFFF"/>
        </a:lt1>
        <a:dk2>
          <a:srgbClr val="000000"/>
        </a:dk2>
        <a:lt2>
          <a:srgbClr val="666666"/>
        </a:lt2>
        <a:accent1>
          <a:srgbClr val="B00C33"/>
        </a:accent1>
        <a:accent2>
          <a:srgbClr val="9AA49A"/>
        </a:accent2>
        <a:accent3>
          <a:srgbClr val="FFFFFF"/>
        </a:accent3>
        <a:accent4>
          <a:srgbClr val="2A2A2A"/>
        </a:accent4>
        <a:accent5>
          <a:srgbClr val="D4AAAD"/>
        </a:accent5>
        <a:accent6>
          <a:srgbClr val="8B948B"/>
        </a:accent6>
        <a:hlink>
          <a:srgbClr val="8496AB"/>
        </a:hlink>
        <a:folHlink>
          <a:srgbClr val="C6C3AB"/>
        </a:folHlink>
      </a:clrScheme>
      <a:clrMap bg1="lt1" tx1="dk1" bg2="lt2" tx2="dk2" accent1="accent1" accent2="accent2" accent3="accent3" accent4="accent4" accent5="accent5" accent6="accent6" hlink="hlink" folHlink="folHlink"/>
    </a:extraClrScheme>
    <a:extraClrScheme>
      <a:clrScheme name="McAfee PPT 2">
        <a:dk1>
          <a:srgbClr val="333333"/>
        </a:dk1>
        <a:lt1>
          <a:srgbClr val="FFFFFF"/>
        </a:lt1>
        <a:dk2>
          <a:srgbClr val="CCCCCC"/>
        </a:dk2>
        <a:lt2>
          <a:srgbClr val="666666"/>
        </a:lt2>
        <a:accent1>
          <a:srgbClr val="B00C33"/>
        </a:accent1>
        <a:accent2>
          <a:srgbClr val="9AA49A"/>
        </a:accent2>
        <a:accent3>
          <a:srgbClr val="FFFFFF"/>
        </a:accent3>
        <a:accent4>
          <a:srgbClr val="2A2A2A"/>
        </a:accent4>
        <a:accent5>
          <a:srgbClr val="D4AAAD"/>
        </a:accent5>
        <a:accent6>
          <a:srgbClr val="8B948B"/>
        </a:accent6>
        <a:hlink>
          <a:srgbClr val="8496AB"/>
        </a:hlink>
        <a:folHlink>
          <a:srgbClr val="C6C3AB"/>
        </a:folHlink>
      </a:clrScheme>
      <a:clrMap bg1="lt1" tx1="dk1" bg2="lt2" tx2="dk2" accent1="accent1" accent2="accent2" accent3="accent3" accent4="accent4" accent5="accent5" accent6="accent6" hlink="hlink" folHlink="folHlink"/>
    </a:extraClrScheme>
    <a:extraClrScheme>
      <a:clrScheme name="McAfee PPT 3">
        <a:dk1>
          <a:srgbClr val="333333"/>
        </a:dk1>
        <a:lt1>
          <a:srgbClr val="FFFFFF"/>
        </a:lt1>
        <a:dk2>
          <a:srgbClr val="CCCCCC"/>
        </a:dk2>
        <a:lt2>
          <a:srgbClr val="AC0C33"/>
        </a:lt2>
        <a:accent1>
          <a:srgbClr val="666666"/>
        </a:accent1>
        <a:accent2>
          <a:srgbClr val="8496AB"/>
        </a:accent2>
        <a:accent3>
          <a:srgbClr val="FFFFFF"/>
        </a:accent3>
        <a:accent4>
          <a:srgbClr val="2A2A2A"/>
        </a:accent4>
        <a:accent5>
          <a:srgbClr val="B8B8B8"/>
        </a:accent5>
        <a:accent6>
          <a:srgbClr val="77879B"/>
        </a:accent6>
        <a:hlink>
          <a:srgbClr val="C6C3AB"/>
        </a:hlink>
        <a:folHlink>
          <a:srgbClr val="9AA49A"/>
        </a:folHlink>
      </a:clrScheme>
      <a:clrMap bg1="lt1" tx1="dk1" bg2="lt2" tx2="dk2" accent1="accent1" accent2="accent2" accent3="accent3" accent4="accent4" accent5="accent5" accent6="accent6" hlink="hlink" folHlink="folHlink"/>
    </a:extraClrScheme>
    <a:extraClrScheme>
      <a:clrScheme name="McAfee PPT 4">
        <a:dk1>
          <a:srgbClr val="333333"/>
        </a:dk1>
        <a:lt1>
          <a:srgbClr val="FFFFFF"/>
        </a:lt1>
        <a:dk2>
          <a:srgbClr val="B00C33"/>
        </a:dk2>
        <a:lt2>
          <a:srgbClr val="CCCCCC"/>
        </a:lt2>
        <a:accent1>
          <a:srgbClr val="666666"/>
        </a:accent1>
        <a:accent2>
          <a:srgbClr val="8496AB"/>
        </a:accent2>
        <a:accent3>
          <a:srgbClr val="FFFFFF"/>
        </a:accent3>
        <a:accent4>
          <a:srgbClr val="2A2A2A"/>
        </a:accent4>
        <a:accent5>
          <a:srgbClr val="B8B8B8"/>
        </a:accent5>
        <a:accent6>
          <a:srgbClr val="77879B"/>
        </a:accent6>
        <a:hlink>
          <a:srgbClr val="C6C3AB"/>
        </a:hlink>
        <a:folHlink>
          <a:srgbClr val="9AA49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55918</TotalTime>
  <Words>4439</Words>
  <Application>Microsoft Office PowerPoint</Application>
  <PresentationFormat>宽屏</PresentationFormat>
  <Paragraphs>436</Paragraphs>
  <Slides>32</Slides>
  <Notes>28</Notes>
  <HiddenSlides>0</HiddenSlides>
  <MMClips>0</MMClips>
  <ScaleCrop>false</ScaleCrop>
  <HeadingPairs>
    <vt:vector size="8" baseType="variant">
      <vt:variant>
        <vt:lpstr>已用的字体</vt:lpstr>
      </vt:variant>
      <vt:variant>
        <vt:i4>10</vt:i4>
      </vt:variant>
      <vt:variant>
        <vt:lpstr>主题</vt:lpstr>
      </vt:variant>
      <vt:variant>
        <vt:i4>2</vt:i4>
      </vt:variant>
      <vt:variant>
        <vt:lpstr>嵌入 OLE 服务器</vt:lpstr>
      </vt:variant>
      <vt:variant>
        <vt:i4>1</vt:i4>
      </vt:variant>
      <vt:variant>
        <vt:lpstr>幻灯片标题</vt:lpstr>
      </vt:variant>
      <vt:variant>
        <vt:i4>32</vt:i4>
      </vt:variant>
    </vt:vector>
  </HeadingPairs>
  <TitlesOfParts>
    <vt:vector size="45" baseType="lpstr">
      <vt:lpstr>Heiti SC Medium</vt:lpstr>
      <vt:lpstr>黑体</vt:lpstr>
      <vt:lpstr>黑体</vt:lpstr>
      <vt:lpstr>宋体</vt:lpstr>
      <vt:lpstr>微软雅黑</vt:lpstr>
      <vt:lpstr>微软雅黑</vt:lpstr>
      <vt:lpstr>Arial</vt:lpstr>
      <vt:lpstr>Arial</vt:lpstr>
      <vt:lpstr>Calibri</vt:lpstr>
      <vt:lpstr>Wingdings</vt:lpstr>
      <vt:lpstr>McAfee PPT</vt:lpstr>
      <vt:lpstr>2_McAfee PPT</vt:lpstr>
      <vt:lpstr>Visio</vt:lpstr>
      <vt:lpstr>PowerPoint 演示文稿</vt:lpstr>
      <vt:lpstr>目录</vt:lpstr>
      <vt:lpstr>研究所发展历程</vt:lpstr>
      <vt:lpstr>北京市重点实验室</vt:lpstr>
      <vt:lpstr>教育部创新团队</vt:lpstr>
      <vt:lpstr>研究所资源</vt:lpstr>
      <vt:lpstr>研究所活动</vt:lpstr>
      <vt:lpstr>研究所炼丹能力</vt:lpstr>
      <vt:lpstr>目录</vt:lpstr>
      <vt:lpstr>机器学习 – 科学意义和应用价值深远</vt:lpstr>
      <vt:lpstr>理论研究—聚焦国家重大需求</vt:lpstr>
      <vt:lpstr>PowerPoint 演示文稿</vt:lpstr>
      <vt:lpstr>应用研究—智能系统（视频处理）</vt:lpstr>
      <vt:lpstr>应用研究—智能系统（数字人/3D场景重建）</vt:lpstr>
      <vt:lpstr>应用研究—智能推荐</vt:lpstr>
      <vt:lpstr>应用研究—智能制造/科学计算</vt:lpstr>
      <vt:lpstr>PowerPoint 演示文稿</vt:lpstr>
      <vt:lpstr>PowerPoint 演示文稿</vt:lpstr>
      <vt:lpstr>PowerPoint 演示文稿</vt:lpstr>
      <vt:lpstr>目录</vt:lpstr>
      <vt:lpstr>团队成员及研究方向</vt:lpstr>
      <vt:lpstr>团队成员及研究方向</vt:lpstr>
      <vt:lpstr>团队成员及研究方向</vt:lpstr>
      <vt:lpstr>团队成员及研究方向</vt:lpstr>
      <vt:lpstr>团队成员及研究方向</vt:lpstr>
      <vt:lpstr>团队成员及研究方向</vt:lpstr>
      <vt:lpstr>团队成员及研究方向</vt:lpstr>
      <vt:lpstr>团队成员及研究方向</vt:lpstr>
      <vt:lpstr>团队成员及研究方向</vt:lpstr>
      <vt:lpstr>团队成员及研究方向</vt:lpstr>
      <vt:lpstr>探索科研之路 – 坐得住冷板凳、脚踏实地科研</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北京交通大学 网络科学与智能系统研究所</dc:title>
  <dc:creator>GuoShengnan</dc:creator>
  <cp:lastModifiedBy>Lixia Tian</cp:lastModifiedBy>
  <cp:revision>2482</cp:revision>
  <cp:lastPrinted>2018-11-03T11:26:29Z</cp:lastPrinted>
  <dcterms:created xsi:type="dcterms:W3CDTF">2015-10-25T08:40:43Z</dcterms:created>
  <dcterms:modified xsi:type="dcterms:W3CDTF">2024-07-15T07:08:14Z</dcterms:modified>
</cp:coreProperties>
</file>